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946900" cy="9283700"/>
  <p:custDataLst>
    <p:tags r:id="rId7"/>
  </p:custDataLst>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996633"/>
    <a:srgbClr val="993300"/>
    <a:srgbClr val="FFCC99"/>
    <a:srgbClr val="CC9900"/>
    <a:srgbClr val="FFCC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1115" autoAdjust="0"/>
  </p:normalViewPr>
  <p:slideViewPr>
    <p:cSldViewPr>
      <p:cViewPr>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2057" name="Rectangle 9"/>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8" name="Rectangle 10"/>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t" anchorCtr="0" compatLnSpc="1">
            <a:prstTxWarp prst="textNoShape">
              <a:avLst/>
            </a:prstTxWarp>
          </a:bodyPr>
          <a:lstStyle>
            <a:lvl1pPr algn="r" defTabSz="927100" eaLnBrk="0" hangingPunct="0">
              <a:defRPr sz="1200">
                <a:latin typeface="Times New Roman" pitchFamily="18" charset="0"/>
              </a:defRPr>
            </a:lvl1pPr>
          </a:lstStyle>
          <a:p>
            <a:endParaRPr lang="en-US"/>
          </a:p>
        </p:txBody>
      </p:sp>
      <p:sp>
        <p:nvSpPr>
          <p:cNvPr id="2060" name="Rectangle 12"/>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b" anchorCtr="0" compatLnSpc="1">
            <a:prstTxWarp prst="textNoShape">
              <a:avLst/>
            </a:prstTxWarp>
          </a:bodyPr>
          <a:lstStyle>
            <a:lvl1pPr defTabSz="927100" eaLnBrk="0" hangingPunct="0">
              <a:defRPr sz="1200">
                <a:latin typeface="Times New Roman" pitchFamily="18" charset="0"/>
              </a:defRPr>
            </a:lvl1pPr>
          </a:lstStyle>
          <a:p>
            <a:endParaRPr lang="en-US"/>
          </a:p>
        </p:txBody>
      </p:sp>
      <p:sp>
        <p:nvSpPr>
          <p:cNvPr id="2061" name="Rectangle 13"/>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738" tIns="46369" rIns="92738" bIns="46369" numCol="1" anchor="b" anchorCtr="0" compatLnSpc="1">
            <a:prstTxWarp prst="textNoShape">
              <a:avLst/>
            </a:prstTxWarp>
          </a:bodyPr>
          <a:lstStyle>
            <a:lvl1pPr algn="r" defTabSz="927100" eaLnBrk="0" hangingPunct="0">
              <a:defRPr sz="1200">
                <a:latin typeface="Times New Roman" pitchFamily="18" charset="0"/>
              </a:defRPr>
            </a:lvl1pPr>
          </a:lstStyle>
          <a:p>
            <a:fld id="{51F0E36E-6695-49E6-A822-FF6F6A01624D}" type="slidenum">
              <a:rPr lang="en-US"/>
              <a:pPr/>
              <a:t>‹#›</a:t>
            </a:fld>
            <a:endParaRPr lang="en-US"/>
          </a:p>
        </p:txBody>
      </p:sp>
    </p:spTree>
    <p:extLst>
      <p:ext uri="{BB962C8B-B14F-4D97-AF65-F5344CB8AC3E}">
        <p14:creationId xmlns:p14="http://schemas.microsoft.com/office/powerpoint/2010/main" val="3292144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sz="1200" b="1" kern="1200" dirty="0" smtClean="0">
                <a:solidFill>
                  <a:schemeClr val="tx1"/>
                </a:solidFill>
                <a:effectLst/>
                <a:latin typeface="Arial" charset="0"/>
                <a:ea typeface="+mn-ea"/>
                <a:cs typeface="+mn-cs"/>
              </a:rPr>
              <a:t>The Nature of Strategic Planning</a:t>
            </a:r>
            <a:endParaRPr kumimoji="1" lang="en-US" sz="1200" kern="1200" dirty="0" smtClean="0">
              <a:solidFill>
                <a:schemeClr val="tx1"/>
              </a:solidFill>
              <a:effectLst/>
              <a:latin typeface="Arial" charset="0"/>
              <a:ea typeface="+mn-ea"/>
              <a:cs typeface="+mn-cs"/>
            </a:endParaRPr>
          </a:p>
          <a:p>
            <a:r>
              <a:rPr kumimoji="1" lang="en-US" sz="1200" kern="1200" dirty="0" smtClean="0">
                <a:solidFill>
                  <a:schemeClr val="tx1"/>
                </a:solidFill>
                <a:effectLst/>
                <a:latin typeface="Arial" charset="0"/>
                <a:ea typeface="+mn-ea"/>
                <a:cs typeface="+mn-cs"/>
              </a:rPr>
              <a:t>Planning is the practice of anticipating future happenings and formulating schemes to realize organizational goals in the future.</a:t>
            </a:r>
          </a:p>
          <a:p>
            <a:r>
              <a:rPr kumimoji="1" lang="en-US" sz="1200" b="1" kern="1200" dirty="0" smtClean="0">
                <a:solidFill>
                  <a:schemeClr val="tx1"/>
                </a:solidFill>
                <a:effectLst/>
                <a:latin typeface="Arial" charset="0"/>
                <a:ea typeface="+mn-ea"/>
                <a:cs typeface="+mn-cs"/>
              </a:rPr>
              <a:t>Strategic Planning</a:t>
            </a:r>
            <a:endParaRPr kumimoji="1" lang="en-US" sz="1200" kern="1200" dirty="0" smtClean="0">
              <a:solidFill>
                <a:schemeClr val="tx1"/>
              </a:solidFill>
              <a:effectLst/>
              <a:latin typeface="Arial" charset="0"/>
              <a:ea typeface="+mn-ea"/>
              <a:cs typeface="+mn-cs"/>
            </a:endParaRPr>
          </a:p>
          <a:p>
            <a:r>
              <a:rPr kumimoji="1" lang="en-US" sz="1200" kern="1200" dirty="0" smtClean="0">
                <a:solidFill>
                  <a:schemeClr val="tx1"/>
                </a:solidFill>
                <a:effectLst/>
                <a:latin typeface="Arial" charset="0"/>
                <a:ea typeface="+mn-ea"/>
                <a:cs typeface="+mn-cs"/>
              </a:rPr>
              <a:t>This is the course of developing and preserving a strategic fit between the organization’s objectives and competences and it’s shifting marketing prospects.</a:t>
            </a:r>
          </a:p>
          <a:p>
            <a:r>
              <a:rPr kumimoji="1" lang="en-US" sz="1200" b="1" kern="1200" dirty="0" smtClean="0">
                <a:solidFill>
                  <a:schemeClr val="tx1"/>
                </a:solidFill>
                <a:effectLst/>
                <a:latin typeface="Arial" charset="0"/>
                <a:ea typeface="+mn-ea"/>
                <a:cs typeface="+mn-cs"/>
              </a:rPr>
              <a:t>4 Stages of the Organizational Strategic Plan</a:t>
            </a:r>
            <a:endParaRPr kumimoji="1" lang="en-US" sz="1200" kern="1200" dirty="0" smtClean="0">
              <a:solidFill>
                <a:schemeClr val="tx1"/>
              </a:solidFill>
              <a:effectLst/>
              <a:latin typeface="Arial" charset="0"/>
              <a:ea typeface="+mn-ea"/>
              <a:cs typeface="+mn-cs"/>
            </a:endParaRPr>
          </a:p>
          <a:p>
            <a:pPr lvl="0"/>
            <a:r>
              <a:rPr kumimoji="1" lang="en-US" sz="1200" kern="1200" dirty="0" smtClean="0">
                <a:solidFill>
                  <a:schemeClr val="tx1"/>
                </a:solidFill>
                <a:effectLst/>
                <a:latin typeface="Arial" charset="0"/>
                <a:ea typeface="+mn-ea"/>
                <a:cs typeface="+mn-cs"/>
              </a:rPr>
              <a:t>Formulating the corporate portfolio</a:t>
            </a:r>
          </a:p>
          <a:p>
            <a:pPr lvl="0"/>
            <a:r>
              <a:rPr kumimoji="1" lang="en-US" sz="1200" kern="1200" dirty="0" smtClean="0">
                <a:solidFill>
                  <a:schemeClr val="tx1"/>
                </a:solidFill>
                <a:effectLst/>
                <a:latin typeface="Arial" charset="0"/>
                <a:ea typeface="+mn-ea"/>
                <a:cs typeface="+mn-cs"/>
              </a:rPr>
              <a:t>Describing the company mission</a:t>
            </a:r>
          </a:p>
          <a:p>
            <a:pPr lvl="0"/>
            <a:r>
              <a:rPr kumimoji="1" lang="en-US" sz="1200" kern="1200" dirty="0" smtClean="0">
                <a:solidFill>
                  <a:schemeClr val="tx1"/>
                </a:solidFill>
                <a:effectLst/>
                <a:latin typeface="Arial" charset="0"/>
                <a:ea typeface="+mn-ea"/>
                <a:cs typeface="+mn-cs"/>
              </a:rPr>
              <a:t>Planning the marketing and other functional activities.</a:t>
            </a:r>
          </a:p>
          <a:p>
            <a:pPr lvl="0"/>
            <a:r>
              <a:rPr kumimoji="1" lang="en-US" sz="1200" kern="1200" dirty="0" smtClean="0">
                <a:solidFill>
                  <a:schemeClr val="tx1"/>
                </a:solidFill>
                <a:effectLst/>
                <a:latin typeface="Arial" charset="0"/>
                <a:ea typeface="+mn-ea"/>
                <a:cs typeface="+mn-cs"/>
              </a:rPr>
              <a:t>Set company goals and objectives</a:t>
            </a:r>
          </a:p>
          <a:p>
            <a:endParaRPr lang="en-US" dirty="0" smtClean="0"/>
          </a:p>
          <a:p>
            <a:r>
              <a:rPr lang="en-US" dirty="0" err="1" smtClean="0"/>
              <a:t>CanGo</a:t>
            </a:r>
            <a:r>
              <a:rPr lang="en-US" dirty="0" smtClean="0"/>
              <a:t> has so far succeeded in creating a relatively successful company without applying critical strategic planning techniques in the management and running of their business. </a:t>
            </a:r>
          </a:p>
          <a:p>
            <a:endParaRPr lang="en-US" dirty="0" smtClean="0"/>
          </a:p>
          <a:p>
            <a:r>
              <a:rPr lang="en-US" dirty="0" smtClean="0"/>
              <a:t>However, there are certain elements within the organization that have not been quite successful owing to the lack of a formal and proper cooperate strategic plan.</a:t>
            </a:r>
          </a:p>
          <a:p>
            <a:endParaRPr lang="en-US" dirty="0" smtClean="0"/>
          </a:p>
          <a:p>
            <a:r>
              <a:rPr kumimoji="1" lang="en-US" sz="1200" kern="1200" dirty="0" smtClean="0">
                <a:solidFill>
                  <a:schemeClr val="tx1"/>
                </a:solidFill>
                <a:effectLst/>
                <a:latin typeface="Arial" charset="0"/>
                <a:ea typeface="+mn-ea"/>
                <a:cs typeface="+mn-cs"/>
              </a:rPr>
              <a:t>The strategic planning process influences, includes and affects undertakings within the organization, as well as the functional areas and the strategic business units (SBUs).</a:t>
            </a:r>
          </a:p>
          <a:p>
            <a:r>
              <a:rPr kumimoji="1" lang="en-US" sz="1200" kern="1200" dirty="0" smtClean="0">
                <a:solidFill>
                  <a:schemeClr val="tx1"/>
                </a:solidFill>
                <a:effectLst/>
                <a:latin typeface="Arial" charset="0"/>
                <a:ea typeface="+mn-ea"/>
                <a:cs typeface="+mn-cs"/>
              </a:rPr>
              <a:t>The final step of the four step process is constructing functional strategies and plans. Seeking strategic windows is a tool for prospects for the organization.</a:t>
            </a:r>
          </a:p>
          <a:p>
            <a:r>
              <a:rPr kumimoji="1" lang="en-US" sz="1200" kern="1200" dirty="0" smtClean="0">
                <a:solidFill>
                  <a:schemeClr val="tx1"/>
                </a:solidFill>
                <a:effectLst/>
                <a:latin typeface="Arial" charset="0"/>
                <a:ea typeface="+mn-ea"/>
                <a:cs typeface="+mn-cs"/>
              </a:rPr>
              <a:t>The recognition of prospects for the organization is what is entailed in seeking a strategic window. This process is usually for a restricted time in the future and limited to the organization of the firm’s resources to ensure a match in the ability of the firm to meet the market need and requirements at the possible maximum level and the market needs and requirements themselves.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1F0E36E-6695-49E6-A822-FF6F6A01624D}" type="slidenum">
              <a:rPr lang="en-US" smtClean="0"/>
              <a:pPr/>
              <a:t>2</a:t>
            </a:fld>
            <a:endParaRPr lang="en-US"/>
          </a:p>
        </p:txBody>
      </p:sp>
    </p:spTree>
    <p:extLst>
      <p:ext uri="{BB962C8B-B14F-4D97-AF65-F5344CB8AC3E}">
        <p14:creationId xmlns:p14="http://schemas.microsoft.com/office/powerpoint/2010/main" val="3019006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GB" sz="1200" kern="1200" dirty="0" smtClean="0">
                <a:solidFill>
                  <a:schemeClr val="tx1"/>
                </a:solidFill>
                <a:effectLst/>
                <a:latin typeface="Arial" charset="0"/>
                <a:ea typeface="+mn-ea"/>
                <a:cs typeface="+mn-cs"/>
              </a:rPr>
              <a:t>While setting up a physical meeting of company associates from all over the globe may appear to be an achievement, it uses up a great deal of company resources making it expensive and unaffordable. However, with the help of technology, the creation of virtual teams has enabled companies to assemble and allocate resources from all over the world in a seamless manner, creating a global virtual network. </a:t>
            </a:r>
          </a:p>
          <a:p>
            <a:r>
              <a:rPr kumimoji="1" lang="en-GB" sz="1200" kern="1200" dirty="0" smtClean="0">
                <a:solidFill>
                  <a:schemeClr val="tx1"/>
                </a:solidFill>
                <a:effectLst/>
                <a:latin typeface="Arial" charset="0"/>
                <a:ea typeface="+mn-ea"/>
                <a:cs typeface="+mn-cs"/>
              </a:rPr>
              <a:t>Cultural barriers are considerable hindrances to optimal virtual team performance. In a global virtual team, different labour units reside in different geographic areas with distinct cultural values. In the course of daily operations, certain aspects of one culture may collide with another, interfering cohesion between the given units of labour, slowing down the production process by reducing the value added time and increasing the non-value added time in the production process.</a:t>
            </a:r>
            <a:endParaRPr kumimoji="1" lang="en-US" sz="1200" kern="1200" dirty="0" smtClean="0">
              <a:solidFill>
                <a:schemeClr val="tx1"/>
              </a:solidFill>
              <a:effectLst/>
              <a:latin typeface="Arial" charset="0"/>
              <a:ea typeface="+mn-ea"/>
              <a:cs typeface="+mn-cs"/>
            </a:endParaRPr>
          </a:p>
          <a:p>
            <a:r>
              <a:rPr kumimoji="1" lang="en-GB" sz="1200" kern="1200" dirty="0" smtClean="0">
                <a:solidFill>
                  <a:schemeClr val="tx1"/>
                </a:solidFill>
                <a:effectLst/>
                <a:latin typeface="Arial" charset="0"/>
                <a:ea typeface="+mn-ea"/>
                <a:cs typeface="+mn-cs"/>
              </a:rPr>
              <a:t>Team cohesion can only be realized if and only if, the team is united and in synchronized harmony in the manner in which they execute their specific functions. This can be achieved through team building. This is a difficult fete to achieve with a virtual team as team members may meet only once or twice a year. It is difficult to maintain the desired level of virtual team performance while minimizing costs through reduction of traveling costs for team building.</a:t>
            </a:r>
            <a:endParaRPr kumimoji="1" lang="en-US" sz="1200"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51F0E36E-6695-49E6-A822-FF6F6A01624D}" type="slidenum">
              <a:rPr lang="en-US" smtClean="0"/>
              <a:pPr/>
              <a:t>3</a:t>
            </a:fld>
            <a:endParaRPr lang="en-US"/>
          </a:p>
        </p:txBody>
      </p:sp>
    </p:spTree>
    <p:extLst>
      <p:ext uri="{BB962C8B-B14F-4D97-AF65-F5344CB8AC3E}">
        <p14:creationId xmlns:p14="http://schemas.microsoft.com/office/powerpoint/2010/main" val="49007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Technical Effectiveness:</a:t>
            </a:r>
            <a:r>
              <a:rPr lang="en-US" dirty="0" smtClean="0"/>
              <a:t> It is essential that a company’s employees operate</a:t>
            </a:r>
            <a:r>
              <a:rPr lang="en-US" baseline="0" dirty="0" smtClean="0"/>
              <a:t> in an effective manner to adequately use their technical knowhow to better develop the business process. This is achieved through tactical planning.</a:t>
            </a:r>
            <a:endParaRPr lang="en-US" dirty="0" smtClean="0"/>
          </a:p>
          <a:p>
            <a:r>
              <a:rPr kumimoji="1" lang="en-US" sz="1200" b="1" kern="1200" dirty="0" smtClean="0">
                <a:solidFill>
                  <a:schemeClr val="tx1"/>
                </a:solidFill>
                <a:effectLst/>
                <a:latin typeface="Arial" charset="0"/>
                <a:ea typeface="+mn-ea"/>
                <a:cs typeface="+mn-cs"/>
              </a:rPr>
              <a:t>Sustainability</a:t>
            </a:r>
            <a:r>
              <a:rPr kumimoji="1" lang="en-US" sz="1200" kern="1200" dirty="0" smtClean="0">
                <a:solidFill>
                  <a:schemeClr val="tx1"/>
                </a:solidFill>
                <a:effectLst/>
                <a:latin typeface="Arial" charset="0"/>
                <a:ea typeface="+mn-ea"/>
                <a:cs typeface="+mn-cs"/>
              </a:rPr>
              <a:t>: this represents how much investment in maintenance and asset replacement does the option of the production of the new line of products would require in the future.</a:t>
            </a:r>
            <a:endParaRPr lang="en-US" dirty="0" smtClean="0"/>
          </a:p>
        </p:txBody>
      </p:sp>
      <p:sp>
        <p:nvSpPr>
          <p:cNvPr id="4" name="Slide Number Placeholder 3"/>
          <p:cNvSpPr>
            <a:spLocks noGrp="1"/>
          </p:cNvSpPr>
          <p:nvPr>
            <p:ph type="sldNum" sz="quarter" idx="10"/>
          </p:nvPr>
        </p:nvSpPr>
        <p:spPr/>
        <p:txBody>
          <a:bodyPr/>
          <a:lstStyle/>
          <a:p>
            <a:fld id="{51F0E36E-6695-49E6-A822-FF6F6A01624D}" type="slidenum">
              <a:rPr lang="en-US" smtClean="0"/>
              <a:pPr/>
              <a:t>4</a:t>
            </a:fld>
            <a:endParaRPr lang="en-US"/>
          </a:p>
        </p:txBody>
      </p:sp>
    </p:spTree>
    <p:extLst>
      <p:ext uri="{BB962C8B-B14F-4D97-AF65-F5344CB8AC3E}">
        <p14:creationId xmlns:p14="http://schemas.microsoft.com/office/powerpoint/2010/main" val="2589082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3" name="Rectangle 3"/>
          <p:cNvSpPr>
            <a:spLocks noGrp="1" noChangeArrowheads="1"/>
          </p:cNvSpPr>
          <p:nvPr>
            <p:ph type="ctrTitle"/>
          </p:nvPr>
        </p:nvSpPr>
        <p:spPr>
          <a:xfrm>
            <a:off x="2438400" y="3352800"/>
            <a:ext cx="6324600" cy="1371600"/>
          </a:xfrm>
        </p:spPr>
        <p:txBody>
          <a:bodyPr/>
          <a:lstStyle>
            <a:lvl1pPr>
              <a:lnSpc>
                <a:spcPct val="90000"/>
              </a:lnSpc>
              <a:defRPr sz="4800"/>
            </a:lvl1pPr>
          </a:lstStyle>
          <a:p>
            <a:pPr lvl="0"/>
            <a:r>
              <a:rPr lang="en-US" noProof="0" smtClean="0"/>
              <a:t>Click to edit Master title style</a:t>
            </a:r>
          </a:p>
        </p:txBody>
      </p:sp>
      <p:sp>
        <p:nvSpPr>
          <p:cNvPr id="30724" name="Rectangle 4"/>
          <p:cNvSpPr>
            <a:spLocks noGrp="1" noChangeArrowheads="1"/>
          </p:cNvSpPr>
          <p:nvPr>
            <p:ph type="subTitle" idx="1"/>
          </p:nvPr>
        </p:nvSpPr>
        <p:spPr>
          <a:xfrm>
            <a:off x="2438400" y="4724400"/>
            <a:ext cx="6324600" cy="685800"/>
          </a:xfrm>
        </p:spPr>
        <p:txBody>
          <a:bodyPr/>
          <a:lstStyle>
            <a:lvl1pPr marL="0" indent="0">
              <a:lnSpc>
                <a:spcPct val="80000"/>
              </a:lnSpc>
              <a:buFont typeface="Wingdings" pitchFamily="2" charset="2"/>
              <a:buNone/>
              <a:defRPr sz="3200"/>
            </a:lvl1pPr>
          </a:lstStyle>
          <a:p>
            <a:pPr lvl="0"/>
            <a:r>
              <a:rPr lang="en-US" noProof="0" smtClean="0"/>
              <a:t>Click to edit Master subtitle style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837609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685800"/>
            <a:ext cx="177165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685800"/>
            <a:ext cx="516255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70880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73016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230554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2057400"/>
            <a:ext cx="34671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28686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551328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897404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31067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831366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805737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1524000" y="2057400"/>
            <a:ext cx="7086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13" name="Rectangle 17"/>
          <p:cNvSpPr>
            <a:spLocks noGrp="1" noChangeArrowheads="1"/>
          </p:cNvSpPr>
          <p:nvPr>
            <p:ph type="title"/>
          </p:nvPr>
        </p:nvSpPr>
        <p:spPr bwMode="auto">
          <a:xfrm>
            <a:off x="1524000" y="685800"/>
            <a:ext cx="7086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rtl="0" eaLnBrk="1" fontAlgn="base" hangingPunct="1">
        <a:spcBef>
          <a:spcPct val="0"/>
        </a:spcBef>
        <a:spcAft>
          <a:spcPct val="0"/>
        </a:spcAft>
        <a:defRPr sz="4000" b="1">
          <a:solidFill>
            <a:srgbClr val="000000"/>
          </a:solidFill>
          <a:latin typeface="+mj-lt"/>
          <a:ea typeface="+mj-ea"/>
          <a:cs typeface="+mj-cs"/>
        </a:defRPr>
      </a:lvl1pPr>
      <a:lvl2pPr algn="l" rtl="0" eaLnBrk="1" fontAlgn="base" hangingPunct="1">
        <a:spcBef>
          <a:spcPct val="0"/>
        </a:spcBef>
        <a:spcAft>
          <a:spcPct val="0"/>
        </a:spcAft>
        <a:defRPr sz="4000" b="1">
          <a:solidFill>
            <a:srgbClr val="000000"/>
          </a:solidFill>
          <a:latin typeface="Arial Narrow" pitchFamily="34" charset="0"/>
        </a:defRPr>
      </a:lvl2pPr>
      <a:lvl3pPr algn="l" rtl="0" eaLnBrk="1" fontAlgn="base" hangingPunct="1">
        <a:spcBef>
          <a:spcPct val="0"/>
        </a:spcBef>
        <a:spcAft>
          <a:spcPct val="0"/>
        </a:spcAft>
        <a:defRPr sz="4000" b="1">
          <a:solidFill>
            <a:srgbClr val="000000"/>
          </a:solidFill>
          <a:latin typeface="Arial Narrow" pitchFamily="34" charset="0"/>
        </a:defRPr>
      </a:lvl3pPr>
      <a:lvl4pPr algn="l" rtl="0" eaLnBrk="1" fontAlgn="base" hangingPunct="1">
        <a:spcBef>
          <a:spcPct val="0"/>
        </a:spcBef>
        <a:spcAft>
          <a:spcPct val="0"/>
        </a:spcAft>
        <a:defRPr sz="4000" b="1">
          <a:solidFill>
            <a:srgbClr val="000000"/>
          </a:solidFill>
          <a:latin typeface="Arial Narrow" pitchFamily="34" charset="0"/>
        </a:defRPr>
      </a:lvl4pPr>
      <a:lvl5pPr algn="l" rtl="0" eaLnBrk="1" fontAlgn="base" hangingPunct="1">
        <a:spcBef>
          <a:spcPct val="0"/>
        </a:spcBef>
        <a:spcAft>
          <a:spcPct val="0"/>
        </a:spcAft>
        <a:defRPr sz="4000" b="1">
          <a:solidFill>
            <a:srgbClr val="000000"/>
          </a:solidFill>
          <a:latin typeface="Arial Narrow" pitchFamily="34" charset="0"/>
        </a:defRPr>
      </a:lvl5pPr>
      <a:lvl6pPr marL="457200" algn="l" rtl="0" eaLnBrk="1" fontAlgn="base" hangingPunct="1">
        <a:spcBef>
          <a:spcPct val="0"/>
        </a:spcBef>
        <a:spcAft>
          <a:spcPct val="0"/>
        </a:spcAft>
        <a:defRPr sz="4000" b="1">
          <a:solidFill>
            <a:srgbClr val="000000"/>
          </a:solidFill>
          <a:latin typeface="Arial Narrow" pitchFamily="34" charset="0"/>
        </a:defRPr>
      </a:lvl6pPr>
      <a:lvl7pPr marL="914400" algn="l" rtl="0" eaLnBrk="1" fontAlgn="base" hangingPunct="1">
        <a:spcBef>
          <a:spcPct val="0"/>
        </a:spcBef>
        <a:spcAft>
          <a:spcPct val="0"/>
        </a:spcAft>
        <a:defRPr sz="4000" b="1">
          <a:solidFill>
            <a:srgbClr val="000000"/>
          </a:solidFill>
          <a:latin typeface="Arial Narrow" pitchFamily="34" charset="0"/>
        </a:defRPr>
      </a:lvl7pPr>
      <a:lvl8pPr marL="1371600" algn="l" rtl="0" eaLnBrk="1" fontAlgn="base" hangingPunct="1">
        <a:spcBef>
          <a:spcPct val="0"/>
        </a:spcBef>
        <a:spcAft>
          <a:spcPct val="0"/>
        </a:spcAft>
        <a:defRPr sz="4000" b="1">
          <a:solidFill>
            <a:srgbClr val="000000"/>
          </a:solidFill>
          <a:latin typeface="Arial Narrow" pitchFamily="34" charset="0"/>
        </a:defRPr>
      </a:lvl8pPr>
      <a:lvl9pPr marL="1828800" algn="l" rtl="0" eaLnBrk="1" fontAlgn="base" hangingPunct="1">
        <a:spcBef>
          <a:spcPct val="0"/>
        </a:spcBef>
        <a:spcAft>
          <a:spcPct val="0"/>
        </a:spcAft>
        <a:defRPr sz="4000" b="1">
          <a:solidFill>
            <a:srgbClr val="000000"/>
          </a:solidFill>
          <a:latin typeface="Arial Narrow" pitchFamily="34" charset="0"/>
        </a:defRPr>
      </a:lvl9pPr>
    </p:titleStyle>
    <p:bodyStyle>
      <a:lvl1pPr marL="342900" indent="-342900" algn="l" rtl="0" eaLnBrk="1" fontAlgn="base" hangingPunct="1">
        <a:spcBef>
          <a:spcPct val="20000"/>
        </a:spcBef>
        <a:spcAft>
          <a:spcPct val="0"/>
        </a:spcAft>
        <a:buClr>
          <a:srgbClr val="000000"/>
        </a:buClr>
        <a:buSzPct val="50000"/>
        <a:buFont typeface="Wingdings" pitchFamily="2" charset="2"/>
        <a:buChar char="n"/>
        <a:defRPr sz="2800">
          <a:solidFill>
            <a:srgbClr val="000000"/>
          </a:solidFill>
          <a:latin typeface="+mn-lt"/>
          <a:ea typeface="+mn-ea"/>
          <a:cs typeface="+mn-cs"/>
        </a:defRPr>
      </a:lvl1pPr>
      <a:lvl2pPr marL="742950" indent="-285750" algn="l" rtl="0" eaLnBrk="1" fontAlgn="base" hangingPunct="1">
        <a:spcBef>
          <a:spcPct val="20000"/>
        </a:spcBef>
        <a:spcAft>
          <a:spcPct val="0"/>
        </a:spcAft>
        <a:buClr>
          <a:srgbClr val="000000"/>
        </a:buClr>
        <a:buSzPct val="50000"/>
        <a:buFont typeface="Wingdings" pitchFamily="2" charset="2"/>
        <a:buChar char="n"/>
        <a:defRPr sz="2400">
          <a:solidFill>
            <a:srgbClr val="000000"/>
          </a:solidFill>
          <a:latin typeface="+mn-lt"/>
        </a:defRPr>
      </a:lvl2pPr>
      <a:lvl3pPr marL="1143000" indent="-228600" algn="l" rtl="0" eaLnBrk="1" fontAlgn="base" hangingPunct="1">
        <a:spcBef>
          <a:spcPct val="20000"/>
        </a:spcBef>
        <a:spcAft>
          <a:spcPct val="0"/>
        </a:spcAft>
        <a:buClr>
          <a:srgbClr val="000000"/>
        </a:buClr>
        <a:buSzPct val="50000"/>
        <a:buFont typeface="Wingdings" pitchFamily="2" charset="2"/>
        <a:buChar char="n"/>
        <a:defRPr sz="2000">
          <a:solidFill>
            <a:srgbClr val="000000"/>
          </a:solidFill>
          <a:latin typeface="+mn-lt"/>
        </a:defRPr>
      </a:lvl3pPr>
      <a:lvl4pPr marL="16002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4pPr>
      <a:lvl5pPr marL="20574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5pPr>
      <a:lvl6pPr marL="25146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6pPr>
      <a:lvl7pPr marL="29718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7pPr>
      <a:lvl8pPr marL="34290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8pPr>
      <a:lvl9pPr marL="3886200" indent="-228600" algn="l" rtl="0" eaLnBrk="1" fontAlgn="base" hangingPunct="1">
        <a:spcBef>
          <a:spcPct val="20000"/>
        </a:spcBef>
        <a:spcAft>
          <a:spcPct val="0"/>
        </a:spcAft>
        <a:buClr>
          <a:srgbClr val="000000"/>
        </a:buClr>
        <a:buSzPct val="50000"/>
        <a:buFont typeface="Wingdings" pitchFamily="2" charset="2"/>
        <a:buChar char="n"/>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p:cNvSpPr>
            <a:spLocks noGrp="1" noChangeArrowheads="1"/>
          </p:cNvSpPr>
          <p:nvPr>
            <p:ph type="subTitle" idx="1"/>
          </p:nvPr>
        </p:nvSpPr>
        <p:spPr/>
        <p:txBody>
          <a:bodyPr/>
          <a:lstStyle/>
          <a:p>
            <a:r>
              <a:rPr lang="en-US" dirty="0" smtClean="0"/>
              <a:t>Recommendations</a:t>
            </a:r>
            <a:endParaRPr lang="en-US" dirty="0"/>
          </a:p>
        </p:txBody>
      </p:sp>
      <p:sp>
        <p:nvSpPr>
          <p:cNvPr id="2" name="Title 1"/>
          <p:cNvSpPr>
            <a:spLocks noGrp="1"/>
          </p:cNvSpPr>
          <p:nvPr>
            <p:ph type="ctrTitle"/>
          </p:nvPr>
        </p:nvSpPr>
        <p:spPr/>
        <p:txBody>
          <a:bodyPr/>
          <a:lstStyle/>
          <a:p>
            <a:r>
              <a:rPr lang="en-US" dirty="0" err="1" smtClean="0"/>
              <a:t>CanGo</a:t>
            </a:r>
            <a:r>
              <a:rPr lang="en-US" dirty="0" smtClean="0"/>
              <a:t> Strategic  Business Plan</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524000" y="685800"/>
            <a:ext cx="7086600" cy="838200"/>
          </a:xfrm>
        </p:spPr>
        <p:txBody>
          <a:bodyPr/>
          <a:lstStyle/>
          <a:p>
            <a:pPr algn="ctr"/>
            <a:r>
              <a:rPr lang="en-US" dirty="0" smtClean="0"/>
              <a:t>CORPORATE LEVEL PLANNING</a:t>
            </a:r>
            <a:endParaRPr lang="en-US" dirty="0"/>
          </a:p>
        </p:txBody>
      </p:sp>
      <p:sp>
        <p:nvSpPr>
          <p:cNvPr id="5127" name="Rectangle 7"/>
          <p:cNvSpPr>
            <a:spLocks noGrp="1" noChangeArrowheads="1"/>
          </p:cNvSpPr>
          <p:nvPr>
            <p:ph type="body" idx="1"/>
          </p:nvPr>
        </p:nvSpPr>
        <p:spPr>
          <a:xfrm>
            <a:off x="1524000" y="1524000"/>
            <a:ext cx="7467600" cy="5029200"/>
          </a:xfrm>
        </p:spPr>
        <p:txBody>
          <a:bodyPr/>
          <a:lstStyle/>
          <a:p>
            <a:r>
              <a:rPr lang="en-US" sz="2400" dirty="0"/>
              <a:t>Planning is done by the top level corporate managers.</a:t>
            </a:r>
          </a:p>
          <a:p>
            <a:r>
              <a:rPr lang="en-US" sz="2400" dirty="0"/>
              <a:t>They create the business portfolio for the company; fix the corporate visions and goals. It is important that the corporate managers provide the general direction that the company entails to undertake. This is important in ensuring all employs follow suit.</a:t>
            </a:r>
          </a:p>
          <a:p>
            <a:r>
              <a:rPr lang="en-US" sz="2400" dirty="0"/>
              <a:t>Clear Mission and Vision statements have to be created to give the general direction of the company</a:t>
            </a:r>
            <a:r>
              <a:rPr lang="en-US" sz="2400" dirty="0" smtClean="0"/>
              <a:t>.</a:t>
            </a:r>
            <a:endParaRPr lang="en-US" sz="24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6"/>
          <p:cNvSpPr>
            <a:spLocks noGrp="1" noChangeArrowheads="1"/>
          </p:cNvSpPr>
          <p:nvPr>
            <p:ph type="title"/>
          </p:nvPr>
        </p:nvSpPr>
        <p:spPr>
          <a:xfrm>
            <a:off x="228600" y="76200"/>
            <a:ext cx="8382000" cy="990600"/>
          </a:xfrm>
        </p:spPr>
        <p:txBody>
          <a:bodyPr/>
          <a:lstStyle/>
          <a:p>
            <a:pPr algn="ctr"/>
            <a:r>
              <a:rPr lang="en-GB" sz="3600" dirty="0" smtClean="0"/>
              <a:t>STRATEGIC BUSINESS UNIT (SBU) PLANNING</a:t>
            </a:r>
            <a:endParaRPr lang="en-US" sz="3600" dirty="0"/>
          </a:p>
        </p:txBody>
      </p:sp>
      <p:sp>
        <p:nvSpPr>
          <p:cNvPr id="6151" name="Rectangle 7"/>
          <p:cNvSpPr>
            <a:spLocks noGrp="1" noChangeArrowheads="1"/>
          </p:cNvSpPr>
          <p:nvPr>
            <p:ph type="body" idx="1"/>
          </p:nvPr>
        </p:nvSpPr>
        <p:spPr>
          <a:xfrm>
            <a:off x="381000" y="1219200"/>
            <a:ext cx="8763000" cy="5638800"/>
          </a:xfrm>
        </p:spPr>
        <p:txBody>
          <a:bodyPr/>
          <a:lstStyle/>
          <a:p>
            <a:r>
              <a:rPr lang="en-US" sz="2400" dirty="0"/>
              <a:t>Managers at the Strategic Business Unit Level do the planning.</a:t>
            </a:r>
          </a:p>
          <a:p>
            <a:r>
              <a:rPr lang="en-US" sz="2400" dirty="0"/>
              <a:t>They conduct the SWOT analysis, set the mission statement and objectives for the firm, and are responsible for growth strategies for the company. Here </a:t>
            </a:r>
            <a:r>
              <a:rPr lang="en-US" sz="2400" dirty="0" err="1"/>
              <a:t>CanGo</a:t>
            </a:r>
            <a:r>
              <a:rPr lang="en-US" sz="2400" dirty="0"/>
              <a:t> can identify its underlying weaknesses within its business systems and process.</a:t>
            </a:r>
          </a:p>
          <a:p>
            <a:r>
              <a:rPr lang="en-US" sz="2400" dirty="0"/>
              <a:t>Planning is done by the supervisory managers who develop action plans to implement. It is vital to the </a:t>
            </a:r>
            <a:r>
              <a:rPr lang="en-US" sz="2400" dirty="0" err="1"/>
              <a:t>CanGo’s</a:t>
            </a:r>
            <a:r>
              <a:rPr lang="en-US" sz="2400" dirty="0"/>
              <a:t> success that the company develops an operational plan to manage the business processes and employees. </a:t>
            </a:r>
          </a:p>
          <a:p>
            <a:r>
              <a:rPr lang="en-US" sz="2400" dirty="0"/>
              <a:t>The creation and use of virtual teams in the modern day world of business has been necessitated by the need to cut down on operational costs. </a:t>
            </a:r>
          </a:p>
          <a:p>
            <a:r>
              <a:rPr lang="en-US" sz="2400" dirty="0"/>
              <a:t>There has been a considerable increase in the number of online consumers. </a:t>
            </a:r>
            <a:r>
              <a:rPr lang="en-US" sz="2400" dirty="0" err="1"/>
              <a:t>CanGo</a:t>
            </a:r>
            <a:r>
              <a:rPr lang="en-US" sz="2400" dirty="0"/>
              <a:t> should take advantage of this by taking some of their business units online.</a:t>
            </a:r>
          </a:p>
          <a:p>
            <a:endParaRPr 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1524000" y="685800"/>
            <a:ext cx="7086600" cy="685800"/>
          </a:xfrm>
        </p:spPr>
        <p:txBody>
          <a:bodyPr/>
          <a:lstStyle/>
          <a:p>
            <a:pPr algn="ctr"/>
            <a:r>
              <a:rPr lang="en-US" sz="3600" dirty="0" smtClean="0"/>
              <a:t>TACTICAL PLANNING</a:t>
            </a:r>
            <a:endParaRPr lang="en-US" sz="3600" dirty="0"/>
          </a:p>
        </p:txBody>
      </p:sp>
      <p:sp>
        <p:nvSpPr>
          <p:cNvPr id="7175" name="Rectangle 7"/>
          <p:cNvSpPr>
            <a:spLocks noGrp="1" noChangeArrowheads="1"/>
          </p:cNvSpPr>
          <p:nvPr>
            <p:ph type="body" idx="1"/>
          </p:nvPr>
        </p:nvSpPr>
        <p:spPr>
          <a:xfrm>
            <a:off x="1143000" y="2057400"/>
            <a:ext cx="7467600" cy="4419600"/>
          </a:xfrm>
        </p:spPr>
        <p:txBody>
          <a:bodyPr/>
          <a:lstStyle/>
          <a:p>
            <a:r>
              <a:rPr lang="en-US" sz="2400" dirty="0"/>
              <a:t>Planning is conducted by the Functional Area Managers, such as; Operations, Marketing, Accounting, Finance and human resources managers. The managers on this level evaluate the marketing environment, formulate marketing objectives, and advance marketing strategies to attain corporate objectives.</a:t>
            </a:r>
          </a:p>
          <a:p>
            <a:r>
              <a:rPr lang="en-US" sz="2400" dirty="0"/>
              <a:t>It is essential that these managers be appraised of the latest tactical planning techniques and technology. It is important that all middle-level and top-level managers be highly qualified in employing modern techniques and technologies in their analysis.</a:t>
            </a:r>
          </a:p>
          <a:p>
            <a:endParaRPr lang="en-US" sz="2400"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Presentation for strategy recommendation">
  <a:themeElements>
    <a:clrScheme name="Office Theme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Office Them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Office Theme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Office Theme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Office Theme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Office Theme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for strategy recommendation</Template>
  <TotalTime>0</TotalTime>
  <Words>874</Words>
  <Application>Microsoft Office PowerPoint</Application>
  <PresentationFormat>On-screen Show (4:3)</PresentationFormat>
  <Paragraphs>40</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Narrow</vt:lpstr>
      <vt:lpstr>Times New Roman</vt:lpstr>
      <vt:lpstr>Wingdings</vt:lpstr>
      <vt:lpstr>Presentation for strategy recommendation</vt:lpstr>
      <vt:lpstr>CanGo Strategic  Business Plan</vt:lpstr>
      <vt:lpstr>CORPORATE LEVEL PLANNING</vt:lpstr>
      <vt:lpstr>STRATEGIC BUSINESS UNIT (SBU) PLANNING</vt:lpstr>
      <vt:lpstr>TACTICAL PLANNING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2014-06-13T17:31:25Z</dcterms:created>
  <dcterms:modified xsi:type="dcterms:W3CDTF">2014-06-13T17:31:30Z</dcterms:modified>
</cp:coreProperties>
</file>