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368373C-17EC-4EE5-ADAA-AC8D197D41C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88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BBC390-F2CE-4EA7-855F-4629B2AE43FE}"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373C-17EC-4EE5-ADAA-AC8D197D41CE}" type="slidenum">
              <a:rPr lang="en-US" smtClean="0"/>
              <a:t>‹#›</a:t>
            </a:fld>
            <a:endParaRPr lang="en-US"/>
          </a:p>
        </p:txBody>
      </p:sp>
    </p:spTree>
    <p:extLst>
      <p:ext uri="{BB962C8B-B14F-4D97-AF65-F5344CB8AC3E}">
        <p14:creationId xmlns:p14="http://schemas.microsoft.com/office/powerpoint/2010/main" val="102015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7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74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spTree>
    <p:extLst>
      <p:ext uri="{BB962C8B-B14F-4D97-AF65-F5344CB8AC3E}">
        <p14:creationId xmlns:p14="http://schemas.microsoft.com/office/powerpoint/2010/main" val="4274395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10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003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23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4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spTree>
    <p:extLst>
      <p:ext uri="{BB962C8B-B14F-4D97-AF65-F5344CB8AC3E}">
        <p14:creationId xmlns:p14="http://schemas.microsoft.com/office/powerpoint/2010/main" val="86373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BC390-F2CE-4EA7-855F-4629B2AE43FE}"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373C-17EC-4EE5-ADAA-AC8D197D41C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22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BBC390-F2CE-4EA7-855F-4629B2AE43FE}"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373C-17EC-4EE5-ADAA-AC8D197D41CE}" type="slidenum">
              <a:rPr lang="en-US" smtClean="0"/>
              <a:t>‹#›</a:t>
            </a:fld>
            <a:endParaRPr lang="en-US"/>
          </a:p>
        </p:txBody>
      </p:sp>
    </p:spTree>
    <p:extLst>
      <p:ext uri="{BB962C8B-B14F-4D97-AF65-F5344CB8AC3E}">
        <p14:creationId xmlns:p14="http://schemas.microsoft.com/office/powerpoint/2010/main" val="9991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BBC390-F2CE-4EA7-855F-4629B2AE43FE}"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8373C-17EC-4EE5-ADAA-AC8D197D41C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20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BBC390-F2CE-4EA7-855F-4629B2AE43FE}"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8373C-17EC-4EE5-ADAA-AC8D197D41C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72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BC390-F2CE-4EA7-855F-4629B2AE43FE}"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8373C-17EC-4EE5-ADAA-AC8D197D41CE}" type="slidenum">
              <a:rPr lang="en-US" smtClean="0"/>
              <a:t>‹#›</a:t>
            </a:fld>
            <a:endParaRPr lang="en-US"/>
          </a:p>
        </p:txBody>
      </p:sp>
    </p:spTree>
    <p:extLst>
      <p:ext uri="{BB962C8B-B14F-4D97-AF65-F5344CB8AC3E}">
        <p14:creationId xmlns:p14="http://schemas.microsoft.com/office/powerpoint/2010/main" val="286017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BBC390-F2CE-4EA7-855F-4629B2AE43FE}"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373C-17EC-4EE5-ADAA-AC8D197D41C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96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BBC390-F2CE-4EA7-855F-4629B2AE43FE}"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373C-17EC-4EE5-ADAA-AC8D197D41CE}" type="slidenum">
              <a:rPr lang="en-US" smtClean="0"/>
              <a:t>‹#›</a:t>
            </a:fld>
            <a:endParaRPr lang="en-US"/>
          </a:p>
        </p:txBody>
      </p:sp>
    </p:spTree>
    <p:extLst>
      <p:ext uri="{BB962C8B-B14F-4D97-AF65-F5344CB8AC3E}">
        <p14:creationId xmlns:p14="http://schemas.microsoft.com/office/powerpoint/2010/main" val="354946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BBC390-F2CE-4EA7-855F-4629B2AE43FE}" type="datetimeFigureOut">
              <a:rPr lang="en-US" smtClean="0"/>
              <a:t>12/2/2017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68373C-17EC-4EE5-ADAA-AC8D197D41CE}" type="slidenum">
              <a:rPr lang="en-US" smtClean="0"/>
              <a:t>‹#›</a:t>
            </a:fld>
            <a:endParaRPr lang="en-US"/>
          </a:p>
        </p:txBody>
      </p:sp>
    </p:spTree>
    <p:extLst>
      <p:ext uri="{BB962C8B-B14F-4D97-AF65-F5344CB8AC3E}">
        <p14:creationId xmlns:p14="http://schemas.microsoft.com/office/powerpoint/2010/main" val="1318698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Surcharge Load on the walls</a:t>
            </a:r>
            <a:r>
              <a:rPr lang="en-US" dirty="0"/>
              <a:t/>
            </a:r>
            <a:br>
              <a:rPr lang="en-US" dirty="0"/>
            </a:br>
            <a:endParaRPr lang="en-US" dirty="0"/>
          </a:p>
        </p:txBody>
      </p:sp>
      <p:sp>
        <p:nvSpPr>
          <p:cNvPr id="3" name="Subtitle 2"/>
          <p:cNvSpPr>
            <a:spLocks noGrp="1"/>
          </p:cNvSpPr>
          <p:nvPr>
            <p:ph type="subTitle" idx="1"/>
          </p:nvPr>
        </p:nvSpPr>
        <p:spPr>
          <a:xfrm>
            <a:off x="1524000" y="3167698"/>
            <a:ext cx="9144000" cy="3690302"/>
          </a:xfrm>
        </p:spPr>
        <p:txBody>
          <a:bodyPr>
            <a:normAutofit/>
          </a:bodyPr>
          <a:lstStyle/>
          <a:p>
            <a:r>
              <a:rPr lang="en-GB" sz="3600" dirty="0" smtClean="0">
                <a:latin typeface="Times New Roman" panose="02020603050405020304" pitchFamily="18" charset="0"/>
                <a:cs typeface="Times New Roman" panose="02020603050405020304" pitchFamily="18" charset="0"/>
              </a:rPr>
              <a:t>Student’s Name</a:t>
            </a:r>
          </a:p>
          <a:p>
            <a:r>
              <a:rPr lang="en-GB" sz="3600" dirty="0" smtClean="0">
                <a:latin typeface="Times New Roman" panose="02020603050405020304" pitchFamily="18" charset="0"/>
                <a:cs typeface="Times New Roman" panose="02020603050405020304" pitchFamily="18" charset="0"/>
              </a:rPr>
              <a:t>Instructor’s Name</a:t>
            </a:r>
          </a:p>
          <a:p>
            <a:r>
              <a:rPr lang="en-GB" sz="3600" dirty="0" smtClean="0">
                <a:latin typeface="Times New Roman" panose="02020603050405020304" pitchFamily="18" charset="0"/>
                <a:cs typeface="Times New Roman" panose="02020603050405020304" pitchFamily="18" charset="0"/>
              </a:rPr>
              <a:t>Course</a:t>
            </a:r>
          </a:p>
          <a:p>
            <a:r>
              <a:rPr lang="en-GB" sz="3600" dirty="0" smtClean="0">
                <a:latin typeface="Times New Roman" panose="02020603050405020304" pitchFamily="18" charset="0"/>
                <a:cs typeface="Times New Roman" panose="02020603050405020304" pitchFamily="18" charset="0"/>
              </a:rPr>
              <a:t>Date Presented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74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Explaination</a:t>
            </a:r>
            <a:r>
              <a:rPr lang="en-GB" dirty="0" err="1"/>
              <a:t>s</a:t>
            </a:r>
            <a:endParaRPr lang="en-US" dirty="0"/>
          </a:p>
        </p:txBody>
      </p:sp>
      <p:sp>
        <p:nvSpPr>
          <p:cNvPr id="3" name="Content Placeholder 2"/>
          <p:cNvSpPr>
            <a:spLocks noGrp="1"/>
          </p:cNvSpPr>
          <p:nvPr>
            <p:ph idx="1"/>
          </p:nvPr>
        </p:nvSpPr>
        <p:spPr/>
        <p:txBody>
          <a:bodyPr/>
          <a:lstStyle/>
          <a:p>
            <a:r>
              <a:rPr lang="en-US" dirty="0"/>
              <a:t>Walls that have retained soil that have been drained can be designed in a way it can retain the force it gets exerted by fluids</a:t>
            </a:r>
          </a:p>
          <a:p>
            <a:r>
              <a:rPr lang="en-US" dirty="0"/>
              <a:t>Vertical components and horizontal forces need to be known and measured for accurate design analysis and construction </a:t>
            </a:r>
          </a:p>
          <a:p>
            <a:r>
              <a:rPr lang="en-US" dirty="0"/>
              <a:t>There are mandatory specification of the necessary fluid pressures that is needed to retain a wall which supports soil, fluid pressure and other forces being exerted on.</a:t>
            </a:r>
          </a:p>
          <a:p>
            <a:endParaRPr lang="en-US" dirty="0"/>
          </a:p>
        </p:txBody>
      </p:sp>
    </p:spTree>
    <p:extLst>
      <p:ext uri="{BB962C8B-B14F-4D97-AF65-F5344CB8AC3E}">
        <p14:creationId xmlns:p14="http://schemas.microsoft.com/office/powerpoint/2010/main" val="26299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 &amp; Specifications </a:t>
            </a:r>
            <a:endParaRPr lang="en-US" dirty="0"/>
          </a:p>
        </p:txBody>
      </p:sp>
      <p:sp>
        <p:nvSpPr>
          <p:cNvPr id="3" name="Content Placeholder 2"/>
          <p:cNvSpPr>
            <a:spLocks noGrp="1"/>
          </p:cNvSpPr>
          <p:nvPr>
            <p:ph idx="1"/>
          </p:nvPr>
        </p:nvSpPr>
        <p:spPr/>
        <p:txBody>
          <a:bodyPr>
            <a:normAutofit lnSpcReduction="10000"/>
          </a:bodyPr>
          <a:lstStyle/>
          <a:p>
            <a:r>
              <a:rPr lang="en-US" dirty="0"/>
              <a:t>Assumptions on the earth pressure should be measured and compared with that of standard fluid pressure. </a:t>
            </a:r>
          </a:p>
          <a:p>
            <a:r>
              <a:rPr lang="en-US" dirty="0"/>
              <a:t>Earth pressure should not be exceeded by the standard fluid pressure that would be given as a basis for measuring</a:t>
            </a:r>
          </a:p>
          <a:p>
            <a:r>
              <a:rPr lang="en-US" dirty="0" smtClean="0"/>
              <a:t>Earth’s remaining structure is dependent on the lateral deformations that occur on soil.</a:t>
            </a:r>
          </a:p>
          <a:p>
            <a:r>
              <a:rPr lang="en-US" dirty="0" smtClean="0"/>
              <a:t>The Pressure exerted on earth is the basic foundation of structure to be maintained. </a:t>
            </a:r>
          </a:p>
          <a:p>
            <a:endParaRPr lang="en-GB" dirty="0" smtClean="0"/>
          </a:p>
          <a:p>
            <a:endParaRPr lang="en-US" dirty="0"/>
          </a:p>
          <a:p>
            <a:endParaRPr lang="en-GB" dirty="0" smtClean="0"/>
          </a:p>
          <a:p>
            <a:pPr marL="0" indent="0">
              <a:buNone/>
            </a:pPr>
            <a:endParaRPr lang="en-US" dirty="0"/>
          </a:p>
        </p:txBody>
      </p:sp>
    </p:spTree>
    <p:extLst>
      <p:ext uri="{BB962C8B-B14F-4D97-AF65-F5344CB8AC3E}">
        <p14:creationId xmlns:p14="http://schemas.microsoft.com/office/powerpoint/2010/main" val="147506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835" y="1760097"/>
            <a:ext cx="9601196" cy="3318936"/>
          </a:xfrm>
        </p:spPr>
        <p:txBody>
          <a:bodyPr>
            <a:normAutofit lnSpcReduction="10000"/>
          </a:bodyPr>
          <a:lstStyle/>
          <a:p>
            <a:r>
              <a:rPr lang="en-US" dirty="0" smtClean="0"/>
              <a:t>The vertical component specifications are not permitted when filter fabric are used behind retaining walls </a:t>
            </a:r>
          </a:p>
          <a:p>
            <a:r>
              <a:rPr lang="en-US" dirty="0"/>
              <a:t>The depth of the retained earth shall be the vertical distance below the ground surface measure at the wall face for stem design or measured at the heel of the footing for overturning and sliding. </a:t>
            </a:r>
          </a:p>
          <a:p>
            <a:r>
              <a:rPr lang="en-US" dirty="0" smtClean="0"/>
              <a:t>A surcharge shall be considered when loading is superimposed except for the retained earth. A provision in designing such loadings are to be considered in the wall design.</a:t>
            </a:r>
          </a:p>
          <a:p>
            <a:endParaRPr lang="en-GB" dirty="0" smtClean="0"/>
          </a:p>
          <a:p>
            <a:endParaRPr lang="en-US" dirty="0"/>
          </a:p>
        </p:txBody>
      </p:sp>
    </p:spTree>
    <p:extLst>
      <p:ext uri="{BB962C8B-B14F-4D97-AF65-F5344CB8AC3E}">
        <p14:creationId xmlns:p14="http://schemas.microsoft.com/office/powerpoint/2010/main" val="313487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60855"/>
          </a:xfrm>
        </p:spPr>
        <p:txBody>
          <a:bodyPr>
            <a:normAutofit fontScale="90000"/>
          </a:bodyPr>
          <a:lstStyle/>
          <a:p>
            <a:pPr algn="ctr"/>
            <a:r>
              <a:rPr lang="en-US" b="1" dirty="0" smtClean="0"/>
              <a:t/>
            </a:r>
            <a:br>
              <a:rPr lang="en-US" b="1" dirty="0" smtClean="0"/>
            </a:br>
            <a:r>
              <a:rPr lang="en-US" b="1" dirty="0" smtClean="0"/>
              <a:t>Example </a:t>
            </a:r>
            <a:br>
              <a:rPr lang="en-US" b="1" dirty="0" smtClean="0"/>
            </a:br>
            <a:r>
              <a:rPr lang="en-US" b="1" dirty="0" smtClean="0"/>
              <a:t>Design of retaining wall (6 </a:t>
            </a:r>
            <a:r>
              <a:rPr lang="en-US" b="1" dirty="0" err="1" smtClean="0"/>
              <a:t>ft</a:t>
            </a:r>
            <a:r>
              <a:rPr lang="en-US" b="1" dirty="0" smtClean="0"/>
              <a:t>&lt; </a:t>
            </a:r>
            <a:r>
              <a:rPr lang="en-US" b="1" dirty="0" err="1" smtClean="0"/>
              <a:t>H</a:t>
            </a:r>
            <a:r>
              <a:rPr lang="en-US" b="1" baseline="-25000" dirty="0" err="1" smtClean="0"/>
              <a:t>retaining</a:t>
            </a:r>
            <a:r>
              <a:rPr lang="en-US" b="1" dirty="0" smtClean="0"/>
              <a:t> ≤ 8 </a:t>
            </a:r>
            <a:r>
              <a:rPr lang="en-US" b="1" dirty="0" err="1" smtClean="0"/>
              <a:t>ft</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838200" y="2506662"/>
            <a:ext cx="10515600" cy="3025458"/>
          </a:xfrm>
        </p:spPr>
        <p:txBody>
          <a:bodyPr>
            <a:normAutofit/>
          </a:bodyPr>
          <a:lstStyle/>
          <a:p>
            <a:r>
              <a:rPr lang="en-US" dirty="0" smtClean="0"/>
              <a:t>Where </a:t>
            </a:r>
            <a:r>
              <a:rPr lang="en-US" dirty="0"/>
              <a:t>backfill is less or equal to 8 feet in height but greater than 6 feet, an active pressure that is vertically distributed is proposed and </a:t>
            </a:r>
            <a:r>
              <a:rPr lang="en-US" dirty="0" smtClean="0"/>
              <a:t>designed</a:t>
            </a:r>
          </a:p>
          <a:p>
            <a:r>
              <a:rPr lang="en-US" dirty="0"/>
              <a:t>The design should be based on an additional seismic lateral pressure and triangular loading</a:t>
            </a:r>
          </a:p>
          <a:p>
            <a:r>
              <a:rPr lang="en-US" dirty="0"/>
              <a:t>A retaining wall design shall be compared with a wall having seismic and active pressures and all must have equal height. </a:t>
            </a:r>
          </a:p>
          <a:p>
            <a:endParaRPr lang="en-GB" dirty="0" smtClean="0"/>
          </a:p>
          <a:p>
            <a:endParaRPr lang="en-US" dirty="0"/>
          </a:p>
        </p:txBody>
      </p:sp>
    </p:spTree>
    <p:extLst>
      <p:ext uri="{BB962C8B-B14F-4D97-AF65-F5344CB8AC3E}">
        <p14:creationId xmlns:p14="http://schemas.microsoft.com/office/powerpoint/2010/main" val="28057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130" y="454025"/>
            <a:ext cx="10515600" cy="4351338"/>
          </a:xfrm>
        </p:spPr>
        <p:txBody>
          <a:bodyPr/>
          <a:lstStyle/>
          <a:p>
            <a:endParaRPr lang="en-US" dirty="0" smtClean="0"/>
          </a:p>
          <a:p>
            <a:r>
              <a:rPr lang="en-US" dirty="0" smtClean="0"/>
              <a:t>A </a:t>
            </a:r>
            <a:r>
              <a:rPr lang="en-US" dirty="0"/>
              <a:t>Table of Equivalent Fluid Weights for Active and At-Rest Pressure may be used to find the relevant comparisons.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30" y="1841052"/>
            <a:ext cx="10069830" cy="4331148"/>
          </a:xfrm>
          <a:prstGeom prst="rect">
            <a:avLst/>
          </a:prstGeom>
        </p:spPr>
      </p:pic>
    </p:spTree>
    <p:extLst>
      <p:ext uri="{BB962C8B-B14F-4D97-AF65-F5344CB8AC3E}">
        <p14:creationId xmlns:p14="http://schemas.microsoft.com/office/powerpoint/2010/main" val="92268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8199"/>
            <a:ext cx="10515600" cy="4351338"/>
          </a:xfrm>
        </p:spPr>
        <p:txBody>
          <a:bodyPr/>
          <a:lstStyle/>
          <a:p>
            <a:r>
              <a:rPr lang="en-GB" dirty="0" smtClean="0"/>
              <a:t>.</a:t>
            </a:r>
            <a:endParaRPr lang="en-US" dirty="0"/>
          </a:p>
        </p:txBody>
      </p:sp>
      <p:pic>
        <p:nvPicPr>
          <p:cNvPr id="4" name="Picture 3" descr="C:\Users\Naomi\Downloads\Screenshot-2017-12-2 Microsoft Word - 035 - 2011 BCM 1807 2 A1 - Design of Retaining Walls 10-25-12 doc - BCM 1807 2 A1 - D[...](1).png"/>
          <p:cNvPicPr/>
          <p:nvPr/>
        </p:nvPicPr>
        <p:blipFill>
          <a:blip r:embed="rId2">
            <a:extLst>
              <a:ext uri="{28A0092B-C50C-407E-A947-70E740481C1C}">
                <a14:useLocalDpi xmlns:a14="http://schemas.microsoft.com/office/drawing/2010/main" val="0"/>
              </a:ext>
            </a:extLst>
          </a:blip>
          <a:srcRect/>
          <a:stretch>
            <a:fillRect/>
          </a:stretch>
        </p:blipFill>
        <p:spPr bwMode="auto">
          <a:xfrm>
            <a:off x="733697" y="1511254"/>
            <a:ext cx="10515600" cy="4056063"/>
          </a:xfrm>
          <a:prstGeom prst="rect">
            <a:avLst/>
          </a:prstGeom>
          <a:noFill/>
          <a:ln>
            <a:noFill/>
          </a:ln>
        </p:spPr>
      </p:pic>
    </p:spTree>
    <p:extLst>
      <p:ext uri="{BB962C8B-B14F-4D97-AF65-F5344CB8AC3E}">
        <p14:creationId xmlns:p14="http://schemas.microsoft.com/office/powerpoint/2010/main" val="144384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220740"/>
          </a:xfrm>
        </p:spPr>
        <p:txBody>
          <a:bodyPr>
            <a:noAutofit/>
          </a:bodyPr>
          <a:lstStyle/>
          <a:p>
            <a:r>
              <a:rPr lang="en-US" dirty="0" smtClean="0">
                <a:latin typeface="+mn-lt"/>
                <a:cs typeface="Times New Roman" panose="02020603050405020304" pitchFamily="18" charset="0"/>
              </a:rPr>
              <a:t>Practical</a:t>
            </a:r>
            <a:r>
              <a:rPr lang="en-US" dirty="0" smtClean="0">
                <a:latin typeface="Times New Roman" panose="02020603050405020304" pitchFamily="18" charset="0"/>
                <a:cs typeface="Times New Roman" panose="02020603050405020304" pitchFamily="18" charset="0"/>
              </a:rPr>
              <a:t> </a:t>
            </a:r>
            <a:r>
              <a:rPr lang="en-US" dirty="0" smtClean="0">
                <a:latin typeface="+mn-lt"/>
                <a:cs typeface="Times New Roman" panose="02020603050405020304" pitchFamily="18" charset="0"/>
              </a:rPr>
              <a:t>Example</a:t>
            </a:r>
            <a:endParaRPr lang="en-US" dirty="0">
              <a:latin typeface="+mn-lt"/>
              <a:cs typeface="Times New Roman" panose="02020603050405020304" pitchFamily="18" charset="0"/>
            </a:endParaRPr>
          </a:p>
        </p:txBody>
      </p:sp>
      <p:sp>
        <p:nvSpPr>
          <p:cNvPr id="3" name="Content Placeholder 2"/>
          <p:cNvSpPr>
            <a:spLocks noGrp="1"/>
          </p:cNvSpPr>
          <p:nvPr>
            <p:ph idx="1"/>
          </p:nvPr>
        </p:nvSpPr>
        <p:spPr>
          <a:xfrm>
            <a:off x="1295401" y="2632363"/>
            <a:ext cx="9601196" cy="3243505"/>
          </a:xfrm>
        </p:spPr>
        <p:txBody>
          <a:bodyPr>
            <a:noAutofit/>
          </a:bodyPr>
          <a:lstStyle/>
          <a:p>
            <a:r>
              <a:rPr lang="en-US" dirty="0" smtClean="0">
                <a:cs typeface="Times New Roman" panose="02020603050405020304" pitchFamily="18" charset="0"/>
              </a:rPr>
              <a:t>Given the following calculate the combined effect of seismic and static lateral forces:</a:t>
            </a:r>
          </a:p>
          <a:p>
            <a:pPr marL="0" indent="0">
              <a:buNone/>
            </a:pPr>
            <a:endParaRPr lang="en-US" dirty="0" smtClean="0">
              <a:cs typeface="Times New Roman" panose="02020603050405020304" pitchFamily="18" charset="0"/>
            </a:endParaRPr>
          </a:p>
          <a:p>
            <a:pPr marL="0" indent="0">
              <a:buNone/>
            </a:pPr>
            <a:r>
              <a:rPr lang="en-US" dirty="0" smtClean="0">
                <a:cs typeface="Times New Roman" panose="02020603050405020304" pitchFamily="18" charset="0"/>
              </a:rPr>
              <a:t>H= 8 </a:t>
            </a:r>
            <a:r>
              <a:rPr lang="en-US" dirty="0" err="1" smtClean="0">
                <a:cs typeface="Times New Roman" panose="02020603050405020304" pitchFamily="18" charset="0"/>
              </a:rPr>
              <a:t>ft</a:t>
            </a:r>
            <a:r>
              <a:rPr lang="en-US" dirty="0" smtClean="0">
                <a:cs typeface="Times New Roman" panose="02020603050405020304" pitchFamily="18" charset="0"/>
              </a:rPr>
              <a:t>						</a:t>
            </a:r>
            <a:r>
              <a:rPr lang="en-US" dirty="0" err="1" smtClean="0">
                <a:cs typeface="Times New Roman" panose="02020603050405020304" pitchFamily="18" charset="0"/>
              </a:rPr>
              <a:t>Sds</a:t>
            </a:r>
            <a:r>
              <a:rPr lang="en-US" dirty="0" smtClean="0">
                <a:cs typeface="Times New Roman" panose="02020603050405020304" pitchFamily="18" charset="0"/>
              </a:rPr>
              <a:t>= 7.5			A= 40 </a:t>
            </a:r>
            <a:r>
              <a:rPr lang="en-US" dirty="0" err="1" smtClean="0">
                <a:cs typeface="Times New Roman" panose="02020603050405020304" pitchFamily="18" charset="0"/>
              </a:rPr>
              <a:t>pcf</a:t>
            </a:r>
            <a:endParaRPr lang="en-US" dirty="0" smtClean="0">
              <a:cs typeface="Times New Roman" panose="02020603050405020304" pitchFamily="18" charset="0"/>
            </a:endParaRPr>
          </a:p>
          <a:p>
            <a:pPr marL="0" indent="0">
              <a:buNone/>
            </a:pPr>
            <a:r>
              <a:rPr lang="el-GR" dirty="0" smtClean="0">
                <a:cs typeface="Times New Roman" panose="02020603050405020304" pitchFamily="18" charset="0"/>
              </a:rPr>
              <a:t>γ</a:t>
            </a:r>
            <a:r>
              <a:rPr lang="en-US" dirty="0" smtClean="0">
                <a:cs typeface="Times New Roman" panose="02020603050405020304" pitchFamily="18" charset="0"/>
              </a:rPr>
              <a:t>= 120 </a:t>
            </a:r>
            <a:r>
              <a:rPr lang="en-US" dirty="0" err="1" smtClean="0">
                <a:cs typeface="Times New Roman" panose="02020603050405020304" pitchFamily="18" charset="0"/>
              </a:rPr>
              <a:t>pcf</a:t>
            </a:r>
            <a:r>
              <a:rPr lang="en-US" dirty="0" smtClean="0">
                <a:cs typeface="Times New Roman" panose="02020603050405020304" pitchFamily="18" charset="0"/>
              </a:rPr>
              <a:t>						</a:t>
            </a:r>
            <a:r>
              <a:rPr lang="el-GR" dirty="0" smtClean="0">
                <a:cs typeface="Times New Roman" panose="02020603050405020304" pitchFamily="18" charset="0"/>
              </a:rPr>
              <a:t>θ</a:t>
            </a:r>
            <a:r>
              <a:rPr lang="en-US" dirty="0" smtClean="0">
                <a:cs typeface="Times New Roman" panose="02020603050405020304" pitchFamily="18" charset="0"/>
              </a:rPr>
              <a:t>= 30̊ </a:t>
            </a:r>
          </a:p>
          <a:p>
            <a:pPr marL="0" indent="0">
              <a:buNone/>
            </a:pPr>
            <a:endParaRPr lang="en-US" dirty="0" smtClean="0">
              <a:cs typeface="Times New Roman" panose="02020603050405020304" pitchFamily="18" charset="0"/>
            </a:endParaRPr>
          </a:p>
          <a:p>
            <a:pPr marL="0" indent="0">
              <a:buNone/>
            </a:pPr>
            <a:endParaRPr lang="en-US" dirty="0" smtClean="0">
              <a:cs typeface="Times New Roman" panose="02020603050405020304" pitchFamily="18" charset="0"/>
            </a:endParaRP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45399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49699"/>
          </a:xfrm>
        </p:spPr>
        <p:txBody>
          <a:bodyPr/>
          <a:lstStyle/>
          <a:p>
            <a:r>
              <a:rPr lang="en-US" dirty="0">
                <a:cs typeface="Times New Roman" panose="02020603050405020304" pitchFamily="18" charset="0"/>
              </a:rPr>
              <a:t>Practical</a:t>
            </a:r>
            <a:r>
              <a:rPr lang="en-US" sz="2800" dirty="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Example Conti…</a:t>
            </a:r>
            <a:endParaRPr lang="en-US" dirty="0"/>
          </a:p>
        </p:txBody>
      </p:sp>
      <p:sp>
        <p:nvSpPr>
          <p:cNvPr id="3" name="Content Placeholder 2"/>
          <p:cNvSpPr>
            <a:spLocks noGrp="1"/>
          </p:cNvSpPr>
          <p:nvPr>
            <p:ph idx="1"/>
          </p:nvPr>
        </p:nvSpPr>
        <p:spPr>
          <a:xfrm>
            <a:off x="1295401" y="1931831"/>
            <a:ext cx="9601196" cy="3944037"/>
          </a:xfrm>
        </p:spPr>
        <p:txBody>
          <a:bodyPr>
            <a:normAutofit/>
          </a:bodyPr>
          <a:lstStyle/>
          <a:p>
            <a:pPr marL="0" indent="0">
              <a:buNone/>
            </a:pPr>
            <a:r>
              <a:rPr lang="en-US" dirty="0">
                <a:cs typeface="Times New Roman" panose="02020603050405020304" pitchFamily="18" charset="0"/>
              </a:rPr>
              <a:t>Thus, </a:t>
            </a:r>
            <a:r>
              <a:rPr lang="en-US" dirty="0" smtClean="0">
                <a:cs typeface="Times New Roman" panose="02020603050405020304" pitchFamily="18" charset="0"/>
              </a:rPr>
              <a:t>		</a:t>
            </a:r>
            <a:endParaRPr lang="en-US" dirty="0">
              <a:cs typeface="Times New Roman" panose="02020603050405020304" pitchFamily="18" charset="0"/>
            </a:endParaRPr>
          </a:p>
          <a:p>
            <a:pPr marL="0" indent="0">
              <a:buNone/>
            </a:pPr>
            <a:r>
              <a:rPr lang="en-US" dirty="0" err="1">
                <a:cs typeface="Times New Roman" panose="02020603050405020304" pitchFamily="18" charset="0"/>
              </a:rPr>
              <a:t>Kh</a:t>
            </a:r>
            <a:r>
              <a:rPr lang="en-US">
                <a:cs typeface="Times New Roman" panose="02020603050405020304" pitchFamily="18" charset="0"/>
              </a:rPr>
              <a:t>= 7.5/2.5= 3</a:t>
            </a:r>
          </a:p>
          <a:p>
            <a:pPr marL="0" indent="0">
              <a:buNone/>
            </a:pPr>
            <a:r>
              <a:rPr lang="en-US" smtClean="0">
                <a:cs typeface="Times New Roman" panose="02020603050405020304" pitchFamily="18" charset="0"/>
              </a:rPr>
              <a:t> </a:t>
            </a:r>
            <a:r>
              <a:rPr lang="en-US" dirty="0" smtClean="0">
                <a:cs typeface="Times New Roman" panose="02020603050405020304" pitchFamily="18" charset="0"/>
              </a:rPr>
              <a:t>F1</a:t>
            </a:r>
            <a:r>
              <a:rPr lang="en-US" dirty="0">
                <a:cs typeface="Times New Roman" panose="02020603050405020304" pitchFamily="18" charset="0"/>
              </a:rPr>
              <a:t>= ½*40*8²				F2= </a:t>
            </a:r>
            <a:r>
              <a:rPr lang="en-US" dirty="0" smtClean="0">
                <a:cs typeface="Times New Roman" panose="02020603050405020304" pitchFamily="18" charset="0"/>
              </a:rPr>
              <a:t>3/8*3*120*</a:t>
            </a:r>
            <a:r>
              <a:rPr lang="en-US" dirty="0">
                <a:cs typeface="Times New Roman" panose="02020603050405020304" pitchFamily="18" charset="0"/>
              </a:rPr>
              <a:t>8²</a:t>
            </a:r>
          </a:p>
          <a:p>
            <a:pPr marL="0" indent="0">
              <a:buNone/>
            </a:pPr>
            <a:r>
              <a:rPr lang="en-US" dirty="0" smtClean="0">
                <a:cs typeface="Times New Roman" panose="02020603050405020304" pitchFamily="18" charset="0"/>
              </a:rPr>
              <a:t>    = </a:t>
            </a:r>
            <a:r>
              <a:rPr lang="en-US" dirty="0">
                <a:cs typeface="Times New Roman" panose="02020603050405020304" pitchFamily="18" charset="0"/>
              </a:rPr>
              <a:t>1280 N/</a:t>
            </a:r>
            <a:r>
              <a:rPr lang="en-US" dirty="0" err="1">
                <a:cs typeface="Times New Roman" panose="02020603050405020304" pitchFamily="18" charset="0"/>
              </a:rPr>
              <a:t>ft</a:t>
            </a:r>
            <a:r>
              <a:rPr lang="en-US" dirty="0">
                <a:cs typeface="Times New Roman" panose="02020603050405020304" pitchFamily="18" charset="0"/>
              </a:rPr>
              <a:t>			       </a:t>
            </a:r>
            <a:r>
              <a:rPr lang="en-US" dirty="0" smtClean="0">
                <a:cs typeface="Times New Roman" panose="02020603050405020304" pitchFamily="18" charset="0"/>
              </a:rPr>
              <a:t>   = </a:t>
            </a:r>
            <a:r>
              <a:rPr lang="en-US" dirty="0">
                <a:cs typeface="Times New Roman" panose="02020603050405020304" pitchFamily="18" charset="0"/>
              </a:rPr>
              <a:t>8640 N/</a:t>
            </a:r>
            <a:r>
              <a:rPr lang="en-US" dirty="0" err="1">
                <a:cs typeface="Times New Roman" panose="02020603050405020304" pitchFamily="18" charset="0"/>
              </a:rPr>
              <a:t>ft</a:t>
            </a:r>
            <a:endParaRPr lang="en-US" dirty="0">
              <a:cs typeface="Times New Roman" panose="02020603050405020304" pitchFamily="18" charset="0"/>
            </a:endParaRPr>
          </a:p>
          <a:p>
            <a:pPr marL="0" indent="0">
              <a:buNone/>
            </a:pPr>
            <a:r>
              <a:rPr lang="en-US" dirty="0" err="1">
                <a:cs typeface="Times New Roman" panose="02020603050405020304" pitchFamily="18" charset="0"/>
              </a:rPr>
              <a:t>Pae</a:t>
            </a:r>
            <a:r>
              <a:rPr lang="en-US" dirty="0">
                <a:cs typeface="Times New Roman" panose="02020603050405020304" pitchFamily="18" charset="0"/>
              </a:rPr>
              <a:t>= 9920N/</a:t>
            </a:r>
            <a:r>
              <a:rPr lang="en-US" dirty="0" err="1">
                <a:cs typeface="Times New Roman" panose="02020603050405020304" pitchFamily="18" charset="0"/>
              </a:rPr>
              <a:t>ft</a:t>
            </a:r>
            <a:r>
              <a:rPr lang="en-US" dirty="0">
                <a:cs typeface="Times New Roman" panose="02020603050405020304" pitchFamily="18" charset="0"/>
              </a:rPr>
              <a:t>  or  9.92 </a:t>
            </a:r>
            <a:r>
              <a:rPr lang="en-US" dirty="0" err="1">
                <a:cs typeface="Times New Roman" panose="02020603050405020304" pitchFamily="18" charset="0"/>
              </a:rPr>
              <a:t>kN</a:t>
            </a:r>
            <a:r>
              <a:rPr lang="en-US" dirty="0">
                <a:cs typeface="Times New Roman" panose="02020603050405020304" pitchFamily="18" charset="0"/>
              </a:rPr>
              <a:t>/</a:t>
            </a:r>
            <a:r>
              <a:rPr lang="en-US" dirty="0" err="1">
                <a:cs typeface="Times New Roman" panose="02020603050405020304" pitchFamily="18" charset="0"/>
              </a:rPr>
              <a:t>ft</a:t>
            </a:r>
            <a:r>
              <a:rPr lang="en-US" dirty="0">
                <a:cs typeface="Times New Roman" panose="02020603050405020304" pitchFamily="18" charset="0"/>
              </a:rPr>
              <a:t>    which is the combined effect of seismic and 									static </a:t>
            </a:r>
            <a:r>
              <a:rPr lang="en-US" dirty="0" smtClean="0"/>
              <a:t>lateral force 	</a:t>
            </a:r>
            <a:endParaRPr lang="en-US" dirty="0"/>
          </a:p>
        </p:txBody>
      </p:sp>
    </p:spTree>
    <p:extLst>
      <p:ext uri="{BB962C8B-B14F-4D97-AF65-F5344CB8AC3E}">
        <p14:creationId xmlns:p14="http://schemas.microsoft.com/office/powerpoint/2010/main" val="25871261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128</TotalTime>
  <Words>345</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Times New Roman</vt:lpstr>
      <vt:lpstr>Organic</vt:lpstr>
      <vt:lpstr>Surcharge Load on the walls </vt:lpstr>
      <vt:lpstr>Explainations</vt:lpstr>
      <vt:lpstr>Assumptions &amp; Specifications </vt:lpstr>
      <vt:lpstr>PowerPoint Presentation</vt:lpstr>
      <vt:lpstr> Example  Design of retaining wall (6 ft&lt; Hretaining ≤ 8 ft) </vt:lpstr>
      <vt:lpstr>PowerPoint Presentation</vt:lpstr>
      <vt:lpstr>PowerPoint Presentation</vt:lpstr>
      <vt:lpstr>Practical Example</vt:lpstr>
      <vt:lpstr>Practical Example Conti…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Surcharge Load on the walls</dc:title>
  <dc:creator>...</dc:creator>
  <cp:lastModifiedBy>Juma Musau</cp:lastModifiedBy>
  <cp:revision>17</cp:revision>
  <dcterms:created xsi:type="dcterms:W3CDTF">2017-12-02T09:53:18Z</dcterms:created>
  <dcterms:modified xsi:type="dcterms:W3CDTF">2017-12-02T14:44:01Z</dcterms:modified>
</cp:coreProperties>
</file>