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320" autoAdjust="0"/>
  </p:normalViewPr>
  <p:slideViewPr>
    <p:cSldViewPr snapToGrid="0">
      <p:cViewPr varScale="1">
        <p:scale>
          <a:sx n="49" d="100"/>
          <a:sy n="49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5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9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069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75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160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07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3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6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8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5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4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B7D90-DC1B-485D-B1C1-08CD4803724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BE084A-D03C-4DE6-A87C-3CB0F9ED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2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Impact of Smoking on Health in the United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29531"/>
          </a:xfrm>
        </p:spPr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July 15,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1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63" y="304799"/>
            <a:ext cx="8596668" cy="5791201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solidFill>
                  <a:schemeClr val="tx1"/>
                </a:solidFill>
              </a:rPr>
              <a:t>Survey Goal: </a:t>
            </a:r>
            <a:br>
              <a:rPr lang="en-US" sz="3300" dirty="0" smtClean="0">
                <a:solidFill>
                  <a:schemeClr val="tx1"/>
                </a:solidFill>
              </a:rPr>
            </a:br>
            <a:r>
              <a:rPr lang="en-US" sz="3300" dirty="0" smtClean="0">
                <a:solidFill>
                  <a:schemeClr val="tx1"/>
                </a:solidFill>
              </a:rPr>
              <a:t>To determine whether current smokers or previous smokers have a greater probability of developing smoking related health problems.</a:t>
            </a:r>
            <a:br>
              <a:rPr lang="en-US" sz="3300" dirty="0" smtClean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/>
            </a:r>
            <a:br>
              <a:rPr lang="en-US" sz="3300" dirty="0">
                <a:solidFill>
                  <a:schemeClr val="tx1"/>
                </a:solidFill>
              </a:rPr>
            </a:br>
            <a:r>
              <a:rPr lang="en-US" sz="3300" dirty="0" smtClean="0">
                <a:solidFill>
                  <a:schemeClr val="tx1"/>
                </a:solidFill>
              </a:rPr>
              <a:t>Null hypothesis: </a:t>
            </a:r>
            <a:br>
              <a:rPr lang="en-US" sz="3300" dirty="0" smtClean="0">
                <a:solidFill>
                  <a:schemeClr val="tx1"/>
                </a:solidFill>
              </a:rPr>
            </a:br>
            <a:r>
              <a:rPr lang="en-US" sz="3300" dirty="0" smtClean="0">
                <a:solidFill>
                  <a:schemeClr val="tx1"/>
                </a:solidFill>
              </a:rPr>
              <a:t>Smokers and previous smokers have an equal probability of developing smoking related health problems.</a:t>
            </a:r>
            <a:br>
              <a:rPr lang="en-US" sz="3300" dirty="0" smtClean="0">
                <a:solidFill>
                  <a:schemeClr val="tx1"/>
                </a:solidFill>
              </a:rPr>
            </a:br>
            <a:r>
              <a:rPr lang="en-US" sz="3300" dirty="0" smtClean="0">
                <a:solidFill>
                  <a:schemeClr val="tx1"/>
                </a:solidFill>
              </a:rPr>
              <a:t/>
            </a:r>
            <a:br>
              <a:rPr lang="en-US" sz="3300" dirty="0" smtClean="0">
                <a:solidFill>
                  <a:schemeClr val="tx1"/>
                </a:solidFill>
              </a:rPr>
            </a:br>
            <a:r>
              <a:rPr lang="en-US" sz="3300" dirty="0" smtClean="0">
                <a:solidFill>
                  <a:schemeClr val="tx1"/>
                </a:solidFill>
              </a:rPr>
              <a:t>Alternate hypothesis: </a:t>
            </a:r>
            <a:br>
              <a:rPr lang="en-US" sz="3300" dirty="0" smtClean="0">
                <a:solidFill>
                  <a:schemeClr val="tx1"/>
                </a:solidFill>
              </a:rPr>
            </a:br>
            <a:r>
              <a:rPr lang="en-US" sz="3300" dirty="0" smtClean="0">
                <a:solidFill>
                  <a:schemeClr val="tx1"/>
                </a:solidFill>
              </a:rPr>
              <a:t>Smokers have a greater probability of developing smoking related health problems than previous smokers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1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727"/>
            <a:ext cx="8596668" cy="4586635"/>
          </a:xfrm>
        </p:spPr>
        <p:txBody>
          <a:bodyPr/>
          <a:lstStyle/>
          <a:p>
            <a:pPr>
              <a:buAutoNum type="arabicParenR"/>
            </a:pPr>
            <a:r>
              <a:rPr lang="en-US" dirty="0" smtClean="0"/>
              <a:t>Are you currently a smoker (smoke at least 10 cigarettes a week)?</a:t>
            </a:r>
          </a:p>
          <a:p>
            <a:pPr>
              <a:buAutoNum type="arabicParenR"/>
            </a:pPr>
            <a:r>
              <a:rPr lang="en-US" dirty="0" smtClean="0"/>
              <a:t>Are you a former smoker (smoke at least 10 cigarettes a week)?</a:t>
            </a:r>
          </a:p>
          <a:p>
            <a:pPr>
              <a:buAutoNum type="arabicParenR"/>
            </a:pPr>
            <a:r>
              <a:rPr lang="en-US" dirty="0" smtClean="0"/>
              <a:t>Have you smoked for more than 3 consecutive years either currently or in your past?</a:t>
            </a:r>
          </a:p>
          <a:p>
            <a:pPr>
              <a:buAutoNum type="arabicParenR"/>
            </a:pPr>
            <a:r>
              <a:rPr lang="en-US" dirty="0" smtClean="0"/>
              <a:t>Do you currently have or have you had asthma?</a:t>
            </a:r>
          </a:p>
          <a:p>
            <a:pPr>
              <a:buAutoNum type="arabicParenR"/>
            </a:pPr>
            <a:r>
              <a:rPr lang="en-US" dirty="0" smtClean="0"/>
              <a:t>Do you currently have or have you had lung cancer?</a:t>
            </a:r>
          </a:p>
          <a:p>
            <a:pPr>
              <a:buAutoNum type="arabicParenR"/>
            </a:pPr>
            <a:r>
              <a:rPr lang="en-US" dirty="0" smtClean="0"/>
              <a:t>Do </a:t>
            </a:r>
            <a:r>
              <a:rPr lang="en-US" dirty="0"/>
              <a:t>you currently have Chronic Obstructive Pulmonary Disease (COPD</a:t>
            </a:r>
            <a:r>
              <a:rPr lang="en-US" dirty="0" smtClean="0"/>
              <a:t>)?</a:t>
            </a:r>
          </a:p>
          <a:p>
            <a:pPr>
              <a:buAutoNum type="arabicParenR"/>
            </a:pPr>
            <a:r>
              <a:rPr lang="en-US" dirty="0" smtClean="0"/>
              <a:t>Do you currently have or </a:t>
            </a:r>
            <a:r>
              <a:rPr lang="en-US" dirty="0"/>
              <a:t>have you had </a:t>
            </a:r>
            <a:r>
              <a:rPr lang="en-US" dirty="0" smtClean="0"/>
              <a:t>gum disease?</a:t>
            </a:r>
          </a:p>
          <a:p>
            <a:pPr>
              <a:buAutoNum type="arabicParenR"/>
            </a:pPr>
            <a:r>
              <a:rPr lang="en-US" dirty="0" smtClean="0"/>
              <a:t>Do you currently have or have you had heart disease?</a:t>
            </a:r>
          </a:p>
          <a:p>
            <a:pPr>
              <a:buAutoNum type="arabicParenR"/>
            </a:pPr>
            <a:r>
              <a:rPr lang="en-US" dirty="0" smtClean="0"/>
              <a:t>Have you ever had a stroke?</a:t>
            </a:r>
          </a:p>
          <a:p>
            <a:pPr>
              <a:buAutoNum type="arabicParenR"/>
            </a:pPr>
            <a:r>
              <a:rPr lang="en-US" dirty="0"/>
              <a:t>Do you have Buerger's </a:t>
            </a:r>
            <a:r>
              <a:rPr lang="en-US" dirty="0" smtClean="0"/>
              <a:t>disease?</a:t>
            </a:r>
          </a:p>
          <a:p>
            <a:pPr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6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734" y="1772662"/>
            <a:ext cx="8596668" cy="3880773"/>
          </a:xfrm>
        </p:spPr>
        <p:txBody>
          <a:bodyPr>
            <a:noAutofit/>
          </a:bodyPr>
          <a:lstStyle/>
          <a:p>
            <a:r>
              <a:rPr lang="en-US" sz="2200" dirty="0" smtClean="0"/>
              <a:t>42.1 million people smoke in the United States (population)</a:t>
            </a:r>
          </a:p>
          <a:p>
            <a:r>
              <a:rPr lang="en-US" sz="2200" dirty="0" smtClean="0"/>
              <a:t>A confidence level of 95% will be used</a:t>
            </a:r>
          </a:p>
          <a:p>
            <a:r>
              <a:rPr lang="en-US" sz="2200" dirty="0" smtClean="0"/>
              <a:t>A confidence interval of +/- 5 will be used</a:t>
            </a:r>
          </a:p>
          <a:p>
            <a:endParaRPr lang="en-US" sz="2200" dirty="0"/>
          </a:p>
          <a:p>
            <a:r>
              <a:rPr lang="en-US" sz="2200" dirty="0" smtClean="0"/>
              <a:t>The needed sample size is therefore 384</a:t>
            </a:r>
          </a:p>
          <a:p>
            <a:endParaRPr lang="en-US" sz="2200" dirty="0"/>
          </a:p>
          <a:p>
            <a:r>
              <a:rPr lang="en-US" sz="2200" dirty="0" smtClean="0"/>
              <a:t>To ensure that results are not biased, participants will be recruited randomly using a mailed survey. It is expected that 18.1% (+/- 5%) of adults that return the survey will be smokers and the remainder will be nonsmokers.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2876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0990"/>
            <a:ext cx="8596668" cy="2785484"/>
          </a:xfrm>
        </p:spPr>
        <p:txBody>
          <a:bodyPr/>
          <a:lstStyle/>
          <a:p>
            <a:r>
              <a:rPr lang="en-US" dirty="0" smtClean="0"/>
              <a:t>After retrieving survey data, it is necessary to calculate the confidence interval for each response</a:t>
            </a:r>
          </a:p>
          <a:p>
            <a:r>
              <a:rPr lang="en-US" dirty="0" smtClean="0"/>
              <a:t>The confidence interval calculation includes:</a:t>
            </a:r>
          </a:p>
          <a:p>
            <a:pPr lvl="1"/>
            <a:r>
              <a:rPr lang="en-US" dirty="0" smtClean="0"/>
              <a:t>The sample size – 384</a:t>
            </a:r>
          </a:p>
          <a:p>
            <a:pPr lvl="1"/>
            <a:r>
              <a:rPr lang="en-US" dirty="0" smtClean="0"/>
              <a:t>The sample observed mean – unknown until data is collected</a:t>
            </a:r>
          </a:p>
          <a:p>
            <a:pPr lvl="1"/>
            <a:r>
              <a:rPr lang="en-US" dirty="0" smtClean="0"/>
              <a:t>The sample observed standard deviation – unknown until data is collected</a:t>
            </a:r>
          </a:p>
          <a:p>
            <a:pPr lvl="1"/>
            <a:r>
              <a:rPr lang="en-US" dirty="0" smtClean="0"/>
              <a:t>The confidence interval (%) – 95%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4" y="4057233"/>
            <a:ext cx="816712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confidence interval formula is  x̅ ±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Za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/2 *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σ/√(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n)</a:t>
            </a:r>
          </a:p>
          <a:p>
            <a:pPr marL="800100" lvl="1" indent="-342900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 = 384</a:t>
            </a:r>
          </a:p>
          <a:p>
            <a:pPr marL="800100" lvl="1" indent="-342900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x bar = the sample observed mean</a:t>
            </a:r>
          </a:p>
          <a:p>
            <a:pPr marL="800100" lvl="1" indent="-342900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 = .95</a:t>
            </a:r>
          </a:p>
          <a:p>
            <a:pPr marL="800100" lvl="1" indent="-342900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a/2 = .475</a:t>
            </a:r>
          </a:p>
          <a:p>
            <a:pPr marL="800100" lvl="1" indent="-342900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 = 1.96</a:t>
            </a:r>
          </a:p>
          <a:p>
            <a:pPr marL="800100" lvl="1" indent="-342900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σ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= the sample observed standard deviation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81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314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The Impact of Smoking on Health in the United States</vt:lpstr>
      <vt:lpstr>Survey Goal:  To determine whether current smokers or previous smokers have a greater probability of developing smoking related health problems.  Null hypothesis:  Smokers and previous smokers have an equal probability of developing smoking related health problems.  Alternate hypothesis:  Smokers have a greater probability of developing smoking related health problems than previous smokers.</vt:lpstr>
      <vt:lpstr>Questions</vt:lpstr>
      <vt:lpstr>Sample Size</vt:lpstr>
      <vt:lpstr>Confidence Interval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Smoking on Health</dc:title>
  <dc:creator>Cheryl Mazzeo</dc:creator>
  <cp:lastModifiedBy>Cheryl Mazzeo</cp:lastModifiedBy>
  <cp:revision>7</cp:revision>
  <dcterms:created xsi:type="dcterms:W3CDTF">2014-07-15T20:30:28Z</dcterms:created>
  <dcterms:modified xsi:type="dcterms:W3CDTF">2014-07-15T20:58:32Z</dcterms:modified>
</cp:coreProperties>
</file>