
<file path=[Content_Types].xml><?xml version="1.0" encoding="utf-8"?>
<Types xmlns="http://schemas.openxmlformats.org/package/2006/content-types">
  <Override PartName="/ppt/slideLayouts/slideLayout18.xml" ContentType="application/vnd.openxmlformats-officedocument.presentationml.slideLayout+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slideLayouts/slideLayout2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9" r:id="rId4"/>
    <p:sldId id="260" r:id="rId5"/>
    <p:sldId id="261" r:id="rId6"/>
    <p:sldId id="262" r:id="rId7"/>
    <p:sldId id="25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7" d="100"/>
          <a:sy n="87" d="100"/>
        </p:scale>
        <p:origin x="-150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AF2E0A71-77F8-F54E-A86A-246469D78185}" type="datetimeFigureOut">
              <a:rPr lang="en-US" smtClean="0"/>
              <a:t>9/20/14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AF2E0A71-77F8-F54E-A86A-246469D78185}" type="datetimeFigureOut">
              <a:rPr lang="en-US" smtClean="0"/>
              <a:t>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7C5D5-5181-B14C-968A-AB2B8EF5BD3A}"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F2E0A71-77F8-F54E-A86A-246469D78185}" type="datetimeFigureOut">
              <a:rPr lang="en-US" smtClean="0"/>
              <a:t>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87C5D5-5181-B14C-968A-AB2B8EF5BD3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AF2E0A71-77F8-F54E-A86A-246469D78185}" type="datetimeFigureOut">
              <a:rPr lang="en-US" smtClean="0"/>
              <a:t>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87C5D5-5181-B14C-968A-AB2B8EF5BD3A}"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AF2E0A71-77F8-F54E-A86A-246469D78185}" type="datetimeFigureOut">
              <a:rPr lang="en-US" smtClean="0"/>
              <a:t>9/20/14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AF2E0A71-77F8-F54E-A86A-246469D78185}" type="datetimeFigureOut">
              <a:rPr lang="en-US" smtClean="0"/>
              <a:t>9/20/14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687C5D5-5181-B14C-968A-AB2B8EF5BD3A}"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E0A71-77F8-F54E-A86A-246469D78185}" type="datetimeFigureOut">
              <a:rPr lang="en-US" smtClean="0"/>
              <a:t>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7C5D5-5181-B14C-968A-AB2B8EF5BD3A}"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AF2E0A71-77F8-F54E-A86A-246469D78185}" type="datetimeFigureOut">
              <a:rPr lang="en-US" smtClean="0"/>
              <a:t>9/20/14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687C5D5-5181-B14C-968A-AB2B8EF5BD3A}"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AF2E0A71-77F8-F54E-A86A-246469D78185}" type="datetimeFigureOut">
              <a:rPr lang="en-US" smtClean="0"/>
              <a:t>9/20/14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687C5D5-5181-B14C-968A-AB2B8EF5BD3A}"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AF2E0A71-77F8-F54E-A86A-246469D78185}" type="datetimeFigureOut">
              <a:rPr lang="en-US" smtClean="0"/>
              <a:t>9/20/14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687C5D5-5181-B14C-968A-AB2B8EF5BD3A}"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F2E0A71-77F8-F54E-A86A-246469D78185}" type="datetimeFigureOut">
              <a:rPr lang="en-US" smtClean="0"/>
              <a:t>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7C5D5-5181-B14C-968A-AB2B8EF5BD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F2E0A71-77F8-F54E-A86A-246469D78185}" type="datetimeFigureOut">
              <a:rPr lang="en-US" smtClean="0"/>
              <a:t>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7C5D5-5181-B14C-968A-AB2B8EF5BD3A}"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F2E0A71-77F8-F54E-A86A-246469D78185}" type="datetimeFigureOut">
              <a:rPr lang="en-US" smtClean="0"/>
              <a:t>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7C5D5-5181-B14C-968A-AB2B8EF5BD3A}"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F2E0A71-77F8-F54E-A86A-246469D78185}" type="datetimeFigureOut">
              <a:rPr lang="en-US" smtClean="0"/>
              <a:t>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7C5D5-5181-B14C-968A-AB2B8EF5BD3A}"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AF2E0A71-77F8-F54E-A86A-246469D78185}" type="datetimeFigureOut">
              <a:rPr lang="en-US" smtClean="0"/>
              <a:t>9/20/14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AF2E0A71-77F8-F54E-A86A-246469D78185}" type="datetimeFigureOut">
              <a:rPr lang="en-US" smtClean="0"/>
              <a:t>9/20/14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9687C5D5-5181-B14C-968A-AB2B8EF5BD3A}"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F2E0A71-77F8-F54E-A86A-246469D78185}" type="datetimeFigureOut">
              <a:rPr lang="en-US" smtClean="0"/>
              <a:t>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7C5D5-5181-B14C-968A-AB2B8EF5BD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F2E0A71-77F8-F54E-A86A-246469D78185}" type="datetimeFigureOut">
              <a:rPr lang="en-US" smtClean="0"/>
              <a:t>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87C5D5-5181-B14C-968A-AB2B8EF5BD3A}"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F2E0A71-77F8-F54E-A86A-246469D78185}" type="datetimeFigureOut">
              <a:rPr lang="en-US" smtClean="0"/>
              <a:t>9/20/14</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9687C5D5-5181-B14C-968A-AB2B8EF5BD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F2E0A71-77F8-F54E-A86A-246469D78185}" type="datetimeFigureOut">
              <a:rPr lang="en-US" smtClean="0"/>
              <a:t>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7C5D5-5181-B14C-968A-AB2B8EF5BD3A}"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AF2E0A71-77F8-F54E-A86A-246469D78185}" type="datetimeFigureOut">
              <a:rPr lang="en-US" smtClean="0"/>
              <a:t>9/20/14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9687C5D5-5181-B14C-968A-AB2B8EF5BD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hotos.state.gov/libraries/italy/217417/pdf/DoingBusinessItaly.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Business Conditions in Italy</a:t>
            </a:r>
            <a:endParaRPr lang="en-US" dirty="0"/>
          </a:p>
        </p:txBody>
      </p:sp>
      <p:sp>
        <p:nvSpPr>
          <p:cNvPr id="3" name="Subtitle 2"/>
          <p:cNvSpPr>
            <a:spLocks noGrp="1"/>
          </p:cNvSpPr>
          <p:nvPr>
            <p:ph type="subTitle" idx="1"/>
          </p:nvPr>
        </p:nvSpPr>
        <p:spPr/>
        <p:txBody>
          <a:bodyPr/>
          <a:lstStyle/>
          <a:p>
            <a:r>
              <a:rPr lang="en-US" dirty="0" smtClean="0"/>
              <a:t>By: First Name Last Name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Culture	</a:t>
            </a:r>
            <a:endParaRPr lang="en-US" dirty="0"/>
          </a:p>
        </p:txBody>
      </p:sp>
      <p:sp>
        <p:nvSpPr>
          <p:cNvPr id="3" name="Content Placeholder 2"/>
          <p:cNvSpPr>
            <a:spLocks noGrp="1"/>
          </p:cNvSpPr>
          <p:nvPr>
            <p:ph idx="1"/>
          </p:nvPr>
        </p:nvSpPr>
        <p:spPr/>
        <p:txBody>
          <a:bodyPr/>
          <a:lstStyle/>
          <a:p>
            <a:r>
              <a:rPr lang="en-US" dirty="0" smtClean="0"/>
              <a:t>Italy is known for the Renaissance: a period in culture that brought about a change in the way art was perceived, and the human body was depicted. This rebirth is still found in Italian culture with their emphasis on mutual trust, style, art, history, cuisine.</a:t>
            </a:r>
          </a:p>
          <a:p>
            <a:pPr lvl="1"/>
            <a:r>
              <a:rPr lang="en-US" dirty="0" smtClean="0"/>
              <a:t>Anyone doing business with Italy would do best to establish a relationship based on knowledge of the country’s contribution to the artistic world in all of its measures and aspects. </a:t>
            </a:r>
          </a:p>
          <a:p>
            <a:pPr lvl="1"/>
            <a:r>
              <a:rPr lang="en-US" dirty="0" smtClean="0"/>
              <a:t>Italian buyers, because of their culture, appreciate, “</a:t>
            </a:r>
            <a:r>
              <a:rPr lang="en-US" dirty="0" smtClean="0"/>
              <a:t>style, quality, and service, but are also interested in delivered price. Care must be taken to assure that stated delivery dates are maintained and that after-sales service is promptly </a:t>
            </a:r>
            <a:r>
              <a:rPr lang="en-US" dirty="0" smtClean="0"/>
              <a:t>honored” (“Doing business in Italy, </a:t>
            </a:r>
            <a:r>
              <a:rPr lang="en-US" dirty="0" err="1" smtClean="0"/>
              <a:t>n.d</a:t>
            </a:r>
            <a:r>
              <a:rPr lang="en-US" dirty="0" smtClean="0"/>
              <a:t>. </a:t>
            </a:r>
            <a:r>
              <a:rPr lang="en-US" dirty="0" err="1" smtClean="0"/>
              <a:t>p</a:t>
            </a:r>
            <a:r>
              <a:rPr lang="en-US" dirty="0" smtClean="0"/>
              <a:t>. 17).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Folk Culture</a:t>
            </a:r>
            <a:endParaRPr lang="en-US" dirty="0"/>
          </a:p>
        </p:txBody>
      </p:sp>
      <p:sp>
        <p:nvSpPr>
          <p:cNvPr id="3" name="Content Placeholder 2"/>
          <p:cNvSpPr>
            <a:spLocks noGrp="1"/>
          </p:cNvSpPr>
          <p:nvPr>
            <p:ph idx="1"/>
          </p:nvPr>
        </p:nvSpPr>
        <p:spPr/>
        <p:txBody>
          <a:bodyPr/>
          <a:lstStyle/>
          <a:p>
            <a:r>
              <a:rPr lang="en-US" dirty="0" smtClean="0"/>
              <a:t>Italy is mostly comprised of Catholics. </a:t>
            </a:r>
          </a:p>
          <a:p>
            <a:r>
              <a:rPr lang="en-US" dirty="0" smtClean="0"/>
              <a:t>Italians enjoy a Mediterranean cuisine comprised mostly of seafood and sauces.</a:t>
            </a:r>
          </a:p>
          <a:p>
            <a:r>
              <a:rPr lang="en-US" dirty="0" smtClean="0"/>
              <a:t>Italians dress in typical stylish European clothes (for business this means fashionable garments).</a:t>
            </a:r>
          </a:p>
          <a:p>
            <a:r>
              <a:rPr lang="en-US" dirty="0" smtClean="0"/>
              <a:t>The culture observes traditional Catholic holidays. Typically July and August are bad months to plan any business meetings as most of the country is on vacation during these months.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Italy’s Infrastructure</a:t>
            </a:r>
            <a:endParaRPr lang="en-US" dirty="0"/>
          </a:p>
        </p:txBody>
      </p:sp>
      <p:sp>
        <p:nvSpPr>
          <p:cNvPr id="3" name="Content Placeholder 2"/>
          <p:cNvSpPr>
            <a:spLocks noGrp="1"/>
          </p:cNvSpPr>
          <p:nvPr>
            <p:ph idx="1"/>
          </p:nvPr>
        </p:nvSpPr>
        <p:spPr/>
        <p:txBody>
          <a:bodyPr/>
          <a:lstStyle/>
          <a:p>
            <a:r>
              <a:rPr lang="en-US" dirty="0" smtClean="0"/>
              <a:t>Italians are part of the European Union and use the Euro to transact all of their business dealings.</a:t>
            </a:r>
          </a:p>
          <a:p>
            <a:r>
              <a:rPr lang="en-US" dirty="0" smtClean="0"/>
              <a:t>The exchange rate of the Euro with USD is one Euro equaling 1.28 USD.</a:t>
            </a:r>
          </a:p>
          <a:p>
            <a:r>
              <a:rPr lang="en-US" dirty="0" smtClean="0"/>
              <a:t>The Bank of Italy (</a:t>
            </a:r>
            <a:r>
              <a:rPr lang="en-US" dirty="0" err="1" smtClean="0"/>
              <a:t>Banca</a:t>
            </a:r>
            <a:r>
              <a:rPr lang="en-US" dirty="0" smtClean="0"/>
              <a:t> </a:t>
            </a:r>
            <a:r>
              <a:rPr lang="en-US" dirty="0" err="1" smtClean="0"/>
              <a:t>d’Italia</a:t>
            </a:r>
            <a:r>
              <a:rPr lang="en-US" dirty="0" smtClean="0"/>
              <a:t>) is one of the main banks in the country and is considered the central bank of the country. </a:t>
            </a:r>
          </a:p>
          <a:p>
            <a:r>
              <a:rPr lang="en-US" dirty="0" smtClean="0"/>
              <a:t>Italy’s stock of foreign investments equals 12 percent of GDP which is less than other EU nations.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Financial/Legal Environment for Business</a:t>
            </a:r>
            <a:endParaRPr lang="en-US" dirty="0"/>
          </a:p>
        </p:txBody>
      </p:sp>
      <p:sp>
        <p:nvSpPr>
          <p:cNvPr id="3" name="Content Placeholder 2"/>
          <p:cNvSpPr>
            <a:spLocks noGrp="1"/>
          </p:cNvSpPr>
          <p:nvPr>
            <p:ph idx="1"/>
          </p:nvPr>
        </p:nvSpPr>
        <p:spPr/>
        <p:txBody>
          <a:bodyPr/>
          <a:lstStyle/>
          <a:p>
            <a:pPr marL="228600" lvl="1">
              <a:spcBef>
                <a:spcPts val="2000"/>
              </a:spcBef>
              <a:buClr>
                <a:schemeClr val="accent1"/>
              </a:buClr>
            </a:pPr>
            <a:r>
              <a:rPr lang="en-US" dirty="0" smtClean="0"/>
              <a:t>Italian juries are chosen at random and do not go through the same prejudice scan as they do in U.S. “nor are they sequestered during trials” (“Doing </a:t>
            </a:r>
            <a:r>
              <a:rPr lang="en-US" dirty="0" smtClean="0"/>
              <a:t>business in Italy, </a:t>
            </a:r>
            <a:r>
              <a:rPr lang="en-US" dirty="0" err="1" smtClean="0"/>
              <a:t>n.d</a:t>
            </a:r>
            <a:r>
              <a:rPr lang="en-US" dirty="0" smtClean="0"/>
              <a:t>. </a:t>
            </a:r>
            <a:r>
              <a:rPr lang="en-US" dirty="0" err="1" smtClean="0"/>
              <a:t>p</a:t>
            </a:r>
            <a:r>
              <a:rPr lang="en-US" dirty="0" smtClean="0"/>
              <a:t>.</a:t>
            </a:r>
            <a:r>
              <a:rPr lang="en-US" dirty="0" smtClean="0"/>
              <a:t> 13).</a:t>
            </a:r>
          </a:p>
          <a:p>
            <a:pPr marL="228600" lvl="1">
              <a:spcBef>
                <a:spcPts val="2000"/>
              </a:spcBef>
              <a:buClr>
                <a:schemeClr val="accent1"/>
              </a:buClr>
              <a:buNone/>
            </a:pPr>
            <a:endParaRPr lang="en-US" dirty="0" smtClean="0"/>
          </a:p>
          <a:p>
            <a:pPr marL="228600" lvl="1">
              <a:spcBef>
                <a:spcPts val="2000"/>
              </a:spcBef>
              <a:buClr>
                <a:schemeClr val="accent1"/>
              </a:buClr>
            </a:pPr>
            <a:r>
              <a:rPr lang="en-US" dirty="0" smtClean="0"/>
              <a:t>Italian judges have been accused of political partisanship. </a:t>
            </a:r>
          </a:p>
          <a:p>
            <a:pPr marL="228600" lvl="1">
              <a:spcBef>
                <a:spcPts val="2000"/>
              </a:spcBef>
              <a:buClr>
                <a:schemeClr val="accent1"/>
              </a:buClr>
              <a:buNone/>
            </a:pPr>
            <a:endParaRPr lang="en-US" dirty="0" smtClean="0"/>
          </a:p>
          <a:p>
            <a:pPr marL="228600" lvl="1">
              <a:spcBef>
                <a:spcPts val="2000"/>
              </a:spcBef>
              <a:buClr>
                <a:schemeClr val="accent1"/>
              </a:buClr>
            </a:pPr>
            <a:r>
              <a:rPr lang="en-US" dirty="0" smtClean="0"/>
              <a:t>“</a:t>
            </a:r>
            <a:r>
              <a:rPr lang="en-US" dirty="0" smtClean="0"/>
              <a:t>A subsidiary is often formed to take advantage of Italian investment incentives and to limit exposure of non-Italian operations to Italian </a:t>
            </a:r>
            <a:r>
              <a:rPr lang="en-US" dirty="0" smtClean="0"/>
              <a:t>tax</a:t>
            </a:r>
            <a:r>
              <a:rPr lang="en-US" dirty="0" smtClean="0"/>
              <a:t>” (“Doing business in Italy, </a:t>
            </a:r>
            <a:r>
              <a:rPr lang="en-US" dirty="0" err="1" smtClean="0"/>
              <a:t>n.d</a:t>
            </a:r>
            <a:r>
              <a:rPr lang="en-US" dirty="0" smtClean="0"/>
              <a:t>. </a:t>
            </a:r>
            <a:r>
              <a:rPr lang="en-US" dirty="0" err="1" smtClean="0"/>
              <a:t>p</a:t>
            </a:r>
            <a:r>
              <a:rPr lang="en-US" dirty="0" smtClean="0"/>
              <a:t>. </a:t>
            </a:r>
            <a:r>
              <a:rPr lang="en-US" dirty="0" smtClean="0"/>
              <a:t>10).</a:t>
            </a:r>
          </a:p>
          <a:p>
            <a:pPr marL="228600" lvl="1">
              <a:spcBef>
                <a:spcPts val="2000"/>
              </a:spcBef>
              <a:buClr>
                <a:schemeClr val="accent1"/>
              </a:buClr>
            </a:pPr>
            <a:endParaRPr lang="en-US"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Infrastructure</a:t>
            </a:r>
            <a:endParaRPr lang="en-US" dirty="0"/>
          </a:p>
        </p:txBody>
      </p:sp>
      <p:sp>
        <p:nvSpPr>
          <p:cNvPr id="3" name="Content Placeholder 2"/>
          <p:cNvSpPr>
            <a:spLocks noGrp="1"/>
          </p:cNvSpPr>
          <p:nvPr>
            <p:ph idx="1"/>
          </p:nvPr>
        </p:nvSpPr>
        <p:spPr/>
        <p:txBody>
          <a:bodyPr/>
          <a:lstStyle/>
          <a:p>
            <a:r>
              <a:rPr lang="en-US" dirty="0" smtClean="0"/>
              <a:t>Italy is accessible by road, rail, air, and water. This makes it an ideal place for shipping as there are options of transportation available to all business.</a:t>
            </a:r>
          </a:p>
          <a:p>
            <a:pPr lvl="1"/>
            <a:r>
              <a:rPr lang="en-US" dirty="0" smtClean="0"/>
              <a:t>Rome’s Termini, Milan’s </a:t>
            </a:r>
            <a:r>
              <a:rPr lang="en-US" dirty="0" err="1" smtClean="0"/>
              <a:t>Centrale</a:t>
            </a:r>
            <a:r>
              <a:rPr lang="en-US" dirty="0" smtClean="0"/>
              <a:t>, and Florence’s Santa Maria Novella are some of the major rail stations in the country. </a:t>
            </a:r>
            <a:endParaRPr lang="en-US" smtClean="0"/>
          </a:p>
          <a:p>
            <a:pPr lvl="1"/>
            <a:r>
              <a:rPr lang="en-US" smtClean="0"/>
              <a:t>“</a:t>
            </a:r>
            <a:r>
              <a:rPr lang="en-US" dirty="0" smtClean="0"/>
              <a:t>Some </a:t>
            </a:r>
            <a:r>
              <a:rPr lang="en-US" dirty="0" smtClean="0"/>
              <a:t>U.S. suppliers have lost business because Italian firms believe their payment terms are too rigid. Exporters should regard financing as another competitive factor, on par with the product itself, the delivery date, or after-sales service. U.S. manufacturers will be more competitive by allowing accounts to be settled from 60 to 120 days following receipt of the </a:t>
            </a:r>
            <a:r>
              <a:rPr lang="en-US" dirty="0" smtClean="0"/>
              <a:t>order” </a:t>
            </a:r>
            <a:r>
              <a:rPr lang="en-US" dirty="0" smtClean="0"/>
              <a:t>(“Doing business in Italy, </a:t>
            </a:r>
            <a:r>
              <a:rPr lang="en-US" dirty="0" err="1" smtClean="0"/>
              <a:t>n.d</a:t>
            </a:r>
            <a:r>
              <a:rPr lang="en-US" dirty="0" smtClean="0"/>
              <a:t>. </a:t>
            </a:r>
            <a:r>
              <a:rPr lang="en-US" dirty="0" err="1" smtClean="0"/>
              <a:t>p</a:t>
            </a:r>
            <a:r>
              <a:rPr lang="en-US" dirty="0" smtClean="0"/>
              <a:t>. 10).</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lstStyle/>
          <a:p>
            <a:r>
              <a:rPr lang="en-US" dirty="0" smtClean="0"/>
              <a:t>“Doing business in Italy: 2012 commercial guide for U.S. companies.” </a:t>
            </a:r>
            <a:r>
              <a:rPr lang="en-US" i="1" dirty="0" smtClean="0"/>
              <a:t>U.S. Commercial Services</a:t>
            </a:r>
            <a:r>
              <a:rPr lang="en-US" dirty="0" smtClean="0"/>
              <a:t>. (2012). </a:t>
            </a:r>
            <a:r>
              <a:rPr lang="en-US" dirty="0" smtClean="0"/>
              <a:t>Retrieved from </a:t>
            </a:r>
            <a:r>
              <a:rPr lang="en-US" dirty="0" smtClean="0">
                <a:hlinkClick r:id="rId2"/>
              </a:rPr>
              <a:t>http://photos.state.gov/libraries/italy/217417/pdf/</a:t>
            </a:r>
            <a:r>
              <a:rPr lang="en-US" dirty="0" smtClean="0">
                <a:hlinkClick r:id="rId2"/>
              </a:rPr>
              <a:t>DoingBusinessItaly.pdf</a:t>
            </a:r>
            <a:endParaRPr lang="en-US" dirty="0" smtClean="0"/>
          </a:p>
          <a:p>
            <a:r>
              <a:rPr lang="en-US" dirty="0" smtClean="0"/>
              <a:t>“Why start a business in Italy.” </a:t>
            </a:r>
            <a:r>
              <a:rPr lang="en-US" i="1" dirty="0" smtClean="0"/>
              <a:t>Startup Overseas</a:t>
            </a:r>
            <a:r>
              <a:rPr lang="en-US" dirty="0" smtClean="0"/>
              <a:t>. (</a:t>
            </a:r>
            <a:r>
              <a:rPr lang="en-US" dirty="0" err="1" smtClean="0"/>
              <a:t>n.d</a:t>
            </a:r>
            <a:r>
              <a:rPr lang="en-US" dirty="0" smtClean="0"/>
              <a:t>.). </a:t>
            </a:r>
            <a:r>
              <a:rPr lang="en-US" dirty="0" smtClean="0"/>
              <a:t>Retrieved from </a:t>
            </a:r>
            <a:r>
              <a:rPr lang="en-US" dirty="0" err="1" smtClean="0"/>
              <a:t>http://www.startupoverseas.co.uk/starting-a-business-in-italy</a:t>
            </a:r>
            <a:endParaRPr lang="en-US" dirty="0"/>
          </a:p>
        </p:txBody>
      </p:sp>
    </p:spTree>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68</TotalTime>
  <Words>621</Words>
  <Application>Microsoft Macintosh PowerPoint</Application>
  <PresentationFormat>On-screen Show (4:3)</PresentationFormat>
  <Paragraphs>29</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Advantage</vt:lpstr>
      <vt:lpstr>Business Conditions in Italy</vt:lpstr>
      <vt:lpstr>High Culture </vt:lpstr>
      <vt:lpstr>Folk Culture</vt:lpstr>
      <vt:lpstr>Italy’s Infrastructure</vt:lpstr>
      <vt:lpstr>Financial/Legal Environment for Business</vt:lpstr>
      <vt:lpstr>Physical Infrastructure</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Conditions in Italy</dc:title>
  <dc:creator>Leah</dc:creator>
  <cp:lastModifiedBy>Leah</cp:lastModifiedBy>
  <cp:revision>14</cp:revision>
  <dcterms:created xsi:type="dcterms:W3CDTF">2014-09-20T17:34:21Z</dcterms:created>
  <dcterms:modified xsi:type="dcterms:W3CDTF">2014-09-20T18:43:05Z</dcterms:modified>
</cp:coreProperties>
</file>