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
  </p:notesMasterIdLst>
  <p:sldIdLst>
    <p:sldId id="256" r:id="rId3"/>
    <p:sldId id="257" r:id="rId4"/>
    <p:sldId id="263" r:id="rId5"/>
    <p:sldId id="259" r:id="rId6"/>
    <p:sldId id="261" r:id="rId7"/>
    <p:sldId id="262" r:id="rId8"/>
    <p:sldId id="26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907"/>
    <a:srgbClr val="4A9C00"/>
    <a:srgbClr val="568616"/>
    <a:srgbClr val="D02300"/>
    <a:srgbClr val="FF3300"/>
    <a:srgbClr val="666633"/>
    <a:srgbClr val="950101"/>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024" autoAdjust="0"/>
  </p:normalViewPr>
  <p:slideViewPr>
    <p:cSldViewPr>
      <p:cViewPr varScale="1">
        <p:scale>
          <a:sx n="92" d="100"/>
          <a:sy n="92" d="100"/>
        </p:scale>
        <p:origin x="1374"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CBFA87-E7FE-4F0D-8C44-45135B0B381D}" type="slidenum">
              <a:rPr lang="en-US"/>
              <a:pPr/>
              <a:t>‹#›</a:t>
            </a:fld>
            <a:endParaRPr lang="en-US"/>
          </a:p>
        </p:txBody>
      </p:sp>
    </p:spTree>
    <p:extLst>
      <p:ext uri="{BB962C8B-B14F-4D97-AF65-F5344CB8AC3E}">
        <p14:creationId xmlns:p14="http://schemas.microsoft.com/office/powerpoint/2010/main" val="1272705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6400800" cy="4525963"/>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0600" y="261852"/>
            <a:ext cx="2057400" cy="5851525"/>
          </a:xfrm>
          <a:prstGeom prst="rect">
            <a:avLst/>
          </a:prstGeo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4267200" cy="5851525"/>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399" y="4406900"/>
            <a:ext cx="64008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4399" y="2906713"/>
            <a:ext cx="64008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alphaModFix amt="86000"/>
            <a:lum/>
          </a:blip>
          <a:srcRect/>
          <a:stretch>
            <a:fillRect t="-8000" r="-28000" b="2000"/>
          </a:stretch>
        </a:blip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www.nlm.nih.gov/medlineplus/magazine/issues/winter09/articles/winter09pg25-27.html" TargetMode="External"/><Relationship Id="rId3" Type="http://schemas.openxmlformats.org/officeDocument/2006/relationships/hyperlink" Target="http://www.heart.org/HEARTORG/GettingHealthy/GettingHealthy_UCM_001078_SubHomePage.jsp" TargetMode="External"/><Relationship Id="rId7" Type="http://schemas.openxmlformats.org/officeDocument/2006/relationships/hyperlink" Target="http://www.nhlbi.nih.gov/health/health-topics/topics/hdw/signs.html"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heart-symptoms.blogspot.com/2013/04/causes-of-heart-disease.html" TargetMode="External"/><Relationship Id="rId11" Type="http://schemas.openxmlformats.org/officeDocument/2006/relationships/hyperlink" Target="http://www.who.int/healthpromotion/conferences/7gchp/download/en/" TargetMode="External"/><Relationship Id="rId5" Type="http://schemas.openxmlformats.org/officeDocument/2006/relationships/hyperlink" Target="http://www.cdc.gov/" TargetMode="External"/><Relationship Id="rId10" Type="http://schemas.openxmlformats.org/officeDocument/2006/relationships/hyperlink" Target="http://biomed.brown.edu/Courses/BI108/BI108_1999_Groups/Angiogenesis_Team/MainPage.html" TargetMode="External"/><Relationship Id="rId4" Type="http://schemas.openxmlformats.org/officeDocument/2006/relationships/hyperlink" Target="http://www.medicinenet.com/heart_disease_pictures_slideshow/article.htm" TargetMode="External"/><Relationship Id="rId9" Type="http://schemas.openxmlformats.org/officeDocument/2006/relationships/hyperlink" Target="http://www.julep.com/blog/love-yourself-love-your-he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4000" dirty="0" smtClean="0"/>
              <a:t>Cardiovascular Disease </a:t>
            </a:r>
            <a:endParaRPr lang="en-US" sz="4000" dirty="0"/>
          </a:p>
        </p:txBody>
      </p:sp>
      <p:sp>
        <p:nvSpPr>
          <p:cNvPr id="4" name="Title 3"/>
          <p:cNvSpPr>
            <a:spLocks noGrp="1"/>
          </p:cNvSpPr>
          <p:nvPr>
            <p:ph type="title"/>
          </p:nvPr>
        </p:nvSpPr>
        <p:spPr/>
        <p:txBody>
          <a:bodyPr>
            <a:normAutofit fontScale="90000"/>
          </a:bodyPr>
          <a:lstStyle/>
          <a:p>
            <a:pPr algn="ctr"/>
            <a:r>
              <a:rPr lang="en-US" dirty="0" smtClean="0"/>
              <a:t>Student name</a:t>
            </a:r>
            <a:br>
              <a:rPr lang="en-US" dirty="0" smtClean="0"/>
            </a:br>
            <a:r>
              <a:rPr lang="en-US" dirty="0" smtClean="0"/>
              <a:t>School Name</a:t>
            </a:r>
            <a:br>
              <a:rPr lang="en-US" dirty="0" smtClean="0"/>
            </a:br>
            <a:r>
              <a:rPr lang="en-US" dirty="0" smtClean="0"/>
              <a:t>Date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72232"/>
            <a:ext cx="8229600" cy="1143000"/>
          </a:xfrm>
        </p:spPr>
        <p:txBody>
          <a:bodyPr/>
          <a:lstStyle/>
          <a:p>
            <a:pPr algn="ctr"/>
            <a:r>
              <a:rPr lang="en-US" dirty="0" smtClean="0"/>
              <a:t>Cardiovascular Disease</a:t>
            </a:r>
            <a:endParaRPr lang="en-US" dirty="0"/>
          </a:p>
        </p:txBody>
      </p:sp>
      <p:sp>
        <p:nvSpPr>
          <p:cNvPr id="2" name="Text Placeholder 1"/>
          <p:cNvSpPr>
            <a:spLocks noGrp="1"/>
          </p:cNvSpPr>
          <p:nvPr>
            <p:ph type="body" idx="1"/>
          </p:nvPr>
        </p:nvSpPr>
        <p:spPr>
          <a:xfrm>
            <a:off x="306811" y="990602"/>
            <a:ext cx="4040188" cy="639762"/>
          </a:xfrm>
        </p:spPr>
        <p:txBody>
          <a:bodyPr/>
          <a:lstStyle/>
          <a:p>
            <a:r>
              <a:rPr lang="en-US" dirty="0" smtClean="0"/>
              <a:t>Introduction </a:t>
            </a:r>
            <a:endParaRPr lang="en-US" dirty="0"/>
          </a:p>
        </p:txBody>
      </p:sp>
      <p:sp>
        <p:nvSpPr>
          <p:cNvPr id="5" name="Content Placeholder 4"/>
          <p:cNvSpPr>
            <a:spLocks noGrp="1"/>
          </p:cNvSpPr>
          <p:nvPr>
            <p:ph sz="half" idx="2"/>
          </p:nvPr>
        </p:nvSpPr>
        <p:spPr>
          <a:xfrm>
            <a:off x="157797" y="1630364"/>
            <a:ext cx="3891175" cy="4999036"/>
          </a:xfrm>
        </p:spPr>
        <p:txBody>
          <a:bodyPr>
            <a:normAutofit fontScale="25000" lnSpcReduction="20000"/>
          </a:bodyPr>
          <a:lstStyle/>
          <a:p>
            <a:r>
              <a:rPr lang="en-US" sz="6400" dirty="0">
                <a:solidFill>
                  <a:schemeClr val="tx1"/>
                </a:solidFill>
              </a:rPr>
              <a:t>Along with other diseases like cancer, cardiovascular disease or that which affects the human heart is one of the leading causes of premature death in the United States. </a:t>
            </a:r>
            <a:endParaRPr lang="en-US" sz="6400" dirty="0" smtClean="0">
              <a:solidFill>
                <a:schemeClr val="tx1"/>
              </a:solidFill>
            </a:endParaRPr>
          </a:p>
          <a:p>
            <a:r>
              <a:rPr lang="en-US" sz="6400" dirty="0" smtClean="0">
                <a:solidFill>
                  <a:schemeClr val="tx1"/>
                </a:solidFill>
              </a:rPr>
              <a:t>Although </a:t>
            </a:r>
            <a:r>
              <a:rPr lang="en-US" sz="6400" dirty="0">
                <a:solidFill>
                  <a:schemeClr val="tx1"/>
                </a:solidFill>
              </a:rPr>
              <a:t>there are various medical conditions that cause cardiovascular disease, being a disease of the heart and the circulatory system in the human body, the most common symptoms </a:t>
            </a:r>
            <a:r>
              <a:rPr lang="en-US" sz="6400" dirty="0" smtClean="0">
                <a:solidFill>
                  <a:schemeClr val="tx1"/>
                </a:solidFill>
              </a:rPr>
              <a:t>include:</a:t>
            </a:r>
          </a:p>
          <a:p>
            <a:endParaRPr lang="en-US" sz="6400" dirty="0" smtClean="0">
              <a:solidFill>
                <a:schemeClr val="tx1"/>
              </a:solidFill>
            </a:endParaRPr>
          </a:p>
          <a:p>
            <a:r>
              <a:rPr lang="en-US" sz="6400" dirty="0">
                <a:solidFill>
                  <a:schemeClr val="tx1"/>
                </a:solidFill>
              </a:rPr>
              <a:t>1. Chest pain in the area of the sternum and in the arms and neck; </a:t>
            </a:r>
          </a:p>
          <a:p>
            <a:r>
              <a:rPr lang="en-US" sz="6400" dirty="0">
                <a:solidFill>
                  <a:schemeClr val="tx1"/>
                </a:solidFill>
              </a:rPr>
              <a:t>2.Shortness of breath; </a:t>
            </a:r>
          </a:p>
          <a:p>
            <a:r>
              <a:rPr lang="en-US" sz="6400" dirty="0">
                <a:solidFill>
                  <a:schemeClr val="tx1"/>
                </a:solidFill>
              </a:rPr>
              <a:t>3.Pain and numbness in the legs and arms; </a:t>
            </a:r>
          </a:p>
          <a:p>
            <a:r>
              <a:rPr lang="en-US" sz="6400" dirty="0">
                <a:solidFill>
                  <a:schemeClr val="tx1"/>
                </a:solidFill>
              </a:rPr>
              <a:t>4.Feeling of fluttering in the area of the sternum; </a:t>
            </a:r>
          </a:p>
          <a:p>
            <a:r>
              <a:rPr lang="en-US" sz="6400" dirty="0">
                <a:solidFill>
                  <a:schemeClr val="tx1"/>
                </a:solidFill>
              </a:rPr>
              <a:t>5.Racing or slow heartbeat or pulse; </a:t>
            </a:r>
          </a:p>
          <a:p>
            <a:r>
              <a:rPr lang="en-US" sz="6400" dirty="0">
                <a:solidFill>
                  <a:schemeClr val="tx1"/>
                </a:solidFill>
              </a:rPr>
              <a:t>6. Lightheadedness; and </a:t>
            </a:r>
          </a:p>
          <a:p>
            <a:r>
              <a:rPr lang="en-US" sz="6400" dirty="0">
                <a:solidFill>
                  <a:schemeClr val="tx1"/>
                </a:solidFill>
              </a:rPr>
              <a:t>7.Dizziness. </a:t>
            </a:r>
          </a:p>
          <a:p>
            <a:endParaRPr lang="en-US" dirty="0"/>
          </a:p>
        </p:txBody>
      </p:sp>
      <p:sp>
        <p:nvSpPr>
          <p:cNvPr id="3" name="Text Placeholder 2"/>
          <p:cNvSpPr>
            <a:spLocks noGrp="1"/>
          </p:cNvSpPr>
          <p:nvPr>
            <p:ph type="body" sz="quarter" idx="3"/>
          </p:nvPr>
        </p:nvSpPr>
        <p:spPr>
          <a:xfrm>
            <a:off x="4570413" y="1338192"/>
            <a:ext cx="4041775" cy="639762"/>
          </a:xfrm>
        </p:spPr>
        <p:txBody>
          <a:bodyPr/>
          <a:lstStyle/>
          <a:p>
            <a:r>
              <a:rPr lang="en-US" dirty="0" smtClean="0"/>
              <a:t>Symptoms of Disease</a:t>
            </a:r>
            <a:endParaRPr lang="en-US" dirty="0"/>
          </a:p>
        </p:txBody>
      </p:sp>
      <p:pic>
        <p:nvPicPr>
          <p:cNvPr id="7" name="Content Placeholder 6"/>
          <p:cNvPicPr>
            <a:picLocks noGrp="1" noChangeAspect="1"/>
          </p:cNvPicPr>
          <p:nvPr>
            <p:ph sz="quarter" idx="4"/>
          </p:nvPr>
        </p:nvPicPr>
        <p:blipFill>
          <a:blip r:embed="rId2"/>
          <a:stretch>
            <a:fillRect/>
          </a:stretch>
        </p:blipFill>
        <p:spPr>
          <a:xfrm>
            <a:off x="4272387" y="2087059"/>
            <a:ext cx="4637825" cy="4378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2232"/>
            <a:ext cx="8229600" cy="1143000"/>
          </a:xfrm>
        </p:spPr>
        <p:txBody>
          <a:bodyPr>
            <a:normAutofit fontScale="90000"/>
          </a:bodyPr>
          <a:lstStyle/>
          <a:p>
            <a:pPr algn="ctr"/>
            <a:r>
              <a:rPr lang="en-US" dirty="0" smtClean="0"/>
              <a:t>Causes &amp; Prevention of Cardiovascular Disease </a:t>
            </a:r>
            <a:endParaRPr lang="en-US" dirty="0"/>
          </a:p>
        </p:txBody>
      </p:sp>
      <p:sp>
        <p:nvSpPr>
          <p:cNvPr id="6" name="Text Placeholder 5"/>
          <p:cNvSpPr>
            <a:spLocks noGrp="1"/>
          </p:cNvSpPr>
          <p:nvPr>
            <p:ph type="body" idx="1"/>
          </p:nvPr>
        </p:nvSpPr>
        <p:spPr>
          <a:xfrm>
            <a:off x="152400" y="1215232"/>
            <a:ext cx="4040188" cy="639762"/>
          </a:xfrm>
        </p:spPr>
        <p:txBody>
          <a:bodyPr>
            <a:noAutofit/>
          </a:bodyPr>
          <a:lstStyle/>
          <a:p>
            <a:pPr algn="ctr"/>
            <a:r>
              <a:rPr lang="en-US" sz="1600" dirty="0"/>
              <a:t>CAUSES OF CARDIOVASCULAR </a:t>
            </a:r>
            <a:r>
              <a:rPr lang="en-US" sz="1600" dirty="0" smtClean="0"/>
              <a:t>DISEASE</a:t>
            </a:r>
            <a:endParaRPr lang="en-US" sz="1600" dirty="0"/>
          </a:p>
        </p:txBody>
      </p:sp>
      <p:sp>
        <p:nvSpPr>
          <p:cNvPr id="7" name="Content Placeholder 6"/>
          <p:cNvSpPr>
            <a:spLocks noGrp="1"/>
          </p:cNvSpPr>
          <p:nvPr>
            <p:ph sz="half" idx="2"/>
          </p:nvPr>
        </p:nvSpPr>
        <p:spPr>
          <a:xfrm>
            <a:off x="25832" y="1981200"/>
            <a:ext cx="4546168" cy="3951288"/>
          </a:xfrm>
        </p:spPr>
        <p:txBody>
          <a:bodyPr>
            <a:noAutofit/>
          </a:bodyPr>
          <a:lstStyle/>
          <a:p>
            <a:r>
              <a:rPr lang="en-US" sz="1600" dirty="0">
                <a:solidFill>
                  <a:schemeClr val="tx1"/>
                </a:solidFill>
              </a:rPr>
              <a:t>Generally, cardiovascular disease is cause by a number of factors, such as a poor diet, a lack of exercise, smoking, </a:t>
            </a:r>
            <a:r>
              <a:rPr lang="en-US" sz="1600" dirty="0" smtClean="0">
                <a:solidFill>
                  <a:schemeClr val="tx1"/>
                </a:solidFill>
              </a:rPr>
              <a:t>etc. </a:t>
            </a:r>
          </a:p>
          <a:p>
            <a:r>
              <a:rPr lang="en-US" sz="1600" dirty="0" smtClean="0">
                <a:solidFill>
                  <a:schemeClr val="tx1"/>
                </a:solidFill>
              </a:rPr>
              <a:t>Through </a:t>
            </a:r>
            <a:r>
              <a:rPr lang="en-US" sz="1600" dirty="0">
                <a:solidFill>
                  <a:schemeClr val="tx1"/>
                </a:solidFill>
              </a:rPr>
              <a:t>a process known as atherosclerosis, cardiovascular disease develops "when a substance called plaque builds up in the walls of the arteries" which leads to a narrowing of the arteries, thus preventing blood from flowing properly</a:t>
            </a:r>
          </a:p>
          <a:p>
            <a:endParaRPr lang="en-US" sz="1800" dirty="0"/>
          </a:p>
        </p:txBody>
      </p:sp>
      <p:sp>
        <p:nvSpPr>
          <p:cNvPr id="8" name="Text Placeholder 7"/>
          <p:cNvSpPr>
            <a:spLocks noGrp="1"/>
          </p:cNvSpPr>
          <p:nvPr>
            <p:ph type="body" sz="quarter" idx="3"/>
          </p:nvPr>
        </p:nvSpPr>
        <p:spPr>
          <a:xfrm>
            <a:off x="4610389" y="1215232"/>
            <a:ext cx="4041775" cy="639762"/>
          </a:xfrm>
        </p:spPr>
        <p:txBody>
          <a:bodyPr>
            <a:normAutofit fontScale="85000" lnSpcReduction="20000"/>
          </a:bodyPr>
          <a:lstStyle/>
          <a:p>
            <a:pPr algn="ctr"/>
            <a:r>
              <a:rPr lang="en-US" dirty="0"/>
              <a:t>PREVENTING CARDIOVASCULAR DISEASE</a:t>
            </a:r>
          </a:p>
        </p:txBody>
      </p:sp>
      <p:sp>
        <p:nvSpPr>
          <p:cNvPr id="9" name="Content Placeholder 8"/>
          <p:cNvSpPr>
            <a:spLocks noGrp="1"/>
          </p:cNvSpPr>
          <p:nvPr>
            <p:ph sz="quarter" idx="4"/>
          </p:nvPr>
        </p:nvSpPr>
        <p:spPr>
          <a:xfrm>
            <a:off x="4355811" y="1854994"/>
            <a:ext cx="4550930" cy="3951288"/>
          </a:xfrm>
        </p:spPr>
        <p:txBody>
          <a:bodyPr>
            <a:normAutofit/>
          </a:bodyPr>
          <a:lstStyle/>
          <a:p>
            <a:r>
              <a:rPr lang="en-US" sz="1600" dirty="0" smtClean="0">
                <a:solidFill>
                  <a:schemeClr val="tx1"/>
                </a:solidFill>
              </a:rPr>
              <a:t>Cardiovascular </a:t>
            </a:r>
            <a:r>
              <a:rPr lang="en-US" sz="1600" dirty="0">
                <a:solidFill>
                  <a:schemeClr val="tx1"/>
                </a:solidFill>
              </a:rPr>
              <a:t>disease can be avoided by following some very basic </a:t>
            </a:r>
            <a:r>
              <a:rPr lang="en-US" sz="1600" dirty="0" smtClean="0">
                <a:solidFill>
                  <a:schemeClr val="tx1"/>
                </a:solidFill>
              </a:rPr>
              <a:t>common </a:t>
            </a:r>
            <a:r>
              <a:rPr lang="en-US" sz="1600" dirty="0">
                <a:solidFill>
                  <a:schemeClr val="tx1"/>
                </a:solidFill>
              </a:rPr>
              <a:t>sense advice. </a:t>
            </a:r>
            <a:endParaRPr lang="en-US" sz="1600" dirty="0" smtClean="0">
              <a:solidFill>
                <a:schemeClr val="tx1"/>
              </a:solidFill>
            </a:endParaRPr>
          </a:p>
          <a:p>
            <a:r>
              <a:rPr lang="en-US" sz="1600" dirty="0" smtClean="0">
                <a:solidFill>
                  <a:schemeClr val="tx1"/>
                </a:solidFill>
              </a:rPr>
              <a:t>Diet</a:t>
            </a:r>
          </a:p>
          <a:p>
            <a:r>
              <a:rPr lang="en-US" sz="1600" dirty="0" smtClean="0">
                <a:solidFill>
                  <a:schemeClr val="tx1"/>
                </a:solidFill>
              </a:rPr>
              <a:t>Maintaining Healthy Weight</a:t>
            </a:r>
          </a:p>
          <a:p>
            <a:r>
              <a:rPr lang="en-US" sz="1600" dirty="0" smtClean="0">
                <a:solidFill>
                  <a:schemeClr val="tx1"/>
                </a:solidFill>
              </a:rPr>
              <a:t>Exercise</a:t>
            </a:r>
          </a:p>
          <a:p>
            <a:r>
              <a:rPr lang="en-US" sz="1600" dirty="0" smtClean="0">
                <a:solidFill>
                  <a:schemeClr val="tx1"/>
                </a:solidFill>
              </a:rPr>
              <a:t>Cessation of Smoking</a:t>
            </a:r>
          </a:p>
          <a:p>
            <a:r>
              <a:rPr lang="en-US" sz="1600" dirty="0" smtClean="0">
                <a:solidFill>
                  <a:schemeClr val="tx1"/>
                </a:solidFill>
              </a:rPr>
              <a:t>Limiting Alcohol Intake</a:t>
            </a:r>
          </a:p>
          <a:p>
            <a:endParaRPr lang="en-US" sz="1800" dirty="0"/>
          </a:p>
        </p:txBody>
      </p:sp>
      <p:pic>
        <p:nvPicPr>
          <p:cNvPr id="10" name="Picture 9"/>
          <p:cNvPicPr>
            <a:picLocks noChangeAspect="1"/>
          </p:cNvPicPr>
          <p:nvPr/>
        </p:nvPicPr>
        <p:blipFill>
          <a:blip r:embed="rId2"/>
          <a:stretch>
            <a:fillRect/>
          </a:stretch>
        </p:blipFill>
        <p:spPr>
          <a:xfrm>
            <a:off x="609600" y="4288767"/>
            <a:ext cx="3345789" cy="2408968"/>
          </a:xfrm>
          <a:prstGeom prst="rect">
            <a:avLst/>
          </a:prstGeom>
        </p:spPr>
      </p:pic>
      <p:pic>
        <p:nvPicPr>
          <p:cNvPr id="1028" name="Picture 4" descr="http://blog.julep.com/wp-content/uploads/2012/10/HEARTHEALTH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249" y="4073587"/>
            <a:ext cx="3129600" cy="27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087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arn(inVertic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arn(inVertical)">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barn(inVertical)">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 calcmode="lin" valueType="num">
                                      <p:cBhvr additive="base">
                                        <p:cTn id="52" dur="500" fill="hold"/>
                                        <p:tgtEl>
                                          <p:spTgt spid="1028"/>
                                        </p:tgtEl>
                                        <p:attrNameLst>
                                          <p:attrName>ppt_x</p:attrName>
                                        </p:attrNameLst>
                                      </p:cBhvr>
                                      <p:tavLst>
                                        <p:tav tm="0">
                                          <p:val>
                                            <p:strVal val="#ppt_x"/>
                                          </p:val>
                                        </p:tav>
                                        <p:tav tm="100000">
                                          <p:val>
                                            <p:strVal val="#ppt_x"/>
                                          </p:val>
                                        </p:tav>
                                      </p:tavLst>
                                    </p:anim>
                                    <p:anim calcmode="lin" valueType="num">
                                      <p:cBhvr additive="base">
                                        <p:cTn id="5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436" y="76200"/>
            <a:ext cx="8229600" cy="1143000"/>
          </a:xfrm>
        </p:spPr>
        <p:txBody>
          <a:bodyPr>
            <a:noAutofit/>
          </a:bodyPr>
          <a:lstStyle/>
          <a:p>
            <a:pPr algn="ctr"/>
            <a:r>
              <a:rPr lang="en-US" sz="3600" dirty="0"/>
              <a:t>CARDIOVASCULAR DISEASE AND OTHER BODY ORGANS</a:t>
            </a:r>
          </a:p>
        </p:txBody>
      </p:sp>
      <p:sp>
        <p:nvSpPr>
          <p:cNvPr id="7" name="Content Placeholder 6"/>
          <p:cNvSpPr>
            <a:spLocks noGrp="1"/>
          </p:cNvSpPr>
          <p:nvPr>
            <p:ph sz="half" idx="1"/>
          </p:nvPr>
        </p:nvSpPr>
        <p:spPr>
          <a:xfrm>
            <a:off x="82408" y="1417638"/>
            <a:ext cx="4038600" cy="4525963"/>
          </a:xfrm>
        </p:spPr>
        <p:txBody>
          <a:bodyPr>
            <a:normAutofit/>
          </a:bodyPr>
          <a:lstStyle/>
          <a:p>
            <a:r>
              <a:rPr lang="en-US" sz="1600" b="1" dirty="0">
                <a:solidFill>
                  <a:schemeClr val="tx1"/>
                </a:solidFill>
              </a:rPr>
              <a:t>The organ system that is most affected by cardiovascular disease is the circulatory system, composed of the heart, aorta, arteries, veins, and capillaries. </a:t>
            </a:r>
            <a:endParaRPr lang="en-US" sz="1600" b="1" dirty="0" smtClean="0">
              <a:solidFill>
                <a:schemeClr val="tx1"/>
              </a:solidFill>
            </a:endParaRPr>
          </a:p>
          <a:p>
            <a:endParaRPr lang="en-US" sz="1600" b="1" dirty="0" smtClean="0">
              <a:solidFill>
                <a:schemeClr val="tx1"/>
              </a:solidFill>
            </a:endParaRPr>
          </a:p>
          <a:p>
            <a:r>
              <a:rPr lang="en-US" sz="1600" b="1" dirty="0" smtClean="0">
                <a:solidFill>
                  <a:schemeClr val="tx1"/>
                </a:solidFill>
              </a:rPr>
              <a:t>These </a:t>
            </a:r>
            <a:r>
              <a:rPr lang="en-US" sz="1600" b="1" dirty="0">
                <a:solidFill>
                  <a:schemeClr val="tx1"/>
                </a:solidFill>
              </a:rPr>
              <a:t>parts of the circulatory system can be found in all areas of the human body, such as the head, arms, legs, torso, and feet</a:t>
            </a:r>
            <a:r>
              <a:rPr lang="en-US" sz="1600" b="1" dirty="0" smtClean="0">
                <a:solidFill>
                  <a:schemeClr val="tx1"/>
                </a:solidFill>
              </a:rPr>
              <a:t>.</a:t>
            </a:r>
          </a:p>
          <a:p>
            <a:endParaRPr lang="en-US" sz="1600" b="1" dirty="0" smtClean="0">
              <a:solidFill>
                <a:schemeClr val="tx1"/>
              </a:solidFill>
            </a:endParaRPr>
          </a:p>
          <a:p>
            <a:r>
              <a:rPr lang="en-US" sz="1600" b="1" dirty="0">
                <a:solidFill>
                  <a:schemeClr val="tx1"/>
                </a:solidFill>
              </a:rPr>
              <a:t>Thus, when the heart is affected by a cardiovascular disorder, the rest of the circulatory system is adversely affected which can lead to other complications like stroke, blood clots, and varicose veins </a:t>
            </a:r>
          </a:p>
        </p:txBody>
      </p:sp>
      <p:pic>
        <p:nvPicPr>
          <p:cNvPr id="10" name="Picture 9"/>
          <p:cNvPicPr>
            <a:picLocks noChangeAspect="1"/>
          </p:cNvPicPr>
          <p:nvPr/>
        </p:nvPicPr>
        <p:blipFill>
          <a:blip r:embed="rId2"/>
          <a:stretch>
            <a:fillRect/>
          </a:stretch>
        </p:blipFill>
        <p:spPr>
          <a:xfrm>
            <a:off x="4526972" y="1143000"/>
            <a:ext cx="4076700" cy="2626253"/>
          </a:xfrm>
          <a:prstGeom prst="rect">
            <a:avLst/>
          </a:prstGeom>
        </p:spPr>
      </p:pic>
      <p:pic>
        <p:nvPicPr>
          <p:cNvPr id="9" name="Content Placeholder 8"/>
          <p:cNvPicPr>
            <a:picLocks noGrp="1" noChangeAspect="1"/>
          </p:cNvPicPr>
          <p:nvPr>
            <p:ph sz="half" idx="2"/>
          </p:nvPr>
        </p:nvPicPr>
        <p:blipFill>
          <a:blip r:embed="rId3"/>
          <a:stretch>
            <a:fillRect/>
          </a:stretch>
        </p:blipFill>
        <p:spPr>
          <a:xfrm>
            <a:off x="5000478" y="3581400"/>
            <a:ext cx="3308464" cy="32350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2000"/>
                                        <p:tgtEl>
                                          <p:spTgt spid="7">
                                            <p:txEl>
                                              <p:pRg st="2" end="2"/>
                                            </p:txEl>
                                          </p:spTgt>
                                        </p:tgtEl>
                                      </p:cBhvr>
                                    </p:animEffect>
                                    <p:anim calcmode="lin" valueType="num">
                                      <p:cBhvr>
                                        <p:cTn id="15"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2000"/>
                                        <p:tgtEl>
                                          <p:spTgt spid="7">
                                            <p:txEl>
                                              <p:pRg st="4" end="4"/>
                                            </p:txEl>
                                          </p:spTgt>
                                        </p:tgtEl>
                                      </p:cBhvr>
                                    </p:animEffect>
                                    <p:anim calcmode="lin" valueType="num">
                                      <p:cBhvr>
                                        <p:cTn id="22"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OPTIONS</a:t>
            </a:r>
          </a:p>
        </p:txBody>
      </p:sp>
      <p:sp>
        <p:nvSpPr>
          <p:cNvPr id="3" name="Content Placeholder 2"/>
          <p:cNvSpPr>
            <a:spLocks noGrp="1"/>
          </p:cNvSpPr>
          <p:nvPr>
            <p:ph sz="half" idx="1"/>
          </p:nvPr>
        </p:nvSpPr>
        <p:spPr>
          <a:xfrm>
            <a:off x="457200" y="1417638"/>
            <a:ext cx="4038600" cy="5059362"/>
          </a:xfrm>
        </p:spPr>
        <p:txBody>
          <a:bodyPr>
            <a:normAutofit/>
          </a:bodyPr>
          <a:lstStyle/>
          <a:p>
            <a:r>
              <a:rPr lang="en-US" sz="1600" b="1" dirty="0" smtClean="0">
                <a:solidFill>
                  <a:schemeClr val="tx1"/>
                </a:solidFill>
              </a:rPr>
              <a:t>Treatment </a:t>
            </a:r>
            <a:r>
              <a:rPr lang="en-US" sz="1600" b="1" dirty="0">
                <a:solidFill>
                  <a:schemeClr val="tx1"/>
                </a:solidFill>
              </a:rPr>
              <a:t>is somewhat limited except in extreme cases where open-heart surgery is required in order to repair damaged heart valves and arteries in the heart</a:t>
            </a:r>
            <a:r>
              <a:rPr lang="en-US" sz="1600" b="1" dirty="0" smtClean="0">
                <a:solidFill>
                  <a:schemeClr val="tx1"/>
                </a:solidFill>
              </a:rPr>
              <a:t>.</a:t>
            </a:r>
          </a:p>
          <a:p>
            <a:r>
              <a:rPr lang="en-US" sz="1600" b="1" dirty="0" smtClean="0">
                <a:solidFill>
                  <a:schemeClr val="tx1"/>
                </a:solidFill>
              </a:rPr>
              <a:t>But </a:t>
            </a:r>
            <a:r>
              <a:rPr lang="en-US" sz="1600" b="1" dirty="0">
                <a:solidFill>
                  <a:schemeClr val="tx1"/>
                </a:solidFill>
              </a:rPr>
              <a:t>most of the time, one can take medications that help lower blood cholesterol levels and reduce the buildup of plaque in the arteries and veins</a:t>
            </a:r>
            <a:r>
              <a:rPr lang="en-US" sz="1600" b="1" dirty="0" smtClean="0">
                <a:solidFill>
                  <a:schemeClr val="tx1"/>
                </a:solidFill>
              </a:rPr>
              <a:t>.</a:t>
            </a:r>
          </a:p>
          <a:p>
            <a:r>
              <a:rPr lang="en-US" sz="1600" b="1" dirty="0" smtClean="0">
                <a:solidFill>
                  <a:schemeClr val="tx1"/>
                </a:solidFill>
              </a:rPr>
              <a:t>The </a:t>
            </a:r>
            <a:r>
              <a:rPr lang="en-US" sz="1600" b="1" dirty="0">
                <a:solidFill>
                  <a:schemeClr val="tx1"/>
                </a:solidFill>
              </a:rPr>
              <a:t>most common option for most people is called coronary angioplasty, a type of surgery in which a balloon is inserted into a blocked artery or vessel and then inflated which helps to remove the buildup of plaque.</a:t>
            </a:r>
          </a:p>
        </p:txBody>
      </p:sp>
      <p:pic>
        <p:nvPicPr>
          <p:cNvPr id="5" name="Content Placeholder 4"/>
          <p:cNvPicPr>
            <a:picLocks noGrp="1" noChangeAspect="1"/>
          </p:cNvPicPr>
          <p:nvPr>
            <p:ph sz="half" idx="2"/>
          </p:nvPr>
        </p:nvPicPr>
        <p:blipFill>
          <a:blip r:embed="rId2"/>
          <a:stretch>
            <a:fillRect/>
          </a:stretch>
        </p:blipFill>
        <p:spPr>
          <a:xfrm>
            <a:off x="4648200" y="3962400"/>
            <a:ext cx="4038600" cy="2744281"/>
          </a:xfrm>
          <a:prstGeom prst="rect">
            <a:avLst/>
          </a:prstGeom>
        </p:spPr>
      </p:pic>
      <p:pic>
        <p:nvPicPr>
          <p:cNvPr id="6" name="Picture 5"/>
          <p:cNvPicPr>
            <a:picLocks noChangeAspect="1"/>
          </p:cNvPicPr>
          <p:nvPr/>
        </p:nvPicPr>
        <p:blipFill>
          <a:blip r:embed="rId3"/>
          <a:stretch>
            <a:fillRect/>
          </a:stretch>
        </p:blipFill>
        <p:spPr>
          <a:xfrm>
            <a:off x="4648201" y="1197919"/>
            <a:ext cx="3886320" cy="2688281"/>
          </a:xfrm>
          <a:prstGeom prst="rect">
            <a:avLst/>
          </a:prstGeom>
        </p:spPr>
      </p:pic>
    </p:spTree>
    <p:extLst>
      <p:ext uri="{BB962C8B-B14F-4D97-AF65-F5344CB8AC3E}">
        <p14:creationId xmlns:p14="http://schemas.microsoft.com/office/powerpoint/2010/main" val="42445268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EDUCATION ON CARDIOVASCULAR DISEASE</a:t>
            </a:r>
          </a:p>
        </p:txBody>
      </p:sp>
      <p:pic>
        <p:nvPicPr>
          <p:cNvPr id="6" name="Content Placeholder 5"/>
          <p:cNvPicPr>
            <a:picLocks noGrp="1" noChangeAspect="1"/>
          </p:cNvPicPr>
          <p:nvPr>
            <p:ph sz="half" idx="1"/>
          </p:nvPr>
        </p:nvPicPr>
        <p:blipFill>
          <a:blip r:embed="rId2"/>
          <a:stretch>
            <a:fillRect/>
          </a:stretch>
        </p:blipFill>
        <p:spPr>
          <a:xfrm>
            <a:off x="152400" y="1400320"/>
            <a:ext cx="3709555" cy="1781386"/>
          </a:xfrm>
          <a:prstGeom prst="rect">
            <a:avLst/>
          </a:prstGeom>
        </p:spPr>
      </p:pic>
      <p:sp>
        <p:nvSpPr>
          <p:cNvPr id="4" name="Content Placeholder 3"/>
          <p:cNvSpPr>
            <a:spLocks noGrp="1"/>
          </p:cNvSpPr>
          <p:nvPr>
            <p:ph sz="half" idx="2"/>
          </p:nvPr>
        </p:nvSpPr>
        <p:spPr>
          <a:xfrm>
            <a:off x="3868882" y="1524000"/>
            <a:ext cx="4215245" cy="4639250"/>
          </a:xfrm>
        </p:spPr>
        <p:txBody>
          <a:bodyPr>
            <a:normAutofit fontScale="92500" lnSpcReduction="20000"/>
          </a:bodyPr>
          <a:lstStyle/>
          <a:p>
            <a:r>
              <a:rPr lang="en-US" sz="1700" b="1" dirty="0" smtClean="0">
                <a:solidFill>
                  <a:schemeClr val="tx1"/>
                </a:solidFill>
              </a:rPr>
              <a:t>The </a:t>
            </a:r>
            <a:r>
              <a:rPr lang="en-US" sz="1700" b="1" dirty="0">
                <a:solidFill>
                  <a:schemeClr val="tx1"/>
                </a:solidFill>
              </a:rPr>
              <a:t>best way to help keep people informed and knowledgeable on cardiovascular disease is to create some type of national educational program through the U.S. federal government and state-based </a:t>
            </a:r>
            <a:r>
              <a:rPr lang="en-US" sz="1700" b="1" dirty="0" smtClean="0">
                <a:solidFill>
                  <a:schemeClr val="tx1"/>
                </a:solidFill>
              </a:rPr>
              <a:t>governments</a:t>
            </a:r>
          </a:p>
          <a:p>
            <a:endParaRPr lang="en-US" sz="1700" b="1" dirty="0" smtClean="0">
              <a:solidFill>
                <a:schemeClr val="tx1"/>
              </a:solidFill>
            </a:endParaRPr>
          </a:p>
          <a:p>
            <a:r>
              <a:rPr lang="en-US" sz="1700" b="1" dirty="0">
                <a:solidFill>
                  <a:schemeClr val="tx1"/>
                </a:solidFill>
              </a:rPr>
              <a:t>American Heart Association, the Centers for Disease Control and Prevention, and the World Health Organization (</a:t>
            </a:r>
            <a:r>
              <a:rPr lang="en-US" sz="1700" b="1" dirty="0" smtClean="0">
                <a:solidFill>
                  <a:schemeClr val="tx1"/>
                </a:solidFill>
              </a:rPr>
              <a:t>WHO)</a:t>
            </a:r>
          </a:p>
          <a:p>
            <a:endParaRPr lang="en-US" sz="1700" b="1" dirty="0" smtClean="0">
              <a:solidFill>
                <a:schemeClr val="tx1"/>
              </a:solidFill>
            </a:endParaRPr>
          </a:p>
          <a:p>
            <a:r>
              <a:rPr lang="en-US" sz="1700" b="1" dirty="0">
                <a:solidFill>
                  <a:schemeClr val="tx1"/>
                </a:solidFill>
              </a:rPr>
              <a:t>Therefore, the best way to educate people and the general public (especially older people and smokers) is to spread the information on heart disease so that they can live better and healthier lives and of course live longer. </a:t>
            </a:r>
            <a:endParaRPr lang="en-US" sz="1700" b="1" dirty="0" smtClean="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152400" y="3288773"/>
            <a:ext cx="2800350" cy="1628775"/>
          </a:xfrm>
          <a:prstGeom prst="rect">
            <a:avLst/>
          </a:prstGeom>
        </p:spPr>
      </p:pic>
      <p:pic>
        <p:nvPicPr>
          <p:cNvPr id="8" name="Picture 7"/>
          <p:cNvPicPr>
            <a:picLocks noChangeAspect="1"/>
          </p:cNvPicPr>
          <p:nvPr/>
        </p:nvPicPr>
        <p:blipFill>
          <a:blip r:embed="rId4"/>
          <a:stretch>
            <a:fillRect/>
          </a:stretch>
        </p:blipFill>
        <p:spPr>
          <a:xfrm>
            <a:off x="2209800" y="4910621"/>
            <a:ext cx="1914525" cy="1914525"/>
          </a:xfrm>
          <a:prstGeom prst="rect">
            <a:avLst/>
          </a:prstGeom>
        </p:spPr>
      </p:pic>
    </p:spTree>
    <p:extLst>
      <p:ext uri="{BB962C8B-B14F-4D97-AF65-F5344CB8AC3E}">
        <p14:creationId xmlns:p14="http://schemas.microsoft.com/office/powerpoint/2010/main" val="32124355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876800" y="1822486"/>
            <a:ext cx="4191000" cy="2847840"/>
          </a:xfrm>
          <a:prstGeom prst="rect">
            <a:avLst/>
          </a:prstGeom>
          <a:effectLst>
            <a:softEdge rad="635000"/>
          </a:effectLst>
        </p:spPr>
      </p:pic>
      <p:sp>
        <p:nvSpPr>
          <p:cNvPr id="5" name="Title 4"/>
          <p:cNvSpPr>
            <a:spLocks noGrp="1"/>
          </p:cNvSpPr>
          <p:nvPr>
            <p:ph type="title"/>
          </p:nvPr>
        </p:nvSpPr>
        <p:spPr>
          <a:xfrm>
            <a:off x="457200" y="-152400"/>
            <a:ext cx="8229600" cy="1143000"/>
          </a:xfrm>
        </p:spPr>
        <p:txBody>
          <a:bodyPr/>
          <a:lstStyle/>
          <a:p>
            <a:pPr algn="ctr"/>
            <a:r>
              <a:rPr lang="en-US" dirty="0" smtClean="0"/>
              <a:t>Works Cited </a:t>
            </a:r>
            <a:endParaRPr lang="en-US" dirty="0"/>
          </a:p>
        </p:txBody>
      </p:sp>
      <p:sp>
        <p:nvSpPr>
          <p:cNvPr id="8" name="Content Placeholder 5"/>
          <p:cNvSpPr>
            <a:spLocks noGrp="1"/>
          </p:cNvSpPr>
          <p:nvPr>
            <p:ph idx="1"/>
          </p:nvPr>
        </p:nvSpPr>
        <p:spPr>
          <a:xfrm>
            <a:off x="76200" y="631727"/>
            <a:ext cx="9067800" cy="4038599"/>
          </a:xfrm>
        </p:spPr>
        <p:txBody>
          <a:bodyPr>
            <a:noAutofit/>
          </a:bodyPr>
          <a:lstStyle/>
          <a:p>
            <a:pPr>
              <a:spcBef>
                <a:spcPts val="0"/>
              </a:spcBef>
            </a:pPr>
            <a:r>
              <a:rPr lang="en-US" sz="1200" b="1" dirty="0" err="1">
                <a:solidFill>
                  <a:schemeClr val="tx1"/>
                </a:solidFill>
              </a:rPr>
              <a:t>Braunwald</a:t>
            </a:r>
            <a:r>
              <a:rPr lang="en-US" sz="1200" b="1" dirty="0">
                <a:solidFill>
                  <a:schemeClr val="tx1"/>
                </a:solidFill>
              </a:rPr>
              <a:t>, Eugene. </a:t>
            </a:r>
            <a:r>
              <a:rPr lang="en-US" sz="1200" b="1" i="1" dirty="0">
                <a:solidFill>
                  <a:schemeClr val="tx1"/>
                </a:solidFill>
              </a:rPr>
              <a:t>Essential Atlas of Heart Disease</a:t>
            </a:r>
            <a:r>
              <a:rPr lang="en-US" sz="1200" b="1" dirty="0">
                <a:solidFill>
                  <a:schemeClr val="tx1"/>
                </a:solidFill>
              </a:rPr>
              <a:t>. New York: McGraw-Hill </a:t>
            </a:r>
            <a:r>
              <a:rPr lang="en-US" sz="1200" b="1" dirty="0" smtClean="0">
                <a:solidFill>
                  <a:schemeClr val="tx1"/>
                </a:solidFill>
              </a:rPr>
              <a:t> Education</a:t>
            </a:r>
            <a:r>
              <a:rPr lang="en-US" sz="1200" b="1" dirty="0">
                <a:solidFill>
                  <a:schemeClr val="tx1"/>
                </a:solidFill>
              </a:rPr>
              <a:t>, Print 2001</a:t>
            </a:r>
            <a:r>
              <a:rPr lang="en-US" sz="1200" b="1" dirty="0" smtClean="0">
                <a:solidFill>
                  <a:schemeClr val="tx1"/>
                </a:solidFill>
              </a:rPr>
              <a:t>.</a:t>
            </a:r>
          </a:p>
          <a:p>
            <a:pPr>
              <a:spcBef>
                <a:spcPts val="0"/>
              </a:spcBef>
            </a:pPr>
            <a:endParaRPr lang="en-US" sz="1200" b="1" dirty="0">
              <a:solidFill>
                <a:schemeClr val="tx1"/>
              </a:solidFill>
            </a:endParaRPr>
          </a:p>
          <a:p>
            <a:pPr>
              <a:spcBef>
                <a:spcPts val="0"/>
              </a:spcBef>
            </a:pPr>
            <a:r>
              <a:rPr lang="en-US" sz="1200" b="1" i="1" dirty="0">
                <a:solidFill>
                  <a:schemeClr val="tx1"/>
                </a:solidFill>
              </a:rPr>
              <a:t>Disease and Condition: Heart Disease</a:t>
            </a:r>
            <a:r>
              <a:rPr lang="en-US" sz="1200" b="1" dirty="0">
                <a:solidFill>
                  <a:schemeClr val="tx1"/>
                </a:solidFill>
              </a:rPr>
              <a:t>. 2014. Web. August 24, 2014. </a:t>
            </a:r>
            <a:endParaRPr lang="en-US" sz="1200" b="1" dirty="0" smtClean="0">
              <a:solidFill>
                <a:schemeClr val="tx1"/>
              </a:solidFill>
            </a:endParaRPr>
          </a:p>
          <a:p>
            <a:pPr>
              <a:spcBef>
                <a:spcPts val="0"/>
              </a:spcBef>
            </a:pPr>
            <a:endParaRPr lang="en-US" sz="1200" b="1" dirty="0">
              <a:solidFill>
                <a:schemeClr val="tx1"/>
              </a:solidFill>
            </a:endParaRPr>
          </a:p>
          <a:p>
            <a:pPr>
              <a:spcBef>
                <a:spcPts val="0"/>
              </a:spcBef>
            </a:pPr>
            <a:r>
              <a:rPr lang="en-US" sz="1200" b="1" dirty="0" err="1">
                <a:solidFill>
                  <a:schemeClr val="tx1"/>
                </a:solidFill>
              </a:rPr>
              <a:t>Glanze</a:t>
            </a:r>
            <a:r>
              <a:rPr lang="en-US" sz="1200" b="1" dirty="0">
                <a:solidFill>
                  <a:schemeClr val="tx1"/>
                </a:solidFill>
              </a:rPr>
              <a:t>, Walter D., Ed. </a:t>
            </a:r>
            <a:r>
              <a:rPr lang="en-US" sz="1200" b="1" i="1" dirty="0">
                <a:solidFill>
                  <a:schemeClr val="tx1"/>
                </a:solidFill>
              </a:rPr>
              <a:t>Mosby's Medical, Nursing, and Allied Health Dictionary</a:t>
            </a:r>
            <a:r>
              <a:rPr lang="en-US" sz="1200" b="1" dirty="0" smtClean="0">
                <a:solidFill>
                  <a:schemeClr val="tx1"/>
                </a:solidFill>
              </a:rPr>
              <a:t>. St</a:t>
            </a:r>
            <a:r>
              <a:rPr lang="en-US" sz="1200" b="1" dirty="0">
                <a:solidFill>
                  <a:schemeClr val="tx1"/>
                </a:solidFill>
              </a:rPr>
              <a:t>. Louis, MO: C.V. Mosby Company, Print, 1990</a:t>
            </a:r>
            <a:r>
              <a:rPr lang="en-US" sz="1200" b="1" dirty="0" smtClean="0">
                <a:solidFill>
                  <a:schemeClr val="tx1"/>
                </a:solidFill>
              </a:rPr>
              <a:t>.</a:t>
            </a:r>
          </a:p>
          <a:p>
            <a:pPr>
              <a:spcBef>
                <a:spcPts val="0"/>
              </a:spcBef>
            </a:pPr>
            <a:endParaRPr lang="en-US" sz="1200" b="1" dirty="0">
              <a:solidFill>
                <a:schemeClr val="tx1"/>
              </a:solidFill>
            </a:endParaRPr>
          </a:p>
          <a:p>
            <a:pPr>
              <a:spcBef>
                <a:spcPts val="0"/>
              </a:spcBef>
            </a:pPr>
            <a:r>
              <a:rPr lang="en-US" sz="1200" b="1" i="1" dirty="0">
                <a:solidFill>
                  <a:schemeClr val="tx1"/>
                </a:solidFill>
              </a:rPr>
              <a:t>Heart Disease.</a:t>
            </a:r>
            <a:r>
              <a:rPr lang="en-US" sz="1200" b="1" dirty="0">
                <a:solidFill>
                  <a:schemeClr val="tx1"/>
                </a:solidFill>
              </a:rPr>
              <a:t> 2014. Web. August 24, 2014. </a:t>
            </a:r>
            <a:endParaRPr lang="en-US" sz="1200" b="1" dirty="0" smtClean="0">
              <a:solidFill>
                <a:schemeClr val="tx1"/>
              </a:solidFill>
            </a:endParaRPr>
          </a:p>
          <a:p>
            <a:pPr>
              <a:spcBef>
                <a:spcPts val="0"/>
              </a:spcBef>
            </a:pPr>
            <a:endParaRPr lang="en-US" sz="1200" b="1" dirty="0">
              <a:solidFill>
                <a:schemeClr val="tx1"/>
              </a:solidFill>
            </a:endParaRPr>
          </a:p>
          <a:p>
            <a:pPr>
              <a:spcBef>
                <a:spcPts val="0"/>
              </a:spcBef>
            </a:pPr>
            <a:r>
              <a:rPr lang="en-US" sz="1200" b="1" dirty="0">
                <a:solidFill>
                  <a:schemeClr val="tx1"/>
                </a:solidFill>
              </a:rPr>
              <a:t>What Is Cardiovascular Disease? 2014. Web. August 24, 2014. </a:t>
            </a:r>
            <a:endParaRPr lang="en-US" sz="1200" b="1" dirty="0" smtClean="0">
              <a:solidFill>
                <a:schemeClr val="tx1"/>
              </a:solidFill>
            </a:endParaRPr>
          </a:p>
          <a:p>
            <a:pPr>
              <a:spcBef>
                <a:spcPts val="0"/>
              </a:spcBef>
            </a:pPr>
            <a:endParaRPr lang="en-US" sz="1200" b="1" dirty="0" smtClean="0">
              <a:solidFill>
                <a:schemeClr val="tx1"/>
              </a:solidFill>
            </a:endParaRPr>
          </a:p>
          <a:p>
            <a:pPr algn="ctr">
              <a:spcBef>
                <a:spcPts val="0"/>
              </a:spcBef>
            </a:pPr>
            <a:r>
              <a:rPr lang="en-US" sz="1200" b="1" dirty="0" smtClean="0">
                <a:solidFill>
                  <a:schemeClr val="tx1"/>
                </a:solidFill>
              </a:rPr>
              <a:t>Pictures Provided By</a:t>
            </a:r>
          </a:p>
          <a:p>
            <a:pPr>
              <a:spcBef>
                <a:spcPts val="0"/>
              </a:spcBef>
            </a:pPr>
            <a:r>
              <a:rPr lang="en-US" sz="1050" b="1" dirty="0" smtClean="0">
                <a:solidFill>
                  <a:schemeClr val="tx1"/>
                </a:solidFill>
              </a:rPr>
              <a:t>American Heart Association. </a:t>
            </a:r>
            <a:r>
              <a:rPr lang="en-US" sz="1050" b="1" dirty="0">
                <a:solidFill>
                  <a:schemeClr val="tx1"/>
                </a:solidFill>
              </a:rPr>
              <a:t>Retrieved from </a:t>
            </a:r>
            <a:r>
              <a:rPr lang="en-US" sz="1050" b="1" dirty="0">
                <a:solidFill>
                  <a:schemeClr val="tx1"/>
                </a:solidFill>
                <a:hlinkClick r:id="rId3"/>
              </a:rPr>
              <a:t>http://</a:t>
            </a:r>
            <a:r>
              <a:rPr lang="en-US" sz="1050" b="1" dirty="0" smtClean="0">
                <a:solidFill>
                  <a:schemeClr val="tx1"/>
                </a:solidFill>
                <a:hlinkClick r:id="rId3"/>
              </a:rPr>
              <a:t>www.heart.org/HEARTORG/GettingHealthy/GettingHealthy_UCM_001078_SubHomePage.jsp</a:t>
            </a:r>
            <a:endParaRPr lang="en-US" sz="1050" b="1" dirty="0" smtClean="0">
              <a:solidFill>
                <a:schemeClr val="tx1"/>
              </a:solidFill>
            </a:endParaRPr>
          </a:p>
          <a:p>
            <a:pPr marL="0" indent="0" algn="ctr">
              <a:spcBef>
                <a:spcPts val="0"/>
              </a:spcBef>
              <a:buNone/>
            </a:pPr>
            <a:endParaRPr lang="en-US" sz="1400" b="1" dirty="0" smtClean="0">
              <a:solidFill>
                <a:schemeClr val="tx1"/>
              </a:solidFill>
            </a:endParaRPr>
          </a:p>
          <a:p>
            <a:pPr>
              <a:spcBef>
                <a:spcPts val="0"/>
              </a:spcBef>
            </a:pPr>
            <a:r>
              <a:rPr lang="en-US" sz="1050" b="1" dirty="0" smtClean="0">
                <a:solidFill>
                  <a:schemeClr val="tx1"/>
                </a:solidFill>
              </a:rPr>
              <a:t>A Picture Guide To Coronary Artery Disease. (2014). Medicine Net. </a:t>
            </a:r>
            <a:r>
              <a:rPr lang="en-US" sz="1050" b="1" dirty="0">
                <a:solidFill>
                  <a:schemeClr val="tx1"/>
                </a:solidFill>
              </a:rPr>
              <a:t>Retrieved from </a:t>
            </a:r>
            <a:r>
              <a:rPr lang="en-US" sz="1050" b="1" dirty="0">
                <a:solidFill>
                  <a:schemeClr val="tx1"/>
                </a:solidFill>
                <a:hlinkClick r:id="rId4"/>
              </a:rPr>
              <a:t>http://</a:t>
            </a:r>
            <a:r>
              <a:rPr lang="en-US" sz="1050" b="1" dirty="0" smtClean="0">
                <a:solidFill>
                  <a:schemeClr val="tx1"/>
                </a:solidFill>
                <a:hlinkClick r:id="rId4"/>
              </a:rPr>
              <a:t>www.medicinenet.com/heart_disease_pictures_slideshow/article.htm</a:t>
            </a:r>
            <a:endParaRPr lang="en-US" sz="1050" b="1" dirty="0" smtClean="0">
              <a:solidFill>
                <a:schemeClr val="tx1"/>
              </a:solidFill>
            </a:endParaRPr>
          </a:p>
          <a:p>
            <a:pPr>
              <a:spcBef>
                <a:spcPts val="0"/>
              </a:spcBef>
            </a:pPr>
            <a:endParaRPr lang="en-US" sz="1050" b="1" dirty="0" smtClean="0">
              <a:solidFill>
                <a:schemeClr val="tx1"/>
              </a:solidFill>
            </a:endParaRPr>
          </a:p>
          <a:p>
            <a:pPr>
              <a:spcBef>
                <a:spcPts val="0"/>
              </a:spcBef>
            </a:pPr>
            <a:r>
              <a:rPr lang="en-US" sz="1050" b="1" dirty="0" smtClean="0">
                <a:solidFill>
                  <a:schemeClr val="tx1"/>
                </a:solidFill>
              </a:rPr>
              <a:t>CDC. </a:t>
            </a:r>
            <a:r>
              <a:rPr lang="en-US" sz="1050" b="1" dirty="0">
                <a:solidFill>
                  <a:schemeClr val="tx1"/>
                </a:solidFill>
              </a:rPr>
              <a:t>Retrieved from </a:t>
            </a:r>
            <a:r>
              <a:rPr lang="en-US" sz="1050" b="1" dirty="0">
                <a:solidFill>
                  <a:schemeClr val="tx1"/>
                </a:solidFill>
                <a:hlinkClick r:id="rId5"/>
              </a:rPr>
              <a:t>http://www.cdc.gov</a:t>
            </a:r>
            <a:r>
              <a:rPr lang="en-US" sz="1050" b="1" dirty="0" smtClean="0">
                <a:solidFill>
                  <a:schemeClr val="tx1"/>
                </a:solidFill>
                <a:hlinkClick r:id="rId5"/>
              </a:rPr>
              <a:t>/</a:t>
            </a:r>
            <a:endParaRPr lang="en-US" sz="1050" b="1" dirty="0" smtClean="0">
              <a:solidFill>
                <a:schemeClr val="tx1"/>
              </a:solidFill>
            </a:endParaRPr>
          </a:p>
          <a:p>
            <a:pPr>
              <a:spcBef>
                <a:spcPts val="0"/>
              </a:spcBef>
            </a:pPr>
            <a:endParaRPr lang="en-US" sz="1050" b="1" dirty="0" smtClean="0">
              <a:solidFill>
                <a:schemeClr val="tx1"/>
              </a:solidFill>
            </a:endParaRPr>
          </a:p>
          <a:p>
            <a:pPr>
              <a:spcBef>
                <a:spcPts val="0"/>
              </a:spcBef>
            </a:pPr>
            <a:r>
              <a:rPr lang="en-US" sz="1050" b="1" dirty="0" smtClean="0">
                <a:solidFill>
                  <a:schemeClr val="tx1"/>
                </a:solidFill>
              </a:rPr>
              <a:t>Causes of Heart Disease. (2013). Heart Symptoms. </a:t>
            </a:r>
            <a:r>
              <a:rPr lang="en-US" sz="1050" b="1" dirty="0">
                <a:solidFill>
                  <a:schemeClr val="tx1"/>
                </a:solidFill>
              </a:rPr>
              <a:t>Retrieved from </a:t>
            </a:r>
            <a:r>
              <a:rPr lang="en-US" sz="1050" b="1" dirty="0">
                <a:solidFill>
                  <a:schemeClr val="tx1"/>
                </a:solidFill>
                <a:hlinkClick r:id="rId6"/>
              </a:rPr>
              <a:t>http://</a:t>
            </a:r>
            <a:r>
              <a:rPr lang="en-US" sz="1050" b="1" dirty="0" smtClean="0">
                <a:solidFill>
                  <a:schemeClr val="tx1"/>
                </a:solidFill>
                <a:hlinkClick r:id="rId6"/>
              </a:rPr>
              <a:t>heart-symptoms.blogspot.com/2013/04/causes-of-heart-disease.html</a:t>
            </a:r>
            <a:endParaRPr lang="en-US" sz="1050" b="1" dirty="0" smtClean="0">
              <a:solidFill>
                <a:schemeClr val="tx1"/>
              </a:solidFill>
            </a:endParaRPr>
          </a:p>
          <a:p>
            <a:pPr>
              <a:spcBef>
                <a:spcPts val="0"/>
              </a:spcBef>
            </a:pPr>
            <a:endParaRPr lang="en-US" sz="1050" b="1" dirty="0" smtClean="0">
              <a:solidFill>
                <a:schemeClr val="tx1"/>
              </a:solidFill>
            </a:endParaRPr>
          </a:p>
          <a:p>
            <a:pPr>
              <a:spcBef>
                <a:spcPts val="0"/>
              </a:spcBef>
            </a:pPr>
            <a:r>
              <a:rPr lang="en-US" sz="1050" b="1" dirty="0" smtClean="0">
                <a:solidFill>
                  <a:schemeClr val="tx1"/>
                </a:solidFill>
              </a:rPr>
              <a:t>Heart Disease. (2014). National Heart, Lung and Blood Institute. Retrieved </a:t>
            </a:r>
            <a:r>
              <a:rPr lang="en-US" sz="1050" b="1" dirty="0">
                <a:solidFill>
                  <a:schemeClr val="tx1"/>
                </a:solidFill>
              </a:rPr>
              <a:t>from </a:t>
            </a:r>
            <a:r>
              <a:rPr lang="en-US" sz="1050" b="1" dirty="0">
                <a:solidFill>
                  <a:schemeClr val="tx1"/>
                </a:solidFill>
                <a:hlinkClick r:id="rId7"/>
              </a:rPr>
              <a:t>http://</a:t>
            </a:r>
            <a:r>
              <a:rPr lang="en-US" sz="1050" b="1" dirty="0" smtClean="0">
                <a:solidFill>
                  <a:schemeClr val="tx1"/>
                </a:solidFill>
                <a:hlinkClick r:id="rId7"/>
              </a:rPr>
              <a:t>www.nhlbi.nih.gov/health/health-topics/topics/hdw/signs.html</a:t>
            </a:r>
            <a:endParaRPr lang="en-US" sz="1050" b="1" dirty="0" smtClean="0">
              <a:solidFill>
                <a:schemeClr val="tx1"/>
              </a:solidFill>
            </a:endParaRPr>
          </a:p>
          <a:p>
            <a:pPr>
              <a:spcBef>
                <a:spcPts val="0"/>
              </a:spcBef>
            </a:pPr>
            <a:endParaRPr lang="en-US" sz="1050" b="1" dirty="0" smtClean="0">
              <a:solidFill>
                <a:schemeClr val="tx1"/>
              </a:solidFill>
            </a:endParaRPr>
          </a:p>
          <a:p>
            <a:pPr>
              <a:spcBef>
                <a:spcPts val="0"/>
              </a:spcBef>
            </a:pPr>
            <a:r>
              <a:rPr lang="en-US" sz="1050" b="1" dirty="0" smtClean="0">
                <a:solidFill>
                  <a:schemeClr val="tx1"/>
                </a:solidFill>
              </a:rPr>
              <a:t>NIH Medline Plus. </a:t>
            </a:r>
            <a:r>
              <a:rPr lang="en-US" sz="1050" b="1" dirty="0">
                <a:solidFill>
                  <a:schemeClr val="tx1"/>
                </a:solidFill>
              </a:rPr>
              <a:t>Retrieved from </a:t>
            </a:r>
            <a:r>
              <a:rPr lang="en-US" sz="1050" b="1" dirty="0">
                <a:solidFill>
                  <a:schemeClr val="tx1"/>
                </a:solidFill>
                <a:hlinkClick r:id="rId8"/>
              </a:rPr>
              <a:t>http://</a:t>
            </a:r>
            <a:r>
              <a:rPr lang="en-US" sz="1050" b="1" dirty="0" smtClean="0">
                <a:solidFill>
                  <a:schemeClr val="tx1"/>
                </a:solidFill>
                <a:hlinkClick r:id="rId8"/>
              </a:rPr>
              <a:t>www.nlm.nih.gov/medlineplus/magazine/issues/winter09/articles/winter09pg25-27.htm</a:t>
            </a:r>
          </a:p>
          <a:p>
            <a:pPr>
              <a:spcBef>
                <a:spcPts val="0"/>
              </a:spcBef>
            </a:pPr>
            <a:r>
              <a:rPr lang="en-US" sz="1050" b="1" dirty="0" smtClean="0">
                <a:solidFill>
                  <a:schemeClr val="tx1"/>
                </a:solidFill>
                <a:hlinkClick r:id="rId8"/>
              </a:rPr>
              <a:t>l</a:t>
            </a:r>
            <a:endParaRPr lang="en-US" sz="1050" b="1" dirty="0" smtClean="0">
              <a:solidFill>
                <a:schemeClr val="tx1"/>
              </a:solidFill>
            </a:endParaRPr>
          </a:p>
          <a:p>
            <a:pPr>
              <a:spcBef>
                <a:spcPts val="0"/>
              </a:spcBef>
            </a:pPr>
            <a:r>
              <a:rPr lang="en-US" sz="1050" b="1" dirty="0" err="1" smtClean="0">
                <a:solidFill>
                  <a:schemeClr val="tx1"/>
                </a:solidFill>
              </a:rPr>
              <a:t>Stoleman</a:t>
            </a:r>
            <a:r>
              <a:rPr lang="en-US" sz="1050" b="1" dirty="0" smtClean="0">
                <a:solidFill>
                  <a:schemeClr val="tx1"/>
                </a:solidFill>
              </a:rPr>
              <a:t>, Erica. (2012). Love Yourself: Love Your Heart. Julep. Retrieved </a:t>
            </a:r>
            <a:r>
              <a:rPr lang="en-US" sz="1050" b="1" dirty="0">
                <a:solidFill>
                  <a:schemeClr val="tx1"/>
                </a:solidFill>
              </a:rPr>
              <a:t>from </a:t>
            </a:r>
            <a:r>
              <a:rPr lang="en-US" sz="1050" b="1" dirty="0">
                <a:solidFill>
                  <a:schemeClr val="tx1"/>
                </a:solidFill>
                <a:hlinkClick r:id="rId9"/>
              </a:rPr>
              <a:t>http://www.julep.com/blog/love-yourself-love-your-heart</a:t>
            </a:r>
            <a:r>
              <a:rPr lang="en-US" sz="1050" b="1" dirty="0" smtClean="0">
                <a:solidFill>
                  <a:schemeClr val="tx1"/>
                </a:solidFill>
                <a:hlinkClick r:id="rId9"/>
              </a:rPr>
              <a:t>/</a:t>
            </a:r>
            <a:endParaRPr lang="en-US" sz="1050" b="1" dirty="0" smtClean="0">
              <a:solidFill>
                <a:schemeClr val="tx1"/>
              </a:solidFill>
            </a:endParaRPr>
          </a:p>
          <a:p>
            <a:pPr>
              <a:spcBef>
                <a:spcPts val="0"/>
              </a:spcBef>
            </a:pPr>
            <a:endParaRPr lang="en-US" sz="1050" b="1" dirty="0" smtClean="0">
              <a:solidFill>
                <a:schemeClr val="tx1"/>
              </a:solidFill>
            </a:endParaRPr>
          </a:p>
          <a:p>
            <a:pPr>
              <a:spcBef>
                <a:spcPts val="0"/>
              </a:spcBef>
            </a:pPr>
            <a:r>
              <a:rPr lang="en-US" sz="1050" b="1" dirty="0" smtClean="0">
                <a:solidFill>
                  <a:schemeClr val="tx1"/>
                </a:solidFill>
              </a:rPr>
              <a:t>Therapeutic Angiogenesis. (1999). </a:t>
            </a:r>
            <a:r>
              <a:rPr lang="en-US" sz="1050" b="1" i="1" dirty="0" smtClean="0">
                <a:solidFill>
                  <a:schemeClr val="tx1"/>
                </a:solidFill>
              </a:rPr>
              <a:t>Brown University</a:t>
            </a:r>
            <a:r>
              <a:rPr lang="en-US" sz="1050" b="1" dirty="0" smtClean="0">
                <a:solidFill>
                  <a:schemeClr val="tx1"/>
                </a:solidFill>
              </a:rPr>
              <a:t>. </a:t>
            </a:r>
            <a:r>
              <a:rPr lang="en-US" sz="1050" b="1" dirty="0">
                <a:solidFill>
                  <a:schemeClr val="tx1"/>
                </a:solidFill>
              </a:rPr>
              <a:t>Retrieved from </a:t>
            </a:r>
            <a:endParaRPr lang="en-US" sz="1050" b="1" dirty="0" smtClean="0">
              <a:solidFill>
                <a:schemeClr val="tx1"/>
              </a:solidFill>
            </a:endParaRPr>
          </a:p>
          <a:p>
            <a:pPr>
              <a:spcBef>
                <a:spcPts val="0"/>
              </a:spcBef>
            </a:pPr>
            <a:r>
              <a:rPr lang="en-US" sz="1050" b="1" dirty="0" smtClean="0">
                <a:solidFill>
                  <a:schemeClr val="tx1"/>
                </a:solidFill>
                <a:hlinkClick r:id="rId10"/>
              </a:rPr>
              <a:t>http</a:t>
            </a:r>
            <a:r>
              <a:rPr lang="en-US" sz="1050" b="1" dirty="0">
                <a:solidFill>
                  <a:schemeClr val="tx1"/>
                </a:solidFill>
                <a:hlinkClick r:id="rId10"/>
              </a:rPr>
              <a:t>://</a:t>
            </a:r>
            <a:r>
              <a:rPr lang="en-US" sz="1050" b="1" dirty="0" smtClean="0">
                <a:solidFill>
                  <a:schemeClr val="tx1"/>
                </a:solidFill>
                <a:hlinkClick r:id="rId10"/>
              </a:rPr>
              <a:t>biomed.brown.edu/Courses/BI108/BI108_1999_Groups/Angiogenesis_Team/MainPage.html</a:t>
            </a:r>
            <a:endParaRPr lang="en-US" sz="1050" b="1" dirty="0" smtClean="0">
              <a:solidFill>
                <a:schemeClr val="tx1"/>
              </a:solidFill>
            </a:endParaRPr>
          </a:p>
          <a:p>
            <a:pPr>
              <a:spcBef>
                <a:spcPts val="0"/>
              </a:spcBef>
            </a:pPr>
            <a:endParaRPr lang="en-US" sz="1050" b="1" dirty="0" smtClean="0">
              <a:solidFill>
                <a:schemeClr val="tx1"/>
              </a:solidFill>
            </a:endParaRPr>
          </a:p>
          <a:p>
            <a:pPr>
              <a:spcBef>
                <a:spcPts val="0"/>
              </a:spcBef>
            </a:pPr>
            <a:r>
              <a:rPr lang="en-US" sz="1050" b="1" dirty="0" smtClean="0">
                <a:solidFill>
                  <a:schemeClr val="tx1"/>
                </a:solidFill>
              </a:rPr>
              <a:t>World Health Organization. </a:t>
            </a:r>
            <a:r>
              <a:rPr lang="en-US" sz="1050" b="1" dirty="0">
                <a:solidFill>
                  <a:schemeClr val="tx1"/>
                </a:solidFill>
              </a:rPr>
              <a:t>Retrieved from </a:t>
            </a:r>
            <a:r>
              <a:rPr lang="en-US" sz="1050" b="1" dirty="0">
                <a:solidFill>
                  <a:schemeClr val="tx1"/>
                </a:solidFill>
                <a:hlinkClick r:id="rId11"/>
              </a:rPr>
              <a:t>http://www.who.int/healthpromotion/conferences/7gchp/download/en</a:t>
            </a:r>
            <a:r>
              <a:rPr lang="en-US" sz="1050" b="1" dirty="0" smtClean="0">
                <a:solidFill>
                  <a:schemeClr val="tx1"/>
                </a:solidFill>
                <a:hlinkClick r:id="rId11"/>
              </a:rPr>
              <a:t>/</a:t>
            </a:r>
            <a:endParaRPr lang="en-US" sz="1050" b="1" dirty="0" smtClean="0">
              <a:solidFill>
                <a:schemeClr val="tx1"/>
              </a:solidFill>
            </a:endParaRPr>
          </a:p>
          <a:p>
            <a:pPr>
              <a:spcBef>
                <a:spcPts val="0"/>
              </a:spcBef>
            </a:pPr>
            <a:endParaRPr lang="en-US" sz="1050" b="1" dirty="0" smtClean="0">
              <a:solidFill>
                <a:schemeClr val="tx1"/>
              </a:solidFill>
            </a:endParaRPr>
          </a:p>
          <a:p>
            <a:endParaRPr lang="en-US" sz="1000" dirty="0" smtClean="0">
              <a:solidFill>
                <a:schemeClr val="tx1"/>
              </a:solidFill>
            </a:endParaRPr>
          </a:p>
          <a:p>
            <a:endParaRPr lang="en-US" sz="1200" dirty="0" smtClean="0">
              <a:solidFill>
                <a:schemeClr val="tx1"/>
              </a:solidFill>
            </a:endParaRPr>
          </a:p>
          <a:p>
            <a:endParaRPr lang="en-US" sz="1100" dirty="0" smtClean="0">
              <a:solidFill>
                <a:schemeClr val="tx1"/>
              </a:solidFill>
            </a:endParaRPr>
          </a:p>
          <a:p>
            <a:pPr marL="0" indent="0">
              <a:buNone/>
            </a:pPr>
            <a:endParaRPr lang="en-US" sz="1100" dirty="0" smtClean="0">
              <a:solidFill>
                <a:schemeClr val="tx1"/>
              </a:solidFill>
            </a:endParaRPr>
          </a:p>
          <a:p>
            <a:endParaRPr lang="en-US" sz="1100" dirty="0" smtClean="0"/>
          </a:p>
          <a:p>
            <a:endParaRPr lang="en-US" sz="1400" dirty="0"/>
          </a:p>
          <a:p>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dical_montag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93DE759-7887-4D84-8FF0-944389925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montage design template</Template>
  <TotalTime>339</TotalTime>
  <Words>751</Words>
  <Application>Microsoft Office PowerPoint</Application>
  <PresentationFormat>On-screen Show (4:3)</PresentationFormat>
  <Paragraphs>78</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medical_montage</vt:lpstr>
      <vt:lpstr>Student name School Name Date</vt:lpstr>
      <vt:lpstr>Cardiovascular Disease</vt:lpstr>
      <vt:lpstr>Causes &amp; Prevention of Cardiovascular Disease </vt:lpstr>
      <vt:lpstr>CARDIOVASCULAR DISEASE AND OTHER BODY ORGANS</vt:lpstr>
      <vt:lpstr>TREATMENT OPTIONS</vt:lpstr>
      <vt:lpstr>EDUCATION ON CARDIOVASCULAR DISEASE</vt:lpstr>
      <vt:lpstr>Works Cited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name School Name Date</dc:title>
  <dc:creator>Nikki Brown</dc:creator>
  <cp:keywords/>
  <cp:lastModifiedBy>Nikki Brown</cp:lastModifiedBy>
  <cp:revision>16</cp:revision>
  <dcterms:created xsi:type="dcterms:W3CDTF">2014-10-31T02:35:52Z</dcterms:created>
  <dcterms:modified xsi:type="dcterms:W3CDTF">2014-11-11T18:11:04Z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TC103368009990</vt:lpwstr>
  </property>
</Properties>
</file>