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9718" autoAdjust="0"/>
  </p:normalViewPr>
  <p:slideViewPr>
    <p:cSldViewPr>
      <p:cViewPr varScale="1">
        <p:scale>
          <a:sx n="37" d="100"/>
          <a:sy n="37" d="100"/>
        </p:scale>
        <p:origin x="-12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13DFB-D8C8-4D2F-B71E-CD7AC36457F5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8452C-58F1-4C93-82DE-4CEC7DAEF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en-US" sz="16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a]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Depreciation and amortization are accounting entries that are recorded in order to recognize the cost of the asset over a period of time. The original cash outlay occurred when the asset was purchased.</a:t>
            </a:r>
            <a:endParaRPr kumimoji="0" lang="en-US" sz="1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[b]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step is necessary because cash flows from operating activities should not include investing or financing activities.</a:t>
            </a:r>
            <a:endParaRPr kumimoji="0" lang="en-US" sz="16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[c]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These accounts include accounts receivables, inventory, and prepaid expenses, accounts payable and accrued liabilities.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en-US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d]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Profit from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Gain from sale of equipment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was later recorded in the investing activities section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Appendix A: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Cash from Operating Activities for YE June 2008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452C-58F1-4C93-82DE-4CEC7DAEF3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E683E1-8FC3-4833-91A5-3BE94A39B0E7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35032D-A54C-477E-A017-36CB8BC9812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Microsoft_Office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85800" y="228600"/>
            <a:ext cx="800100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Cash from Operating Activities: Explanations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Using Apple Inc. Annual Cash Flow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Period: Year Ending June 2009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Presentation: Annual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[Name of Student]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[Name of Instructor]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[Course Name]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[Date]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Cash from Operating Activities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Definition: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 accounting of funds of a company’s operations (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Skousen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al. 68)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[1]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Shows the amount of money received from actual business operations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Reported on the cash flow statement of a company's annual report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696200" cy="365125"/>
          </a:xfrm>
        </p:spPr>
        <p:txBody>
          <a:bodyPr/>
          <a:lstStyle/>
          <a:p>
            <a:r>
              <a:rPr lang="en-US" sz="1800" baseline="50000" dirty="0" smtClean="0">
                <a:solidFill>
                  <a:srgbClr val="FFFF00"/>
                </a:solidFill>
              </a:rPr>
              <a:t>[1]</a:t>
            </a:r>
            <a:r>
              <a:rPr lang="en-US" sz="1800" dirty="0" err="1" smtClean="0">
                <a:solidFill>
                  <a:srgbClr val="FFFF00"/>
                </a:solidFill>
              </a:rPr>
              <a:t>Skousen</a:t>
            </a:r>
            <a:r>
              <a:rPr lang="en-US" sz="1800" dirty="0" smtClean="0">
                <a:solidFill>
                  <a:srgbClr val="FFFF00"/>
                </a:solidFill>
              </a:rPr>
              <a:t>, Fred et al., "Intermediate Accounting" (South-Western Pub., 2000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Calculated by adjusting net income to reflect: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Depreciation expenses,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Deferred taxes,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Accounts payable,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Accounts receivable, and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Any extraordinary items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Exclusions in Calculations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Costs of long-term investment on capital items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Costs on long-term investment in securities (</a:t>
            </a:r>
            <a:r>
              <a:rPr lang="en-US" sz="2800" dirty="0"/>
              <a:t>Ross, </a:t>
            </a:r>
            <a:r>
              <a:rPr lang="en-US" sz="2800" dirty="0" err="1" smtClean="0"/>
              <a:t>Westerfield</a:t>
            </a:r>
            <a:r>
              <a:rPr lang="en-US" sz="2800" dirty="0" smtClean="0"/>
              <a:t> &amp; Jordan 132)</a:t>
            </a:r>
            <a:r>
              <a:rPr lang="en-US" sz="2800" baseline="30000" dirty="0" smtClean="0">
                <a:solidFill>
                  <a:srgbClr val="FFFF00"/>
                </a:solidFill>
              </a:rPr>
              <a:t>[2]</a:t>
            </a:r>
            <a:endParaRPr kumimoji="0" lang="en-US" sz="2800" b="0" i="0" u="none" strike="noStrike" cap="none" normalizeH="0" baseline="30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45720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867399"/>
            <a:ext cx="8839200" cy="373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aseline="30000" dirty="0" bmk=""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3000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"/>
              </a:rPr>
              <a:t>1]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Ross, Stephen,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Randolf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Westerfield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and Bradford Jordan Fundamentals of Corporate Finance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52400" y="6019801"/>
            <a:ext cx="8763000" cy="609600"/>
          </a:xfrm>
        </p:spPr>
        <p:txBody>
          <a:bodyPr/>
          <a:lstStyle/>
          <a:p>
            <a:pPr marL="0" lvl="1"/>
            <a:r>
              <a:rPr lang="en-US" sz="1600" baseline="30000" dirty="0" smtClean="0">
                <a:solidFill>
                  <a:srgbClr val="FFFF00"/>
                </a:solidFill>
              </a:rPr>
              <a:t>[2] </a:t>
            </a:r>
            <a:r>
              <a:rPr lang="en-US" sz="1600" dirty="0" smtClean="0">
                <a:solidFill>
                  <a:srgbClr val="FFFF00"/>
                </a:solidFill>
              </a:rPr>
              <a:t>Ross, Stephen, </a:t>
            </a:r>
            <a:r>
              <a:rPr lang="en-US" sz="1600" dirty="0" err="1" smtClean="0">
                <a:solidFill>
                  <a:srgbClr val="FFFF00"/>
                </a:solidFill>
              </a:rPr>
              <a:t>Randolf</a:t>
            </a:r>
            <a:r>
              <a:rPr lang="en-US" sz="1600" dirty="0" smtClean="0">
                <a:solidFill>
                  <a:srgbClr val="FFFF00"/>
                </a:solidFill>
              </a:rPr>
              <a:t>,  </a:t>
            </a:r>
            <a:r>
              <a:rPr lang="en-US" sz="1600" dirty="0" err="1" smtClean="0">
                <a:solidFill>
                  <a:srgbClr val="FFFF00"/>
                </a:solidFill>
              </a:rPr>
              <a:t>Westerfield</a:t>
            </a:r>
            <a:r>
              <a:rPr lang="en-US" sz="1600" dirty="0" smtClean="0">
                <a:solidFill>
                  <a:srgbClr val="FFFF00"/>
                </a:solidFill>
              </a:rPr>
              <a:t> and Bradford Jordan. Fundamentals of Corporate Finance (McGraw Hill, 2004)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52401" y="228600"/>
            <a:ext cx="86868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Explaining Calculation of Cash from Operating Activities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Using the indirect method: Summary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Adjustments begin with expenses that do not affect cash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Amortization of intangible assets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Depreciation expenses, </a:t>
            </a:r>
            <a:r>
              <a:rPr kumimoji="0" lang="en-US" sz="2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etc</a:t>
            </a:r>
            <a:r>
              <a:rPr kumimoji="0" lang="en-US" sz="2800" b="0" i="0" u="none" strike="noStrike" cap="none" normalizeH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en-US" sz="2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a]</a:t>
            </a:r>
            <a:endParaRPr kumimoji="0" lang="en-US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Amounts added back to net income (represent a decrease to net income, not cash outlay) </a:t>
            </a:r>
            <a:endParaRPr kumimoji="0" lang="en-US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Adjustments for gains and losses from disposal of assets</a:t>
            </a:r>
            <a:r>
              <a:rPr kumimoji="0" lang="en-US" sz="2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[b]</a:t>
            </a:r>
            <a:endParaRPr kumimoji="0" lang="en-US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Calculation of changes in current operating assets and liabilities accounts</a:t>
            </a:r>
            <a:r>
              <a:rPr kumimoji="0" lang="en-US" sz="2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[c]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Changes are recorded on the cash flows from operating activities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45720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799" y="0"/>
            <a:ext cx="8458201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Using the indirect method: Step-by-step for Apple Inc.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Net income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taken directly from statement of income 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[3]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Depreciation expense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also taken directly from statement of income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Profit from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Gain from sale of equipment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removed from operating activities section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[</a:t>
            </a:r>
            <a:r>
              <a:rPr kumimoji="0" lang="en-US" sz="28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"/>
              </a:rPr>
              <a:t>d]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[3] </a:t>
            </a:r>
            <a:r>
              <a:rPr lang="en-US" sz="2000" dirty="0" smtClean="0">
                <a:solidFill>
                  <a:srgbClr val="FFFF00"/>
                </a:solidFill>
              </a:rPr>
              <a:t> Appendix A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8686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Calculations as a Result of the Firm’s Operating Activities Cash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  is an attempts to: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Reconcile net income to net cash flow from operating activities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arrive at a net cash flow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Negative net cash flow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company has problems meeting its financial obligations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Positive net cash flow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company is generating cash from operations (</a:t>
            </a:r>
            <a:r>
              <a:rPr lang="en-US" sz="3200" dirty="0" smtClean="0"/>
              <a:t>White par 6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[4]</a:t>
            </a:r>
            <a:endParaRPr kumimoji="0" lang="en-US" sz="44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248400"/>
            <a:ext cx="8534400" cy="473075"/>
          </a:xfrm>
        </p:spPr>
        <p:txBody>
          <a:bodyPr/>
          <a:lstStyle/>
          <a:p>
            <a:r>
              <a:rPr lang="en-US" sz="1600" baseline="300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[4] </a:t>
            </a:r>
            <a:r>
              <a:rPr lang="en-US" sz="1600" dirty="0" smtClean="0">
                <a:solidFill>
                  <a:srgbClr val="FFFF00"/>
                </a:solidFill>
              </a:rPr>
              <a:t>White, Diane. “Cash Flows from Operating Activities: The Indirect Method”. (16 Nov 2008). Retrieved 23 September 2009, from http://www.suite101.com/daily.cfm/2008-11-16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-304799"/>
            <a:ext cx="8382000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Additions and Subtract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From a Firm’s Operating Cash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Starting with net income; add or subtract the adjustments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Additions to Company Operating Cash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Decreases in accounts receivable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Decreases in inventory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Decreases in prepaid expenses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Increases in accounts payable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Increases in accrued liabilities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Subtraction to Company Operating Cash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Increases in accounts receivable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Increases in inventory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Increases in prepaid expenses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Decreases in accounts payable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Decreases in accrued liabilities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89154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0000"/>
                </a:solidFill>
              </a:rPr>
              <a:t>Conclusion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 of Cash from Operating Activities is a vital tool in: </a:t>
            </a:r>
            <a:endParaRPr kumimoji="0" lang="en-US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Evaluating financial health of any business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Understanding business preparation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Knowledge of calculation greatly enhances its value to users of financial reports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Appendix A: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Cash from Operating Activities for YE June 2008</a:t>
            </a:r>
            <a:endParaRPr lang="en-US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04800" y="381000"/>
          <a:ext cx="8382000" cy="7810500"/>
        </p:xfrm>
        <a:graphic>
          <a:graphicData uri="http://schemas.openxmlformats.org/presentationml/2006/ole">
            <p:oleObj spid="_x0000_s2051" name="Worksheet" r:id="rId4" imgW="4991100" imgH="458144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661</Words>
  <Application>Microsoft Office PowerPoint</Application>
  <PresentationFormat>Экран (4:3)</PresentationFormat>
  <Paragraphs>142</Paragraphs>
  <Slides>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Flow</vt:lpstr>
      <vt:lpstr>Worksheet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2009-09-24T09:46:44Z</dcterms:created>
  <dcterms:modified xsi:type="dcterms:W3CDTF">2009-09-24T09:46:47Z</dcterms:modified>
</cp:coreProperties>
</file>