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Cognitive dissonance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8634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5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cognitive dissonance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715928"/>
            <a:ext cx="10363826" cy="25062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Cognitive dissonance refers to the experience that an individual faces when he or she is posed with a new idea that is in confliction with his or her </a:t>
            </a:r>
            <a:r>
              <a:rPr lang="en-US" dirty="0" smtClean="0"/>
              <a:t>own</a:t>
            </a:r>
          </a:p>
          <a:p>
            <a:r>
              <a:rPr lang="en-US" dirty="0" smtClean="0"/>
              <a:t>This is applicable in education because many students struggle with new concepts because of pre-existing “knowledge”</a:t>
            </a:r>
          </a:p>
          <a:p>
            <a:r>
              <a:rPr lang="en-US" dirty="0" smtClean="0"/>
              <a:t>It is important for teachers to address this dissonance to make it easier for students to learn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1435" y="4125191"/>
            <a:ext cx="4706834" cy="263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3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an educational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10545" y="2367092"/>
            <a:ext cx="6567055" cy="3798181"/>
          </a:xfrm>
        </p:spPr>
        <p:txBody>
          <a:bodyPr>
            <a:normAutofit/>
          </a:bodyPr>
          <a:lstStyle/>
          <a:p>
            <a:r>
              <a:rPr lang="en-US" dirty="0" smtClean="0"/>
              <a:t>Students get confused when they are told information that contradicts what they already believe</a:t>
            </a:r>
          </a:p>
          <a:p>
            <a:r>
              <a:rPr lang="en-US" dirty="0" smtClean="0"/>
              <a:t>The aim of education should be to ensure that students are psychologically comfortable</a:t>
            </a:r>
          </a:p>
          <a:p>
            <a:r>
              <a:rPr lang="en-US" dirty="0" smtClean="0"/>
              <a:t>It is acceptable to allow students to struggle while facing their incorrect knowledge provided that reinforcement is used to ensure they are able to cope with the new knowledge and practice 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6" y="2693614"/>
            <a:ext cx="4378862" cy="314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1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an educational context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cognitive dissonance theory can be applied to motivation in learning</a:t>
            </a:r>
          </a:p>
          <a:p>
            <a:r>
              <a:rPr lang="en-US" dirty="0" smtClean="0"/>
              <a:t>Technology and instructional software can be used to bridge the gap between dissonance and understanding or mastery of the topic</a:t>
            </a:r>
          </a:p>
          <a:p>
            <a:r>
              <a:rPr lang="en-US" dirty="0" smtClean="0"/>
              <a:t>As neuroscience research continues to advance, we will be able to gain a greater understanding of cognitive dissonance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0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3556" y="2367092"/>
            <a:ext cx="6720080" cy="3424107"/>
          </a:xfrm>
        </p:spPr>
        <p:txBody>
          <a:bodyPr>
            <a:normAutofit/>
          </a:bodyPr>
          <a:lstStyle/>
          <a:p>
            <a:r>
              <a:rPr lang="en-US" dirty="0" smtClean="0"/>
              <a:t>The degree to which cognitive dissonance is resolved depends upon how the class is taught. Useful methods to alleviate cognitive dissonance include: </a:t>
            </a:r>
          </a:p>
          <a:p>
            <a:pPr lvl="1"/>
            <a:r>
              <a:rPr lang="en-US" dirty="0" smtClean="0"/>
              <a:t>Having discussions to determine prior beliefs before presenting the material</a:t>
            </a:r>
          </a:p>
          <a:p>
            <a:pPr lvl="1"/>
            <a:r>
              <a:rPr lang="en-US" dirty="0" smtClean="0"/>
              <a:t>Repeatedly addressing the dissonance throughout the lesson</a:t>
            </a:r>
          </a:p>
          <a:p>
            <a:pPr lvl="1"/>
            <a:r>
              <a:rPr lang="en-US" dirty="0" smtClean="0"/>
              <a:t>Using methods to reinforce the knowledge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766" y="2367092"/>
            <a:ext cx="3863387" cy="290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8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Egan, L.C., Santos, L.R., &amp; Bloom, P. (2007). The origins of cognitive dissonance: Evidence </a:t>
            </a:r>
            <a:r>
              <a:rPr lang="en-US" dirty="0" smtClean="0"/>
              <a:t>from </a:t>
            </a:r>
            <a:r>
              <a:rPr lang="en-US" dirty="0"/>
              <a:t>children and monkeys. Psychological Science, 18(11): 978-983.</a:t>
            </a:r>
          </a:p>
          <a:p>
            <a:r>
              <a:rPr lang="en-US" dirty="0" err="1"/>
              <a:t>Festinger</a:t>
            </a:r>
            <a:r>
              <a:rPr lang="en-US" dirty="0"/>
              <a:t>, L. (1962). Cognitive dissonance. Scientific American, 207(4): 93–107.</a:t>
            </a:r>
          </a:p>
          <a:p>
            <a:r>
              <a:rPr lang="en-US" dirty="0"/>
              <a:t>Harmon-Jones, E. (2002). A Cognitive Dissonance Theory Perspective on Persuasion, in The </a:t>
            </a:r>
            <a:r>
              <a:rPr lang="en-US" dirty="0" smtClean="0"/>
              <a:t>Persuasion </a:t>
            </a:r>
            <a:r>
              <a:rPr lang="en-US" dirty="0"/>
              <a:t>Handbook: Developments in Theory and Practice, James Price Dillard, </a:t>
            </a:r>
            <a:r>
              <a:rPr lang="en-US" dirty="0" smtClean="0"/>
              <a:t>Michael </a:t>
            </a:r>
            <a:r>
              <a:rPr lang="en-US" dirty="0" err="1"/>
              <a:t>Pfau</a:t>
            </a:r>
            <a:r>
              <a:rPr lang="en-US" dirty="0"/>
              <a:t>, eds. Thousand Oaks, CA: Sage Publications.</a:t>
            </a:r>
          </a:p>
          <a:p>
            <a:r>
              <a:rPr lang="en-US" dirty="0"/>
              <a:t>Van </a:t>
            </a:r>
            <a:r>
              <a:rPr lang="en-US" dirty="0" err="1"/>
              <a:t>Veen</a:t>
            </a:r>
            <a:r>
              <a:rPr lang="en-US" dirty="0"/>
              <a:t>, V., Krug, M.K., </a:t>
            </a:r>
            <a:r>
              <a:rPr lang="en-US" dirty="0" err="1"/>
              <a:t>Schooler</a:t>
            </a:r>
            <a:r>
              <a:rPr lang="en-US" dirty="0"/>
              <a:t>, J.W., &amp; Carter, C.S. (2009). Neural activity predicts </a:t>
            </a:r>
            <a:r>
              <a:rPr lang="en-US" dirty="0" smtClean="0"/>
              <a:t>attitude </a:t>
            </a:r>
            <a:r>
              <a:rPr lang="en-US" dirty="0"/>
              <a:t>change in cognitive dissonance. Nature Neuroscience, 12(11): 1469–1474.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0110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</TotalTime>
  <Words>380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Cognitive dissonance</vt:lpstr>
      <vt:lpstr>Meaning of cognitive dissonance</vt:lpstr>
      <vt:lpstr>Examples from an educational context</vt:lpstr>
      <vt:lpstr>Examples from an educational context part 2</vt:lpstr>
      <vt:lpstr>Application in the classroom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dissonance</dc:title>
  <dc:creator>Cheryl Mazzeo</dc:creator>
  <cp:lastModifiedBy>Cheryl Mazzeo</cp:lastModifiedBy>
  <cp:revision>4</cp:revision>
  <dcterms:created xsi:type="dcterms:W3CDTF">2014-09-09T00:32:25Z</dcterms:created>
  <dcterms:modified xsi:type="dcterms:W3CDTF">2014-09-09T00:46:39Z</dcterms:modified>
</cp:coreProperties>
</file>