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0"/>
  </p:notesMasterIdLst>
  <p:sldIdLst>
    <p:sldId id="256" r:id="rId3"/>
    <p:sldId id="257" r:id="rId4"/>
    <p:sldId id="258" r:id="rId5"/>
    <p:sldId id="259" r:id="rId6"/>
    <p:sldId id="261" r:id="rId7"/>
    <p:sldId id="262"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633" autoAdjust="0"/>
  </p:normalViewPr>
  <p:slideViewPr>
    <p:cSldViewPr>
      <p:cViewPr varScale="1">
        <p:scale>
          <a:sx n="70" d="100"/>
          <a:sy n="70" d="100"/>
        </p:scale>
        <p:origin x="20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7E0071-00F4-4E10-9D54-AF8D99A8A3A0}" type="datetimeFigureOut">
              <a:rPr lang="en-US" smtClean="0"/>
              <a:pPr/>
              <a:t>7/27/2014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414388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329344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Blogging are being used inexpensively </a:t>
            </a:r>
            <a:r>
              <a:rPr lang="en-US" baseline="0" dirty="0" smtClean="0"/>
              <a:t> in the corporate world. No longer are blogs used for personal use, but not as an effective communication and collaboration tool. More organizations understand the capability of blogging as an advertising device. By having a weblog that gives great data and possibly in the meantime is interesting and convenient, you can add an entire new measurement to your unique site. Contrasted with an individual blog, a corporate blog is more like a data webpage with short entrances which holds connections to pertinent subjects or pages and applicable watchwords. An individual blog then again, might be depicted as a mixture of a particular journal, feeling posts and exploration joins. By making a corporate blog you can demonstrate clients that your organization is made up of individuals much the same as them, which could be leeway for organizations saw as excessively genuine and formal.</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66051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Gordon</a:t>
            </a:r>
            <a:r>
              <a:rPr lang="en-US" baseline="0" dirty="0" smtClean="0"/>
              <a:t> (2006), “organizations are increasingly adopting online collaboration tools as platforms where data information, and knowledge about a particular topic can be share among employees. “  Blogs are now used primarily as communication tools within the company. The pros of setting up blogs are: Inside correspondence additionally gives employee imperative data about their employments, association, environment and one another. Correspondence can help inspire, fabricate trust, make imparted character and goad engagement; it gives an approach to people to express feelings, offer trusts and desire and commend and recollect achievements. Correspondence is the premise for people and gatherings to understand their association, what it is and what it implies. Effective communication increases productivity,  morale, satisfaction, and better sense of community. The cons are: statements could be misunderstood, when managers are writing to certain employees. When creating such an open space, sensitive information might be shared with low level employees. When managers provide information or delegate tasks, since there will be no other trails (emails) the employees will be held accountable. More importantly, some employees might get carried away with blogging, and be too honest, or share unrelated work information.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398893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challenges</a:t>
            </a:r>
            <a:r>
              <a:rPr lang="en-US" baseline="0" dirty="0" smtClean="0"/>
              <a:t> to creating  a blog for the corporate atmosphere.  Before creating there are several questions and challenges the executive must handle: The perfect corporate blog advances in an air of trust where publications don't feel scared or smothered. Be that as it may empowering openness while demoralizing harming comments is an extremely troublesome tightrope to walk. A lot of people extensive organizations have stopped blogs on the grounds that the environment of genuineness welcomes legitimate problems.  The number one reason that organizations of each size don't have a blog is super fear.  (Moyer 2011) Some of that fear is valid and a few is definitely not. Establishing an approach is one thing, yet authorizing the blogging arrangement is an entire distinctive matter. Checking an assortment of blogs, remarks and posts is a period expending - conceivably full-time - undertaking that may not be practical for the association. Choose the amount time the organization needs to put resources into guaranteeing agreeability with the approach. You may choose not to screen the approach whatsoever, and trust workers to go along. Acknowledge, then again, that without predictable authorization of the tenets each one time an infringement happens, the association's capability to train a specific worker for infringement of the approach debilitates.</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381761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Security is the number one aspect to consider, knowing what information to share, and how to share is challenge to organizations.  When managers are able</a:t>
            </a:r>
            <a:r>
              <a:rPr lang="en-US" baseline="0" dirty="0" smtClean="0"/>
              <a:t> to establish control of information shared, and how employees will be able to communicate, they can get over several challenges for an open organizational community. </a:t>
            </a:r>
            <a:endParaRPr lang="en-US" dirty="0" smtClean="0"/>
          </a:p>
          <a:p>
            <a:r>
              <a:rPr lang="en-US" dirty="0" smtClean="0"/>
              <a:t>The aspects in considering a creating</a:t>
            </a:r>
            <a:r>
              <a:rPr lang="en-US" baseline="0" dirty="0" smtClean="0"/>
              <a:t> a blog Include: </a:t>
            </a:r>
          </a:p>
          <a:p>
            <a:pPr marL="171450" indent="-171450">
              <a:buFont typeface="Arial" panose="020B0604020202020204" pitchFamily="34" charset="0"/>
              <a:buChar char="•"/>
            </a:pPr>
            <a:r>
              <a:rPr lang="en-US" dirty="0" smtClean="0"/>
              <a:t>What's the purpose behind the blog? Offering data; making a community oriented discussion to take care of issues; making an archive of learning and tips; offering deals or designing backing?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norms and rules are set up for posting? Do your general behavior guidelines suffice or do you have to draft an extra social administration model?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What are the punishments for damaging those principles? In case you're in a bigger business, has HR closed down?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Who gets to post? Executives, division heads, or everyone? Will there be a blogging timetable, "champions" who post often, or a free-for-all?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Will you oblige workers to watch the blog, or treat it as a supplemental asset?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Should you set breaking points, for example, length of time, timing or recurrence on the amount time workers can use perusing the blog?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Should you set points of confinement on the kind of dialog on the blog? Should it be shop talk just or is the intermittent off-point post permitted? Shouldn't something be said about organization gossipy tidbits? What will you do if something negative jumps out at your association and a warmed verbal confrontation starts up?</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4387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focal point of blogs in passing on a conversational human voice echoes what famous and proficient writing on the way of blogs as of now lets us know. Blogs are a decent place to talk genuinely with a conversational style (e.g., "welcome individuals to a discussion"), and this conversational style may be an essential piece of the procedure of building and keeping up machine interceded connections. Among the most critical discoveries of this study are that 1) blogs were seen as more conversational than authoritative Web destinations, and 2) this conversational human voice connected emphatically with other formerly distinguished relationship conclusions. The apparent particular nature of hierarchical blogs, for this situation, is identified with relationship pointers.  Managers</a:t>
            </a:r>
            <a:r>
              <a:rPr lang="en-US" baseline="0" dirty="0" smtClean="0"/>
              <a:t> will take away from creating blogs is the improved aspects of communication and collaboration among employees. Employees will feel better when they have problems, or questions that need to be answered, by communicating through the organizational blog. This will channel better channels for communication, information sharing, and solving any misunderstanding in delegating tasks and responsibilities.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159417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1970873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 name="Group 20"/>
          <p:cNvGrpSpPr/>
          <p:nvPr userDrawn="1"/>
        </p:nvGrpSpPr>
        <p:grpSpPr>
          <a:xfrm>
            <a:off x="0" y="0"/>
            <a:ext cx="9144000" cy="6858000"/>
            <a:chOff x="0" y="0"/>
            <a:chExt cx="9144000" cy="6858000"/>
          </a:xfrm>
        </p:grpSpPr>
        <p:pic>
          <p:nvPicPr>
            <p:cNvPr id="7" name="Big Background Pic" descr="PPP_BUSI_TLE_Networking_2007.png"/>
            <p:cNvPicPr>
              <a:picLocks noChangeAspect="1"/>
            </p:cNvPicPr>
            <p:nvPr/>
          </p:nvPicPr>
          <p:blipFill>
            <a:blip r:embed="rId2"/>
            <a:stretch>
              <a:fillRect/>
            </a:stretch>
          </p:blipFill>
          <p:spPr>
            <a:xfrm>
              <a:off x="0" y="0"/>
              <a:ext cx="9144000" cy="6858000"/>
            </a:xfrm>
            <a:prstGeom prst="rect">
              <a:avLst/>
            </a:prstGeom>
            <a:noFill/>
            <a:ln>
              <a:noFill/>
            </a:ln>
          </p:spPr>
        </p:pic>
        <p:sp>
          <p:nvSpPr>
            <p:cNvPr id="8" name="Middle BG"/>
            <p:cNvSpPr/>
            <p:nvPr/>
          </p:nvSpPr>
          <p:spPr>
            <a:xfrm>
              <a:off x="0" y="28194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3" name="Header"/>
            <p:cNvGrpSpPr/>
            <p:nvPr/>
          </p:nvGrpSpPr>
          <p:grpSpPr>
            <a:xfrm>
              <a:off x="0" y="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sp>
          <p:nvSpPr>
            <p:cNvPr id="11" name="Footer"/>
            <p:cNvSpPr/>
            <p:nvPr/>
          </p:nvSpPr>
          <p:spPr>
            <a:xfrm>
              <a:off x="0" y="510540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9" name="Big Picture"/>
            <p:cNvGrpSpPr/>
            <p:nvPr/>
          </p:nvGrpSpPr>
          <p:grpSpPr>
            <a:xfrm>
              <a:off x="428625" y="1919288"/>
              <a:ext cx="4371975" cy="3686036"/>
              <a:chOff x="428625" y="1919288"/>
              <a:chExt cx="4371975" cy="3686036"/>
            </a:xfrm>
          </p:grpSpPr>
          <p:pic>
            <p:nvPicPr>
              <p:cNvPr id="14" name="Picture 13" descr="PPP_BUSI_TLE_Networking_2007_elements.jpg"/>
              <p:cNvPicPr>
                <a:picLocks noChangeAspect="1"/>
              </p:cNvPicPr>
              <p:nvPr userDrawn="1"/>
            </p:nvPicPr>
            <p:blipFill>
              <a:blip r:embed="rId3"/>
              <a:stretch>
                <a:fillRect/>
              </a:stretch>
            </p:blipFill>
            <p:spPr>
              <a:xfrm>
                <a:off x="428625" y="2019300"/>
                <a:ext cx="4267200" cy="3586024"/>
              </a:xfrm>
              <a:prstGeom prst="rect">
                <a:avLst/>
              </a:prstGeom>
              <a:noFill/>
              <a:ln w="3175">
                <a:solidFill>
                  <a:schemeClr val="accent1"/>
                </a:solidFill>
              </a:ln>
            </p:spPr>
          </p:pic>
          <p:sp>
            <p:nvSpPr>
              <p:cNvPr id="15" name="Rectangle 9"/>
              <p:cNvSpPr/>
              <p:nvPr userDrawn="1"/>
            </p:nvSpPr>
            <p:spPr>
              <a:xfrm>
                <a:off x="533400" y="1919288"/>
                <a:ext cx="4267200" cy="3581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grpSp>
          <p:nvGrpSpPr>
            <p:cNvPr id="20" name="Small Pics"/>
            <p:cNvGrpSpPr/>
            <p:nvPr/>
          </p:nvGrpSpPr>
          <p:grpSpPr>
            <a:xfrm>
              <a:off x="1828800" y="3333750"/>
              <a:ext cx="3286125" cy="2472407"/>
              <a:chOff x="1828800" y="3333750"/>
              <a:chExt cx="3286125" cy="2472407"/>
            </a:xfrm>
          </p:grpSpPr>
          <p:pic>
            <p:nvPicPr>
              <p:cNvPr id="16" name="Lady" descr="PPP_BUSI_TLE_Networking_2007_elements3.jpg"/>
              <p:cNvPicPr>
                <a:picLocks noChangeAspect="1"/>
              </p:cNvPicPr>
              <p:nvPr userDrawn="1"/>
            </p:nvPicPr>
            <p:blipFill>
              <a:blip r:embed="rId4"/>
              <a:stretch>
                <a:fillRect/>
              </a:stretch>
            </p:blipFill>
            <p:spPr>
              <a:xfrm>
                <a:off x="1828800" y="4601028"/>
                <a:ext cx="1216152" cy="1205129"/>
              </a:xfrm>
              <a:prstGeom prst="rect">
                <a:avLst/>
              </a:prstGeom>
              <a:noFill/>
              <a:ln w="3175">
                <a:solidFill>
                  <a:schemeClr val="tx2"/>
                </a:solidFill>
              </a:ln>
            </p:spPr>
          </p:pic>
          <p:pic>
            <p:nvPicPr>
              <p:cNvPr id="17" name="Back of Head" descr="PPP_BUSI_TLE_Networking_2007_elements2.jpg"/>
              <p:cNvPicPr preferRelativeResize="0">
                <a:picLocks/>
              </p:cNvPicPr>
              <p:nvPr userDrawn="1"/>
            </p:nvPicPr>
            <p:blipFill>
              <a:blip r:embed="rId5"/>
              <a:stretch>
                <a:fillRect/>
              </a:stretch>
            </p:blipFill>
            <p:spPr>
              <a:xfrm>
                <a:off x="4200525" y="3333750"/>
                <a:ext cx="914400" cy="1005840"/>
              </a:xfrm>
              <a:prstGeom prst="rect">
                <a:avLst/>
              </a:prstGeom>
              <a:noFill/>
              <a:ln w="3175">
                <a:solidFill>
                  <a:schemeClr val="tx2"/>
                </a:solidFill>
              </a:ln>
            </p:spPr>
          </p:pic>
          <p:pic>
            <p:nvPicPr>
              <p:cNvPr id="18" name="Brown Suit Guy" descr="PPP_BUSI_TLE_Networking_2007_elements4.jpg"/>
              <p:cNvPicPr>
                <a:picLocks noChangeAspect="1"/>
              </p:cNvPicPr>
              <p:nvPr userDrawn="1"/>
            </p:nvPicPr>
            <p:blipFill>
              <a:blip r:embed="rId6"/>
              <a:stretch>
                <a:fillRect/>
              </a:stretch>
            </p:blipFill>
            <p:spPr>
              <a:xfrm>
                <a:off x="2819400" y="3947886"/>
                <a:ext cx="1016000" cy="1016000"/>
              </a:xfrm>
              <a:prstGeom prst="rect">
                <a:avLst/>
              </a:prstGeom>
              <a:noFill/>
              <a:ln w="3175">
                <a:solidFill>
                  <a:schemeClr val="tx2"/>
                </a:solidFill>
              </a:ln>
            </p:spPr>
          </p:pic>
        </p:grpSp>
      </p:grpSp>
      <p:sp>
        <p:nvSpPr>
          <p:cNvPr id="2" name="Title 1"/>
          <p:cNvSpPr>
            <a:spLocks noGrp="1"/>
          </p:cNvSpPr>
          <p:nvPr>
            <p:ph type="ctrTitle"/>
          </p:nvPr>
        </p:nvSpPr>
        <p:spPr>
          <a:xfrm>
            <a:off x="5181600" y="2819400"/>
            <a:ext cx="3962400" cy="1676400"/>
          </a:xfrm>
        </p:spPr>
        <p:txBody>
          <a:bodyPr>
            <a:normAutofit/>
            <a:scene3d>
              <a:camera prst="perspectiveAbove"/>
              <a:lightRig rig="threePt" dir="t"/>
            </a:scene3d>
          </a:bodyPr>
          <a:lstStyle>
            <a:lvl1pPr>
              <a:defRPr sz="4000" b="1" cap="none" spc="0">
                <a:ln w="17780" cmpd="sng">
                  <a:noFill/>
                  <a:prstDash val="solid"/>
                  <a:miter lim="800000"/>
                </a:ln>
                <a:solidFill>
                  <a:schemeClr val="tx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06607-930E-4283-99FA-DF83B94C87F0}" type="datetimeFigureOut">
              <a:rPr lang="en-US" smtClean="0"/>
              <a:pPr/>
              <a:t>7/27/2014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06607-930E-4283-99FA-DF83B94C87F0}" type="datetimeFigureOut">
              <a:rPr lang="en-US" smtClean="0"/>
              <a:pPr/>
              <a:t>7/27/2014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06607-930E-4283-99FA-DF83B94C87F0}"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06607-930E-4283-99FA-DF83B94C87F0}"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Big Background Pic" descr="PPP_BUSI_TLE_Networking_2007.png"/>
          <p:cNvPicPr>
            <a:picLocks noChangeAspect="1"/>
          </p:cNvPicPr>
          <p:nvPr/>
        </p:nvPicPr>
        <p:blipFill>
          <a:blip r:embed="rId2">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8" name="Rectangle 7"/>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001000" y="0"/>
            <a:ext cx="9906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r Accent 2"/>
          <p:cNvSpPr/>
          <p:nvPr/>
        </p:nvSpPr>
        <p:spPr>
          <a:xfrm rot="5400000">
            <a:off x="8427720" y="-198120"/>
            <a:ext cx="13716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ady" descr="PPP_BUSI_TLE_Networking_2007_elements3.jpg"/>
          <p:cNvPicPr>
            <a:picLocks noChangeAspect="1"/>
          </p:cNvPicPr>
          <p:nvPr/>
        </p:nvPicPr>
        <p:blipFill>
          <a:blip r:embed="rId3"/>
          <a:stretch>
            <a:fillRect/>
          </a:stretch>
        </p:blipFill>
        <p:spPr>
          <a:xfrm rot="5400000">
            <a:off x="902372" y="155964"/>
            <a:ext cx="787122" cy="779988"/>
          </a:xfrm>
          <a:prstGeom prst="rect">
            <a:avLst/>
          </a:prstGeom>
          <a:noFill/>
          <a:ln w="3175">
            <a:solidFill>
              <a:schemeClr val="tx2"/>
            </a:solidFill>
          </a:ln>
        </p:spPr>
      </p:pic>
      <p:pic>
        <p:nvPicPr>
          <p:cNvPr id="13" name="Brown Suit Guy" descr="PPP_BUSI_TLE_Networking_2007_elements4.jpg"/>
          <p:cNvPicPr>
            <a:picLocks noChangeAspect="1"/>
          </p:cNvPicPr>
          <p:nvPr/>
        </p:nvPicPr>
        <p:blipFill>
          <a:blip r:embed="rId4"/>
          <a:stretch>
            <a:fillRect/>
          </a:stretch>
        </p:blipFill>
        <p:spPr>
          <a:xfrm rot="5400000">
            <a:off x="127005" y="228600"/>
            <a:ext cx="657579" cy="657579"/>
          </a:xfrm>
          <a:prstGeom prst="rect">
            <a:avLst/>
          </a:prstGeom>
          <a:noFill/>
          <a:ln w="3175">
            <a:solidFill>
              <a:schemeClr val="tx2"/>
            </a:solidFill>
          </a:ln>
        </p:spPr>
      </p:pic>
      <p:pic>
        <p:nvPicPr>
          <p:cNvPr id="14" name="Back of Head" descr="PPP_BUSI_TLE_Networking_2007_elements2.jpg"/>
          <p:cNvPicPr preferRelativeResize="0">
            <a:picLocks/>
          </p:cNvPicPr>
          <p:nvPr/>
        </p:nvPicPr>
        <p:blipFill>
          <a:blip r:embed="rId5"/>
          <a:stretch>
            <a:fillRect/>
          </a:stretch>
        </p:blipFill>
        <p:spPr>
          <a:xfrm rot="5400000">
            <a:off x="440697" y="727710"/>
            <a:ext cx="685800" cy="754380"/>
          </a:xfrm>
          <a:prstGeom prst="rect">
            <a:avLst/>
          </a:prstGeom>
          <a:noFill/>
          <a:ln w="3175">
            <a:solidFill>
              <a:schemeClr val="tx2"/>
            </a:solidFill>
          </a:ln>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9" name="Header BG Accent 1"/>
          <p:cNvSpPr/>
          <p:nvPr/>
        </p:nvSpPr>
        <p:spPr>
          <a:xfrm rot="5400000">
            <a:off x="5067300" y="2781300"/>
            <a:ext cx="6858000" cy="1295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7" name="Big Background Pic" descr="PPP_BUSI_TLE_Networking_2007.png"/>
          <p:cNvPicPr>
            <a:picLocks noChangeAspect="1"/>
          </p:cNvPicPr>
          <p:nvPr/>
        </p:nvPicPr>
        <p:blipFill>
          <a:blip r:embed="rId2">
            <a:lum bright="50000" contrast="-50000"/>
          </a:blip>
          <a:stretch>
            <a:fillRect/>
          </a:stretch>
        </p:blipFill>
        <p:spPr>
          <a:xfrm rot="5400000">
            <a:off x="-2457450" y="857250"/>
            <a:ext cx="6858000" cy="5143500"/>
          </a:xfrm>
          <a:prstGeom prst="rect">
            <a:avLst/>
          </a:prstGeom>
          <a:noFill/>
          <a:ln>
            <a:noFill/>
          </a:ln>
          <a:scene3d>
            <a:camera prst="orthographicFront"/>
            <a:lightRig rig="brightRoom" dir="t">
              <a:rot lat="0" lon="0" rev="3600000"/>
            </a:lightRig>
          </a:scene3d>
          <a:sp3d prstMaterial="flat"/>
        </p:spPr>
      </p:pic>
      <p:sp>
        <p:nvSpPr>
          <p:cNvPr id="8" name="Rectangle 7"/>
          <p:cNvSpPr/>
          <p:nvPr/>
        </p:nvSpPr>
        <p:spPr>
          <a:xfrm>
            <a:off x="2743200" y="0"/>
            <a:ext cx="2286000" cy="6858000"/>
          </a:xfrm>
          <a:prstGeom prst="rect">
            <a:avLst/>
          </a:prstGeom>
          <a:gradFill flip="none" rotWithShape="1">
            <a:gsLst>
              <a:gs pos="65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001000" y="0"/>
            <a:ext cx="9906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7162800" cy="59436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Bar Accent 1"/>
          <p:cNvSpPr/>
          <p:nvPr/>
        </p:nvSpPr>
        <p:spPr>
          <a:xfrm rot="5400000">
            <a:off x="3853519" y="-3482340"/>
            <a:ext cx="137160" cy="78638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ar Accent 2"/>
          <p:cNvSpPr/>
          <p:nvPr/>
        </p:nvSpPr>
        <p:spPr>
          <a:xfrm rot="5400000">
            <a:off x="8427720" y="-198120"/>
            <a:ext cx="13716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pic>
        <p:nvPicPr>
          <p:cNvPr id="8" name="Lady" descr="PPP_BUSI_TLE_Networking_2007_elements3.jpg"/>
          <p:cNvPicPr>
            <a:picLocks noChangeAspect="1"/>
          </p:cNvPicPr>
          <p:nvPr/>
        </p:nvPicPr>
        <p:blipFill>
          <a:blip r:embed="rId2"/>
          <a:stretch>
            <a:fillRect/>
          </a:stretch>
        </p:blipFill>
        <p:spPr>
          <a:xfrm>
            <a:off x="0" y="5590821"/>
            <a:ext cx="787122" cy="779988"/>
          </a:xfrm>
          <a:prstGeom prst="rect">
            <a:avLst/>
          </a:prstGeom>
          <a:noFill/>
          <a:ln w="3175">
            <a:solidFill>
              <a:schemeClr val="tx2"/>
            </a:solidFill>
          </a:ln>
        </p:spPr>
      </p:pic>
      <p:pic>
        <p:nvPicPr>
          <p:cNvPr id="10" name="Brown Suit Guy" descr="PPP_BUSI_TLE_Networking_2007_elements4.jpg"/>
          <p:cNvPicPr>
            <a:picLocks noChangeAspect="1"/>
          </p:cNvPicPr>
          <p:nvPr/>
        </p:nvPicPr>
        <p:blipFill>
          <a:blip r:embed="rId3"/>
          <a:stretch>
            <a:fillRect/>
          </a:stretch>
        </p:blipFill>
        <p:spPr>
          <a:xfrm>
            <a:off x="228600" y="6200421"/>
            <a:ext cx="657579" cy="657579"/>
          </a:xfrm>
          <a:prstGeom prst="rect">
            <a:avLst/>
          </a:prstGeom>
          <a:noFill/>
          <a:ln w="3175">
            <a:solidFill>
              <a:schemeClr val="tx2"/>
            </a:solidFill>
          </a:ln>
        </p:spPr>
      </p:pic>
      <p:pic>
        <p:nvPicPr>
          <p:cNvPr id="9" name="Back of Head" descr="PPP_BUSI_TLE_Networking_2007_elements2.jpg"/>
          <p:cNvPicPr preferRelativeResize="0">
            <a:picLocks/>
          </p:cNvPicPr>
          <p:nvPr/>
        </p:nvPicPr>
        <p:blipFill>
          <a:blip r:embed="rId4"/>
          <a:stretch>
            <a:fillRect/>
          </a:stretch>
        </p:blipFill>
        <p:spPr>
          <a:xfrm>
            <a:off x="838200" y="5944645"/>
            <a:ext cx="685800" cy="754380"/>
          </a:xfrm>
          <a:prstGeom prst="rect">
            <a:avLst/>
          </a:prstGeom>
          <a:noFill/>
          <a:ln w="3175">
            <a:solidFill>
              <a:schemeClr val="tx2"/>
            </a:solidFill>
          </a:ln>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p:cNvSpPr/>
          <p:nvPr userDrawn="1"/>
        </p:nvSpPr>
        <p:spPr>
          <a:xfrm>
            <a:off x="0" y="1066800"/>
            <a:ext cx="9144000" cy="5791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9" name="Big Background Pic" descr="PPP_BUSI_TLE_Networking_2007.png"/>
          <p:cNvPicPr>
            <a:picLocks noChangeAspect="1"/>
          </p:cNvPicPr>
          <p:nvPr userDrawn="1"/>
        </p:nvPicPr>
        <p:blipFill>
          <a:blip r:embed="rId2"/>
          <a:srcRect b="16250"/>
          <a:stretch>
            <a:fillRect/>
          </a:stretch>
        </p:blipFill>
        <p:spPr>
          <a:xfrm>
            <a:off x="0" y="1114424"/>
            <a:ext cx="9144000" cy="5743576"/>
          </a:xfrm>
          <a:prstGeom prst="rect">
            <a:avLst/>
          </a:prstGeom>
          <a:noFill/>
          <a:ln>
            <a:noFill/>
          </a:ln>
          <a:scene3d>
            <a:camera prst="orthographicFront"/>
            <a:lightRig rig="threePt" dir="t"/>
          </a:scene3d>
          <a:sp3d prstMaterial="softEdge"/>
        </p:spPr>
      </p:pic>
      <p:sp>
        <p:nvSpPr>
          <p:cNvPr id="2" name="Title 1"/>
          <p:cNvSpPr>
            <a:spLocks noGrp="1"/>
          </p:cNvSpPr>
          <p:nvPr>
            <p:ph type="title"/>
          </p:nvPr>
        </p:nvSpPr>
        <p:spPr>
          <a:xfrm>
            <a:off x="457200" y="0"/>
            <a:ext cx="7924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84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10" name="Bar Accent 1"/>
          <p:cNvSpPr/>
          <p:nvPr userDrawn="1"/>
        </p:nvSpPr>
        <p:spPr>
          <a:xfrm rot="16200000">
            <a:off x="4495800" y="-3505199"/>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Bar Accent 1"/>
          <p:cNvSpPr/>
          <p:nvPr userDrawn="1"/>
        </p:nvSpPr>
        <p:spPr>
          <a:xfrm>
            <a:off x="8433858" y="1066800"/>
            <a:ext cx="100542"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5" name="Bar Accent 2"/>
          <p:cNvSpPr/>
          <p:nvPr userDrawn="1"/>
        </p:nvSpPr>
        <p:spPr>
          <a:xfrm>
            <a:off x="8429625" y="0"/>
            <a:ext cx="104775"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457200" y="0"/>
            <a:ext cx="7924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723B91-CE10-4F20-890A-0852E2246859}" type="slidenum">
              <a:rPr lang="en-US" smtClean="0"/>
              <a:pPr/>
              <a:t>‹#›</a:t>
            </a:fld>
            <a:endParaRPr lang="en-US"/>
          </a:p>
        </p:txBody>
      </p:sp>
      <p:sp>
        <p:nvSpPr>
          <p:cNvPr id="10"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9" name="Lady" descr="PPP_BUSI_TLE_Networking_2007_elements3.jpg"/>
          <p:cNvPicPr>
            <a:picLocks noChangeAspect="1"/>
          </p:cNvPicPr>
          <p:nvPr userDrawn="1"/>
        </p:nvPicPr>
        <p:blipFill>
          <a:blip r:embed="rId2"/>
          <a:stretch>
            <a:fillRect/>
          </a:stretch>
        </p:blipFill>
        <p:spPr>
          <a:xfrm>
            <a:off x="0" y="5590821"/>
            <a:ext cx="787122" cy="779988"/>
          </a:xfrm>
          <a:prstGeom prst="rect">
            <a:avLst/>
          </a:prstGeom>
          <a:noFill/>
          <a:ln w="3175">
            <a:solidFill>
              <a:schemeClr val="tx2"/>
            </a:solidFill>
          </a:ln>
        </p:spPr>
      </p:pic>
      <p:pic>
        <p:nvPicPr>
          <p:cNvPr id="11" name="Brown Suit Guy" descr="PPP_BUSI_TLE_Networking_2007_elements4.jpg"/>
          <p:cNvPicPr>
            <a:picLocks noChangeAspect="1"/>
          </p:cNvPicPr>
          <p:nvPr userDrawn="1"/>
        </p:nvPicPr>
        <p:blipFill>
          <a:blip r:embed="rId3"/>
          <a:stretch>
            <a:fillRect/>
          </a:stretch>
        </p:blipFill>
        <p:spPr>
          <a:xfrm>
            <a:off x="228600" y="6200421"/>
            <a:ext cx="657579" cy="657579"/>
          </a:xfrm>
          <a:prstGeom prst="rect">
            <a:avLst/>
          </a:prstGeom>
          <a:noFill/>
          <a:ln w="3175">
            <a:solidFill>
              <a:schemeClr val="tx2"/>
            </a:solidFill>
          </a:ln>
        </p:spPr>
      </p:pic>
      <p:pic>
        <p:nvPicPr>
          <p:cNvPr id="12" name="Back of Head" descr="PPP_BUSI_TLE_Networking_2007_elements2.jpg"/>
          <p:cNvPicPr preferRelativeResize="0">
            <a:picLocks/>
          </p:cNvPicPr>
          <p:nvPr userDrawn="1"/>
        </p:nvPicPr>
        <p:blipFill>
          <a:blip r:embed="rId4"/>
          <a:stretch>
            <a:fillRect/>
          </a:stretch>
        </p:blipFill>
        <p:spPr>
          <a:xfrm>
            <a:off x="838200" y="5944645"/>
            <a:ext cx="685800" cy="754380"/>
          </a:xfrm>
          <a:prstGeom prst="rect">
            <a:avLst/>
          </a:prstGeom>
          <a:noFill/>
          <a:ln w="3175">
            <a:solidFill>
              <a:schemeClr val="tx2"/>
            </a:solidFill>
          </a:ln>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7" name="Header BG Accent 1"/>
          <p:cNvSpPr/>
          <p:nvPr userDrawn="1"/>
        </p:nvSpPr>
        <p:spPr>
          <a:xfrm>
            <a:off x="-9526" y="0"/>
            <a:ext cx="9153525"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itle 1"/>
          <p:cNvSpPr>
            <a:spLocks noGrp="1"/>
          </p:cNvSpPr>
          <p:nvPr>
            <p:ph type="title"/>
          </p:nvPr>
        </p:nvSpPr>
        <p:spPr>
          <a:xfrm>
            <a:off x="457200" y="0"/>
            <a:ext cx="79248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848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1723B91-CE10-4F20-890A-0852E2246859}" type="slidenum">
              <a:rPr lang="en-US" smtClean="0"/>
              <a:pPr/>
              <a:t>‹#›</a:t>
            </a:fld>
            <a:endParaRPr lang="en-US"/>
          </a:p>
        </p:txBody>
      </p:sp>
      <p:sp>
        <p:nvSpPr>
          <p:cNvPr id="10" name="Bar Accent 1"/>
          <p:cNvSpPr/>
          <p:nvPr userDrawn="1"/>
        </p:nvSpPr>
        <p:spPr>
          <a:xfrm rot="16200000">
            <a:off x="4495800" y="-3429000"/>
            <a:ext cx="152400" cy="914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06607-930E-4283-99FA-DF83B94C87F0}" type="datetimeFigureOut">
              <a:rPr lang="en-US" smtClean="0"/>
              <a:pPr/>
              <a:t>7/27/2014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06607-930E-4283-99FA-DF83B94C87F0}" type="datetimeFigureOut">
              <a:rPr lang="en-US" smtClean="0"/>
              <a:pPr/>
              <a:t>7/27/2014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06607-930E-4283-99FA-DF83B94C87F0}" type="datetimeFigureOut">
              <a:rPr lang="en-US" smtClean="0"/>
              <a:pPr/>
              <a:t>7/27/2014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5" y="0"/>
            <a:ext cx="8321040" cy="1097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grpSp>
        <p:nvGrpSpPr>
          <p:cNvPr id="10" name="Body BG"/>
          <p:cNvGrpSpPr/>
          <p:nvPr/>
        </p:nvGrpSpPr>
        <p:grpSpPr>
          <a:xfrm>
            <a:off x="0" y="1066800"/>
            <a:ext cx="8425815" cy="5791200"/>
            <a:chOff x="-9526" y="1066800"/>
            <a:chExt cx="8435341" cy="5791200"/>
          </a:xfrm>
          <a:solidFill>
            <a:schemeClr val="accent1">
              <a:lumMod val="50000"/>
            </a:schemeClr>
          </a:solidFill>
        </p:grpSpPr>
        <p:sp>
          <p:nvSpPr>
            <p:cNvPr id="11" name="Rectangle 10"/>
            <p:cNvSpPr/>
            <p:nvPr userDrawn="1"/>
          </p:nvSpPr>
          <p:spPr>
            <a:xfrm>
              <a:off x="-9526" y="1066800"/>
              <a:ext cx="8321040" cy="579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2" name="Rectangle 11"/>
            <p:cNvSpPr/>
            <p:nvPr userDrawn="1"/>
          </p:nvSpPr>
          <p:spPr>
            <a:xfrm>
              <a:off x="8258175" y="1295400"/>
              <a:ext cx="167640" cy="556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grpSp>
      <p:grpSp>
        <p:nvGrpSpPr>
          <p:cNvPr id="16" name="Side Bar"/>
          <p:cNvGrpSpPr/>
          <p:nvPr/>
        </p:nvGrpSpPr>
        <p:grpSpPr>
          <a:xfrm>
            <a:off x="8305800" y="0"/>
            <a:ext cx="842687" cy="6858000"/>
            <a:chOff x="8305800" y="0"/>
            <a:chExt cx="842687" cy="6858000"/>
          </a:xfrm>
        </p:grpSpPr>
        <p:sp>
          <p:nvSpPr>
            <p:cNvPr id="9" name="SideBar Accent 2"/>
            <p:cNvSpPr/>
            <p:nvPr userDrawn="1"/>
          </p:nvSpPr>
          <p:spPr>
            <a:xfrm>
              <a:off x="8305800" y="0"/>
              <a:ext cx="838200" cy="1295400"/>
            </a:xfrm>
            <a:prstGeom prst="rect">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3" name="SideBar Accent 1"/>
            <p:cNvSpPr/>
            <p:nvPr userDrawn="1"/>
          </p:nvSpPr>
          <p:spPr>
            <a:xfrm>
              <a:off x="8544983" y="1295400"/>
              <a:ext cx="603504" cy="55626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pic>
          <p:nvPicPr>
            <p:cNvPr id="14" name="SideBar Pic" descr="PPP_BUSI_TXT_Networking_2007_elements.png"/>
            <p:cNvPicPr>
              <a:picLocks noChangeAspect="1"/>
            </p:cNvPicPr>
            <p:nvPr userDrawn="1"/>
          </p:nvPicPr>
          <p:blipFill>
            <a:blip r:embed="rId18"/>
            <a:stretch>
              <a:fillRect/>
            </a:stretch>
          </p:blipFill>
          <p:spPr>
            <a:xfrm>
              <a:off x="8458200" y="0"/>
              <a:ext cx="685800" cy="6858000"/>
            </a:xfrm>
            <a:prstGeom prst="rect">
              <a:avLst/>
            </a:prstGeom>
            <a:noFill/>
            <a:ln>
              <a:noFill/>
            </a:ln>
          </p:spPr>
        </p:pic>
        <p:sp>
          <p:nvSpPr>
            <p:cNvPr id="7" name="Bar Accent 1"/>
            <p:cNvSpPr/>
            <p:nvPr userDrawn="1"/>
          </p:nvSpPr>
          <p:spPr>
            <a:xfrm>
              <a:off x="8421158" y="1295400"/>
              <a:ext cx="118872" cy="556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sp>
          <p:nvSpPr>
            <p:cNvPr id="15" name="Bar Accent 2"/>
            <p:cNvSpPr/>
            <p:nvPr userDrawn="1"/>
          </p:nvSpPr>
          <p:spPr>
            <a:xfrm>
              <a:off x="8429625" y="0"/>
              <a:ext cx="11430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pitchFamily="34" charset="0"/>
                <a:cs typeface="Arial" pitchFamily="34" charset="0"/>
              </a:endParaRPr>
            </a:p>
          </p:txBody>
        </p:sp>
      </p:grpSp>
      <p:sp>
        <p:nvSpPr>
          <p:cNvPr id="2" name="Title Placeholder 1"/>
          <p:cNvSpPr>
            <a:spLocks noGrp="1"/>
          </p:cNvSpPr>
          <p:nvPr>
            <p:ph type="title"/>
          </p:nvPr>
        </p:nvSpPr>
        <p:spPr>
          <a:xfrm>
            <a:off x="457200" y="0"/>
            <a:ext cx="784860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fld id="{C5F06607-930E-4283-99FA-DF83B94C87F0}" type="datetimeFigureOut">
              <a:rPr lang="en-US" smtClean="0"/>
              <a:pPr/>
              <a:t>7/27/2014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01723B91-CE10-4F20-890A-0852E22468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6" r:id="rId4"/>
    <p:sldLayoutId id="2147483687" r:id="rId5"/>
    <p:sldLayoutId id="2147483688"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stituteforpr.org/employee-organizational-communication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Effective Communication</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Student Name</a:t>
            </a:r>
          </a:p>
          <a:p>
            <a:r>
              <a:rPr lang="en-US" dirty="0" smtClean="0"/>
              <a:t>School Name</a:t>
            </a:r>
          </a:p>
          <a:p>
            <a:r>
              <a:rPr lang="en-US" dirty="0" smtClean="0"/>
              <a:t>Date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Uses of Blogs</a:t>
            </a:r>
            <a:endParaRPr lang="en-US" dirty="0"/>
          </a:p>
        </p:txBody>
      </p:sp>
      <p:sp>
        <p:nvSpPr>
          <p:cNvPr id="3" name="Content Placeholder 2"/>
          <p:cNvSpPr>
            <a:spLocks noGrp="1"/>
          </p:cNvSpPr>
          <p:nvPr>
            <p:ph sz="half" idx="1"/>
          </p:nvPr>
        </p:nvSpPr>
        <p:spPr/>
        <p:txBody>
          <a:bodyPr>
            <a:normAutofit lnSpcReduction="10000"/>
          </a:bodyPr>
          <a:lstStyle/>
          <a:p>
            <a:r>
              <a:rPr lang="en-US" sz="1600" dirty="0" smtClean="0"/>
              <a:t>Blogging has begun to branch out from  just the personal uses, but now an effective way in internal communication in the organization. </a:t>
            </a:r>
          </a:p>
          <a:p>
            <a:r>
              <a:rPr lang="en-US" sz="1600" dirty="0" smtClean="0"/>
              <a:t>Merriam-Webster officially adopted “blog” into the dictionary in 2004. </a:t>
            </a:r>
          </a:p>
          <a:p>
            <a:r>
              <a:rPr lang="en-US" sz="1600" dirty="0"/>
              <a:t>““a website that contains an online personal journal with reflections, comments, and often hyperlinks provided by the </a:t>
            </a:r>
            <a:r>
              <a:rPr lang="en-US" sz="1600" dirty="0" smtClean="0"/>
              <a:t>writer” (Kelleher, Miller, 2006). </a:t>
            </a:r>
          </a:p>
          <a:p>
            <a:r>
              <a:rPr lang="en-US" sz="1600" dirty="0" smtClean="0"/>
              <a:t>More and more Professionals are turning to blogging to communicate with employees, the organization, and can communicate with the public. </a:t>
            </a:r>
          </a:p>
          <a:p>
            <a:r>
              <a:rPr lang="en-US" sz="1600" dirty="0" smtClean="0"/>
              <a:t>Other uses includes: News Update, Company Information, Suggestions, Employee Feedback etc.</a:t>
            </a:r>
            <a:endParaRPr lang="en-US" sz="1600" dirty="0"/>
          </a:p>
        </p:txBody>
      </p:sp>
      <p:pic>
        <p:nvPicPr>
          <p:cNvPr id="5" name="Content Placeholder 4"/>
          <p:cNvPicPr>
            <a:picLocks noGrp="1" noChangeAspect="1"/>
          </p:cNvPicPr>
          <p:nvPr>
            <p:ph sz="half" idx="2"/>
          </p:nvPr>
        </p:nvPicPr>
        <p:blipFill>
          <a:blip r:embed="rId3"/>
          <a:stretch>
            <a:fillRect/>
          </a:stretch>
        </p:blipFill>
        <p:spPr>
          <a:xfrm>
            <a:off x="4397008" y="1574042"/>
            <a:ext cx="4746992" cy="4038600"/>
          </a:xfrm>
          <a:prstGeom prst="rect">
            <a:avLst/>
          </a:prstGeom>
          <a:effectLst>
            <a:softEdge rad="63500"/>
          </a:effectLst>
        </p:spPr>
      </p:pic>
    </p:spTree>
    <p:extLst>
      <p:ext uri="{BB962C8B-B14F-4D97-AF65-F5344CB8AC3E}">
        <p14:creationId xmlns:p14="http://schemas.microsoft.com/office/powerpoint/2010/main" val="355155576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05012" y="4343400"/>
            <a:ext cx="4752975" cy="2667000"/>
          </a:xfrm>
          <a:prstGeom prst="rect">
            <a:avLst/>
          </a:prstGeom>
          <a:effectLst>
            <a:softEdge rad="127000"/>
          </a:effectLst>
        </p:spPr>
      </p:pic>
      <p:sp>
        <p:nvSpPr>
          <p:cNvPr id="2" name="Title 1"/>
          <p:cNvSpPr>
            <a:spLocks noGrp="1"/>
          </p:cNvSpPr>
          <p:nvPr>
            <p:ph type="title"/>
          </p:nvPr>
        </p:nvSpPr>
        <p:spPr/>
        <p:txBody>
          <a:bodyPr>
            <a:normAutofit fontScale="90000"/>
          </a:bodyPr>
          <a:lstStyle/>
          <a:p>
            <a:r>
              <a:rPr lang="en-US" dirty="0" smtClean="0"/>
              <a:t>Pros and Cons of Using Blogs</a:t>
            </a:r>
            <a:endParaRPr lang="en-US" dirty="0"/>
          </a:p>
        </p:txBody>
      </p:sp>
      <p:sp>
        <p:nvSpPr>
          <p:cNvPr id="3" name="Content Placeholder 2"/>
          <p:cNvSpPr>
            <a:spLocks noGrp="1"/>
          </p:cNvSpPr>
          <p:nvPr>
            <p:ph sz="half" idx="1"/>
          </p:nvPr>
        </p:nvSpPr>
        <p:spPr>
          <a:xfrm>
            <a:off x="457200" y="1295400"/>
            <a:ext cx="3810000" cy="3048000"/>
          </a:xfrm>
        </p:spPr>
        <p:txBody>
          <a:bodyPr>
            <a:normAutofit fontScale="70000" lnSpcReduction="20000"/>
          </a:bodyPr>
          <a:lstStyle/>
          <a:p>
            <a:r>
              <a:rPr lang="en-US" dirty="0" smtClean="0"/>
              <a:t>Participation from Employees</a:t>
            </a:r>
          </a:p>
          <a:p>
            <a:r>
              <a:rPr lang="en-US" dirty="0" smtClean="0"/>
              <a:t>Collaboration </a:t>
            </a:r>
          </a:p>
          <a:p>
            <a:r>
              <a:rPr lang="en-US" dirty="0" smtClean="0"/>
              <a:t>Free Discussion of Issues</a:t>
            </a:r>
          </a:p>
          <a:p>
            <a:r>
              <a:rPr lang="en-US" dirty="0" smtClean="0"/>
              <a:t>Collective Intelligence</a:t>
            </a:r>
          </a:p>
          <a:p>
            <a:r>
              <a:rPr lang="en-US" dirty="0" smtClean="0"/>
              <a:t>Direct communication between the members of the organization</a:t>
            </a:r>
          </a:p>
          <a:p>
            <a:r>
              <a:rPr lang="en-US" dirty="0" smtClean="0"/>
              <a:t>Providing a sense of community </a:t>
            </a:r>
          </a:p>
        </p:txBody>
      </p:sp>
      <p:sp>
        <p:nvSpPr>
          <p:cNvPr id="4" name="Content Placeholder 3"/>
          <p:cNvSpPr>
            <a:spLocks noGrp="1"/>
          </p:cNvSpPr>
          <p:nvPr>
            <p:ph sz="half" idx="2"/>
          </p:nvPr>
        </p:nvSpPr>
        <p:spPr>
          <a:xfrm>
            <a:off x="4572000" y="1315302"/>
            <a:ext cx="3581400" cy="2819401"/>
          </a:xfrm>
        </p:spPr>
        <p:txBody>
          <a:bodyPr>
            <a:normAutofit fontScale="70000" lnSpcReduction="20000"/>
          </a:bodyPr>
          <a:lstStyle/>
          <a:p>
            <a:r>
              <a:rPr lang="en-US" dirty="0" smtClean="0"/>
              <a:t>Misunderstood statements </a:t>
            </a:r>
          </a:p>
          <a:p>
            <a:r>
              <a:rPr lang="en-US" dirty="0" smtClean="0"/>
              <a:t>Too much confidential information could be shared</a:t>
            </a:r>
          </a:p>
          <a:p>
            <a:r>
              <a:rPr lang="en-US" dirty="0" smtClean="0"/>
              <a:t>Holding employees accountable </a:t>
            </a:r>
          </a:p>
          <a:p>
            <a:r>
              <a:rPr lang="en-US" dirty="0" smtClean="0"/>
              <a:t>Employees might get carried away with communicating to other employees </a:t>
            </a:r>
            <a:endParaRPr lang="en-US" dirty="0"/>
          </a:p>
        </p:txBody>
      </p:sp>
    </p:spTree>
    <p:extLst>
      <p:ext uri="{BB962C8B-B14F-4D97-AF65-F5344CB8AC3E}">
        <p14:creationId xmlns:p14="http://schemas.microsoft.com/office/powerpoint/2010/main" val="280848470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Creating Blogs</a:t>
            </a:r>
            <a:endParaRPr lang="en-US" dirty="0"/>
          </a:p>
        </p:txBody>
      </p:sp>
      <p:sp>
        <p:nvSpPr>
          <p:cNvPr id="3" name="Content Placeholder 2"/>
          <p:cNvSpPr>
            <a:spLocks noGrp="1"/>
          </p:cNvSpPr>
          <p:nvPr>
            <p:ph sz="half" idx="1"/>
          </p:nvPr>
        </p:nvSpPr>
        <p:spPr>
          <a:xfrm>
            <a:off x="228600" y="1143000"/>
            <a:ext cx="4419600" cy="5562600"/>
          </a:xfrm>
        </p:spPr>
        <p:txBody>
          <a:bodyPr>
            <a:normAutofit fontScale="70000" lnSpcReduction="20000"/>
          </a:bodyPr>
          <a:lstStyle/>
          <a:p>
            <a:r>
              <a:rPr lang="en-US" dirty="0" smtClean="0"/>
              <a:t>B</a:t>
            </a:r>
            <a:r>
              <a:rPr lang="en-US" dirty="0"/>
              <a:t>efore creating there are several questions and challenges the executive must handle: The perfect corporate blog advances in an air of trust where publications don't feel scared or smothered. </a:t>
            </a:r>
            <a:endParaRPr lang="en-US" dirty="0" smtClean="0"/>
          </a:p>
          <a:p>
            <a:r>
              <a:rPr lang="en-US" dirty="0" smtClean="0"/>
              <a:t>Be </a:t>
            </a:r>
            <a:r>
              <a:rPr lang="en-US" dirty="0"/>
              <a:t>that as it may empowering openness while demoralizing harming comments is an extremely troublesome tightrope to walk. </a:t>
            </a:r>
            <a:r>
              <a:rPr lang="en-US" dirty="0" smtClean="0"/>
              <a:t>Security is one of the utmost problems that can be challenging to organizations. </a:t>
            </a:r>
          </a:p>
          <a:p>
            <a:r>
              <a:rPr lang="en-US" dirty="0" smtClean="0"/>
              <a:t>A </a:t>
            </a:r>
            <a:r>
              <a:rPr lang="en-US" dirty="0"/>
              <a:t>lot of people extensive organizations have stopped blogs on the grounds that the environment of genuineness </a:t>
            </a:r>
            <a:r>
              <a:rPr lang="en-US" dirty="0" smtClean="0"/>
              <a:t>welcomes legitimate problems.</a:t>
            </a:r>
          </a:p>
          <a:p>
            <a:r>
              <a:rPr lang="en-US" dirty="0" smtClean="0"/>
              <a:t> </a:t>
            </a:r>
            <a:r>
              <a:rPr lang="en-US" dirty="0"/>
              <a:t>T</a:t>
            </a:r>
            <a:r>
              <a:rPr lang="en-US" dirty="0" smtClean="0"/>
              <a:t>he </a:t>
            </a:r>
            <a:r>
              <a:rPr lang="en-US" dirty="0"/>
              <a:t>number one reason that organizations of each size don't have a blog is super fear</a:t>
            </a:r>
          </a:p>
        </p:txBody>
      </p:sp>
      <p:pic>
        <p:nvPicPr>
          <p:cNvPr id="5" name="Content Placeholder 4"/>
          <p:cNvPicPr>
            <a:picLocks noGrp="1" noChangeAspect="1"/>
          </p:cNvPicPr>
          <p:nvPr>
            <p:ph sz="half" idx="2"/>
          </p:nvPr>
        </p:nvPicPr>
        <p:blipFill>
          <a:blip r:embed="rId3"/>
          <a:stretch>
            <a:fillRect/>
          </a:stretch>
        </p:blipFill>
        <p:spPr>
          <a:xfrm>
            <a:off x="4509448" y="1143000"/>
            <a:ext cx="4648200" cy="4983163"/>
          </a:xfrm>
          <a:prstGeom prst="rect">
            <a:avLst/>
          </a:prstGeom>
          <a:effectLst>
            <a:softEdge rad="127000"/>
          </a:effectLst>
        </p:spPr>
      </p:pic>
    </p:spTree>
    <p:extLst>
      <p:ext uri="{BB962C8B-B14F-4D97-AF65-F5344CB8AC3E}">
        <p14:creationId xmlns:p14="http://schemas.microsoft.com/office/powerpoint/2010/main" val="137679924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05400" y="3505200"/>
            <a:ext cx="3810000" cy="2990850"/>
          </a:xfrm>
          <a:prstGeom prst="rect">
            <a:avLst/>
          </a:prstGeom>
          <a:effectLst>
            <a:softEdge rad="317500"/>
          </a:effectLst>
        </p:spPr>
      </p:pic>
      <p:sp>
        <p:nvSpPr>
          <p:cNvPr id="2" name="Title 1"/>
          <p:cNvSpPr>
            <a:spLocks noGrp="1"/>
          </p:cNvSpPr>
          <p:nvPr>
            <p:ph type="title"/>
          </p:nvPr>
        </p:nvSpPr>
        <p:spPr/>
        <p:txBody>
          <a:bodyPr>
            <a:normAutofit fontScale="90000"/>
          </a:bodyPr>
          <a:lstStyle/>
          <a:p>
            <a:r>
              <a:rPr lang="en-US" dirty="0" smtClean="0"/>
              <a:t>Aspects to Consider when creating Blogs</a:t>
            </a:r>
            <a:endParaRPr lang="en-US" dirty="0"/>
          </a:p>
        </p:txBody>
      </p:sp>
      <p:sp>
        <p:nvSpPr>
          <p:cNvPr id="3" name="Content Placeholder 2"/>
          <p:cNvSpPr>
            <a:spLocks noGrp="1"/>
          </p:cNvSpPr>
          <p:nvPr>
            <p:ph idx="1"/>
          </p:nvPr>
        </p:nvSpPr>
        <p:spPr>
          <a:xfrm>
            <a:off x="0" y="1066800"/>
            <a:ext cx="6019800" cy="4572000"/>
          </a:xfrm>
        </p:spPr>
        <p:txBody>
          <a:bodyPr>
            <a:normAutofit fontScale="70000" lnSpcReduction="20000"/>
          </a:bodyPr>
          <a:lstStyle/>
          <a:p>
            <a:r>
              <a:rPr lang="en-US" dirty="0"/>
              <a:t>What's the purpose behind the blog? </a:t>
            </a:r>
            <a:endParaRPr lang="en-US" dirty="0" smtClean="0"/>
          </a:p>
          <a:p>
            <a:r>
              <a:rPr lang="en-US" dirty="0" smtClean="0"/>
              <a:t>What </a:t>
            </a:r>
            <a:r>
              <a:rPr lang="en-US" dirty="0"/>
              <a:t>norms and rules are set up for posting? </a:t>
            </a:r>
          </a:p>
          <a:p>
            <a:r>
              <a:rPr lang="en-US" dirty="0"/>
              <a:t>What are the punishments for damaging those principles? </a:t>
            </a:r>
          </a:p>
          <a:p>
            <a:r>
              <a:rPr lang="en-US" dirty="0"/>
              <a:t>Who gets to post? Executives, division heads, or everyone? </a:t>
            </a:r>
          </a:p>
          <a:p>
            <a:r>
              <a:rPr lang="en-US" dirty="0"/>
              <a:t>Will you oblige workers to watch the blog, or treat it as a supplemental asset? </a:t>
            </a:r>
          </a:p>
          <a:p>
            <a:r>
              <a:rPr lang="en-US" dirty="0"/>
              <a:t>Should you set breaking points, for example, length of time, timing or recurrence on the amount time workers can use perusing the blog? </a:t>
            </a:r>
          </a:p>
          <a:p>
            <a:r>
              <a:rPr lang="en-US" dirty="0" smtClean="0"/>
              <a:t>Should </a:t>
            </a:r>
            <a:r>
              <a:rPr lang="en-US" dirty="0"/>
              <a:t>you set </a:t>
            </a:r>
            <a:r>
              <a:rPr lang="en-US" dirty="0" smtClean="0"/>
              <a:t>rules on </a:t>
            </a:r>
            <a:r>
              <a:rPr lang="en-US" dirty="0"/>
              <a:t>the kind of dialog on the blog? </a:t>
            </a:r>
          </a:p>
        </p:txBody>
      </p:sp>
    </p:spTree>
    <p:extLst>
      <p:ext uri="{BB962C8B-B14F-4D97-AF65-F5344CB8AC3E}">
        <p14:creationId xmlns:p14="http://schemas.microsoft.com/office/powerpoint/2010/main" val="226687263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3">
                                            <p:txEl>
                                              <p:pRg st="2" end="2"/>
                                            </p:txEl>
                                          </p:spTgt>
                                        </p:tgtEl>
                                        <p:attrNameLst>
                                          <p:attrName>style.color</p:attrName>
                                        </p:attrNameLst>
                                      </p:cBhvr>
                                      <p:to>
                                        <a:schemeClr val="accent2"/>
                                      </p:to>
                                    </p:animClr>
                                    <p:animClr clrSpc="rgb" dir="cw">
                                      <p:cBhvr>
                                        <p:cTn id="21" dur="500" fill="hold"/>
                                        <p:tgtEl>
                                          <p:spTgt spid="3">
                                            <p:txEl>
                                              <p:pRg st="2" end="2"/>
                                            </p:txEl>
                                          </p:spTgt>
                                        </p:tgtEl>
                                        <p:attrNameLst>
                                          <p:attrName>fillcolor</p:attrName>
                                        </p:attrNameLst>
                                      </p:cBhvr>
                                      <p:to>
                                        <a:schemeClr val="accent2"/>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3">
                                            <p:txEl>
                                              <p:pRg st="3" end="3"/>
                                            </p:txEl>
                                          </p:spTgt>
                                        </p:tgtEl>
                                        <p:attrNameLst>
                                          <p:attrName>style.color</p:attrName>
                                        </p:attrNameLst>
                                      </p:cBhvr>
                                      <p:to>
                                        <a:schemeClr val="accent2"/>
                                      </p:to>
                                    </p:animClr>
                                    <p:animClr clrSpc="rgb" dir="cw">
                                      <p:cBhvr>
                                        <p:cTn id="28" dur="500" fill="hold"/>
                                        <p:tgtEl>
                                          <p:spTgt spid="3">
                                            <p:txEl>
                                              <p:pRg st="3" end="3"/>
                                            </p:txEl>
                                          </p:spTgt>
                                        </p:tgtEl>
                                        <p:attrNameLst>
                                          <p:attrName>fillcolor</p:attrName>
                                        </p:attrNameLst>
                                      </p:cBhvr>
                                      <p:to>
                                        <a:schemeClr val="accent2"/>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3">
                                            <p:txEl>
                                              <p:pRg st="4" end="4"/>
                                            </p:txEl>
                                          </p:spTgt>
                                        </p:tgtEl>
                                        <p:attrNameLst>
                                          <p:attrName>style.color</p:attrName>
                                        </p:attrNameLst>
                                      </p:cBhvr>
                                      <p:to>
                                        <a:schemeClr val="accent2"/>
                                      </p:to>
                                    </p:animClr>
                                    <p:animClr clrSpc="rgb" dir="cw">
                                      <p:cBhvr>
                                        <p:cTn id="35" dur="500" fill="hold"/>
                                        <p:tgtEl>
                                          <p:spTgt spid="3">
                                            <p:txEl>
                                              <p:pRg st="4" end="4"/>
                                            </p:txEl>
                                          </p:spTgt>
                                        </p:tgtEl>
                                        <p:attrNameLst>
                                          <p:attrName>fillcolor</p:attrName>
                                        </p:attrNameLst>
                                      </p:cBhvr>
                                      <p:to>
                                        <a:schemeClr val="accent2"/>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3">
                                            <p:txEl>
                                              <p:pRg st="5" end="5"/>
                                            </p:txEl>
                                          </p:spTgt>
                                        </p:tgtEl>
                                        <p:attrNameLst>
                                          <p:attrName>style.color</p:attrName>
                                        </p:attrNameLst>
                                      </p:cBhvr>
                                      <p:to>
                                        <a:schemeClr val="accent2"/>
                                      </p:to>
                                    </p:animClr>
                                    <p:animClr clrSpc="rgb" dir="cw">
                                      <p:cBhvr>
                                        <p:cTn id="42" dur="500" fill="hold"/>
                                        <p:tgtEl>
                                          <p:spTgt spid="3">
                                            <p:txEl>
                                              <p:pRg st="5" end="5"/>
                                            </p:txEl>
                                          </p:spTgt>
                                        </p:tgtEl>
                                        <p:attrNameLst>
                                          <p:attrName>fillcolor</p:attrName>
                                        </p:attrNameLst>
                                      </p:cBhvr>
                                      <p:to>
                                        <a:schemeClr val="accent2"/>
                                      </p:to>
                                    </p:animClr>
                                    <p:set>
                                      <p:cBhvr>
                                        <p:cTn id="43" dur="500" fill="hold"/>
                                        <p:tgtEl>
                                          <p:spTgt spid="3">
                                            <p:txEl>
                                              <p:pRg st="5" end="5"/>
                                            </p:txEl>
                                          </p:spTgt>
                                        </p:tgtEl>
                                        <p:attrNameLst>
                                          <p:attrName>fill.type</p:attrName>
                                        </p:attrNameLst>
                                      </p:cBhvr>
                                      <p:to>
                                        <p:strVal val="solid"/>
                                      </p:to>
                                    </p:set>
                                    <p:set>
                                      <p:cBhvr>
                                        <p:cTn id="44" dur="500" fill="hold"/>
                                        <p:tgtEl>
                                          <p:spTgt spid="3">
                                            <p:txEl>
                                              <p:pRg st="5" end="5"/>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3">
                                            <p:txEl>
                                              <p:pRg st="6" end="6"/>
                                            </p:txEl>
                                          </p:spTgt>
                                        </p:tgtEl>
                                        <p:attrNameLst>
                                          <p:attrName>style.color</p:attrName>
                                        </p:attrNameLst>
                                      </p:cBhvr>
                                      <p:to>
                                        <a:schemeClr val="accent2"/>
                                      </p:to>
                                    </p:animClr>
                                    <p:animClr clrSpc="rgb" dir="cw">
                                      <p:cBhvr>
                                        <p:cTn id="49" dur="500" fill="hold"/>
                                        <p:tgtEl>
                                          <p:spTgt spid="3">
                                            <p:txEl>
                                              <p:pRg st="6" end="6"/>
                                            </p:txEl>
                                          </p:spTgt>
                                        </p:tgtEl>
                                        <p:attrNameLst>
                                          <p:attrName>fillcolor</p:attrName>
                                        </p:attrNameLst>
                                      </p:cBhvr>
                                      <p:to>
                                        <a:schemeClr val="accent2"/>
                                      </p:to>
                                    </p:animClr>
                                    <p:set>
                                      <p:cBhvr>
                                        <p:cTn id="50" dur="500" fill="hold"/>
                                        <p:tgtEl>
                                          <p:spTgt spid="3">
                                            <p:txEl>
                                              <p:pRg st="6" end="6"/>
                                            </p:txEl>
                                          </p:spTgt>
                                        </p:tgtEl>
                                        <p:attrNameLst>
                                          <p:attrName>fill.type</p:attrName>
                                        </p:attrNameLst>
                                      </p:cBhvr>
                                      <p:to>
                                        <p:strVal val="solid"/>
                                      </p:to>
                                    </p:set>
                                    <p:set>
                                      <p:cBhvr>
                                        <p:cTn id="51" dur="500" fill="hold"/>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and Managerial Learning Experience </a:t>
            </a:r>
            <a:endParaRPr lang="en-US" dirty="0"/>
          </a:p>
        </p:txBody>
      </p:sp>
      <p:sp>
        <p:nvSpPr>
          <p:cNvPr id="3" name="Content Placeholder 2"/>
          <p:cNvSpPr>
            <a:spLocks noGrp="1"/>
          </p:cNvSpPr>
          <p:nvPr>
            <p:ph idx="1"/>
          </p:nvPr>
        </p:nvSpPr>
        <p:spPr>
          <a:xfrm>
            <a:off x="457200" y="1066800"/>
            <a:ext cx="8534400" cy="5334000"/>
          </a:xfrm>
        </p:spPr>
        <p:txBody>
          <a:bodyPr>
            <a:noAutofit/>
          </a:bodyPr>
          <a:lstStyle/>
          <a:p>
            <a:r>
              <a:rPr lang="en-US" sz="1800" b="1" dirty="0" smtClean="0"/>
              <a:t>Internal Blogs are used to increase organizational communication</a:t>
            </a:r>
          </a:p>
          <a:p>
            <a:r>
              <a:rPr lang="en-US" sz="1800" b="1" dirty="0" smtClean="0"/>
              <a:t>Increase collaboration </a:t>
            </a:r>
          </a:p>
          <a:p>
            <a:r>
              <a:rPr lang="en-US" sz="1800" b="1" dirty="0" smtClean="0"/>
              <a:t>Blogs gives employees the ability to open up, when they wouldn’t otherwise do it in a face to face conversation. </a:t>
            </a:r>
          </a:p>
          <a:p>
            <a:r>
              <a:rPr lang="en-US" sz="1800" b="1" dirty="0" smtClean="0"/>
              <a:t>Blogs can work better than just sending out emails-because more people will be aware to provide input, suggestions, or feedback on important subjects in the organization.</a:t>
            </a:r>
          </a:p>
          <a:p>
            <a:r>
              <a:rPr lang="en-US" sz="1800" b="1" dirty="0"/>
              <a:t>Learning Sharing: Blogs are an approach to impart mastery on particular themes and are particularly helpful to representatives included in specialized zones obliging forefront data. </a:t>
            </a:r>
          </a:p>
          <a:p>
            <a:r>
              <a:rPr lang="en-US" sz="1800" b="1" dirty="0" smtClean="0"/>
              <a:t>Venture </a:t>
            </a:r>
            <a:r>
              <a:rPr lang="en-US" sz="1800" b="1" dirty="0"/>
              <a:t>Management: While there are unquestionably more far reaching approaches to oversee ventures – few are as easy to use as blogs, which permit allies to archive an extend, its advancement, its triumphs and difficulties, and lessons learned. </a:t>
            </a:r>
          </a:p>
          <a:p>
            <a:r>
              <a:rPr lang="en-US" sz="1800" b="1" dirty="0"/>
              <a:t>Wide Communication among Teams and Across Sites: The imparted blog space permits clients to create one another's thoughts, response inquiries, and explain confuses. </a:t>
            </a:r>
          </a:p>
          <a:p>
            <a:r>
              <a:rPr lang="en-US" sz="1800" b="1" dirty="0"/>
              <a:t>Venting: Better out in the open than at the water cooler </a:t>
            </a:r>
            <a:r>
              <a:rPr lang="en-US" sz="1800" b="1" dirty="0" smtClean="0"/>
              <a:t>– possible.  </a:t>
            </a:r>
            <a:endParaRPr lang="en-US" sz="1800" b="1" dirty="0"/>
          </a:p>
          <a:p>
            <a:endParaRPr lang="en-US" sz="1050" dirty="0"/>
          </a:p>
        </p:txBody>
      </p:sp>
    </p:spTree>
    <p:extLst>
      <p:ext uri="{BB962C8B-B14F-4D97-AF65-F5344CB8AC3E}">
        <p14:creationId xmlns:p14="http://schemas.microsoft.com/office/powerpoint/2010/main" val="24981107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0" y="76200"/>
            <a:ext cx="3962400" cy="1676400"/>
          </a:xfrm>
        </p:spPr>
        <p:txBody>
          <a:bodyPr/>
          <a:lstStyle/>
          <a:p>
            <a:r>
              <a:rPr lang="en-US" dirty="0" smtClean="0"/>
              <a:t>References</a:t>
            </a:r>
            <a:endParaRPr lang="en-US" dirty="0"/>
          </a:p>
        </p:txBody>
      </p:sp>
      <p:sp>
        <p:nvSpPr>
          <p:cNvPr id="6" name="Subtitle 5"/>
          <p:cNvSpPr>
            <a:spLocks noGrp="1"/>
          </p:cNvSpPr>
          <p:nvPr>
            <p:ph type="subTitle" idx="1"/>
          </p:nvPr>
        </p:nvSpPr>
        <p:spPr>
          <a:xfrm>
            <a:off x="4800600" y="2895600"/>
            <a:ext cx="4267199" cy="3581400"/>
          </a:xfrm>
        </p:spPr>
        <p:txBody>
          <a:bodyPr>
            <a:normAutofit fontScale="85000" lnSpcReduction="20000"/>
          </a:bodyPr>
          <a:lstStyle/>
          <a:p>
            <a:pPr algn="l"/>
            <a:r>
              <a:rPr lang="en-US" sz="2000" dirty="0"/>
              <a:t>Gordon, S. (2006). Rise of the Blog. </a:t>
            </a:r>
            <a:r>
              <a:rPr lang="en-US" sz="2000" i="1" dirty="0"/>
              <a:t>IEEE Review</a:t>
            </a:r>
            <a:r>
              <a:rPr lang="en-US" sz="2000" dirty="0"/>
              <a:t>, 52(3), 32-35</a:t>
            </a:r>
            <a:r>
              <a:rPr lang="en-US" sz="2000" dirty="0" smtClean="0"/>
              <a:t>. </a:t>
            </a:r>
          </a:p>
          <a:p>
            <a:pPr algn="l"/>
            <a:r>
              <a:rPr lang="en-US" sz="2000" dirty="0"/>
              <a:t>Kelleher, T. and Miller, B. (2006), Organizational Blogs and the Human Voice: Relational Strategies and Relational Outcomes. </a:t>
            </a:r>
            <a:r>
              <a:rPr lang="en-US" sz="2000" i="1" dirty="0"/>
              <a:t>Journal of Computer-Mediated Communication, </a:t>
            </a:r>
            <a:r>
              <a:rPr lang="en-US" sz="2000" dirty="0"/>
              <a:t>11: </a:t>
            </a:r>
            <a:r>
              <a:rPr lang="en-US" sz="2000" dirty="0" smtClean="0"/>
              <a:t>395–414</a:t>
            </a:r>
            <a:r>
              <a:rPr lang="en-US" sz="2000" dirty="0"/>
              <a:t>. </a:t>
            </a:r>
            <a:r>
              <a:rPr lang="en-US" sz="2000" dirty="0" err="1"/>
              <a:t>doi</a:t>
            </a:r>
            <a:r>
              <a:rPr lang="en-US" sz="2000" dirty="0"/>
              <a:t>: </a:t>
            </a:r>
            <a:r>
              <a:rPr lang="en-US" sz="2000" dirty="0" smtClean="0"/>
              <a:t>10.1111/j.1083-6101.2006.00019.x</a:t>
            </a:r>
          </a:p>
          <a:p>
            <a:pPr algn="l"/>
            <a:r>
              <a:rPr lang="en-US" sz="2000" dirty="0" smtClean="0"/>
              <a:t>Moyer, Jennifer. </a:t>
            </a:r>
            <a:r>
              <a:rPr lang="en-US" sz="2000" dirty="0"/>
              <a:t>(2011). Employee / Organizational </a:t>
            </a:r>
            <a:r>
              <a:rPr lang="en-US" sz="2000" dirty="0" smtClean="0"/>
              <a:t>Communications. Institute for Public Relations. </a:t>
            </a:r>
            <a:r>
              <a:rPr lang="en-US" sz="2000" dirty="0"/>
              <a:t>Retrieved from </a:t>
            </a:r>
            <a:r>
              <a:rPr lang="en-US" sz="2000" dirty="0">
                <a:hlinkClick r:id="rId3"/>
              </a:rPr>
              <a:t>http://www.instituteforpr.org/employee-organizational-communications</a:t>
            </a:r>
            <a:r>
              <a:rPr lang="en-US" sz="2000" dirty="0" smtClean="0">
                <a:hlinkClick r:id="rId3"/>
              </a:rPr>
              <a:t>/</a:t>
            </a:r>
            <a:endParaRPr lang="en-US" sz="2000" dirty="0" smtClean="0"/>
          </a:p>
          <a:p>
            <a:pPr algn="l"/>
            <a:endParaRPr lang="en-US" sz="2000" dirty="0"/>
          </a:p>
        </p:txBody>
      </p:sp>
      <p:pic>
        <p:nvPicPr>
          <p:cNvPr id="8" name="Picture 7"/>
          <p:cNvPicPr>
            <a:picLocks noChangeAspect="1"/>
          </p:cNvPicPr>
          <p:nvPr/>
        </p:nvPicPr>
        <p:blipFill>
          <a:blip r:embed="rId4"/>
          <a:stretch>
            <a:fillRect/>
          </a:stretch>
        </p:blipFill>
        <p:spPr>
          <a:xfrm>
            <a:off x="-50169" y="-40942"/>
            <a:ext cx="4622169" cy="3515452"/>
          </a:xfrm>
          <a:prstGeom prst="rect">
            <a:avLst/>
          </a:prstGeom>
        </p:spPr>
      </p:pic>
    </p:spTree>
    <p:extLst>
      <p:ext uri="{BB962C8B-B14F-4D97-AF65-F5344CB8AC3E}">
        <p14:creationId xmlns:p14="http://schemas.microsoft.com/office/powerpoint/2010/main" val="1554437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etworking_2007">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52E504-0C65-4A68-8323-859DD7936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Networking trio design template</Template>
  <TotalTime>0</TotalTime>
  <Words>1732</Words>
  <Application>Microsoft Office PowerPoint</Application>
  <PresentationFormat>On-screen Show (4:3)</PresentationFormat>
  <Paragraphs>73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Networking_2007</vt:lpstr>
      <vt:lpstr>Effective Communication</vt:lpstr>
      <vt:lpstr>Professional Uses of Blogs</vt:lpstr>
      <vt:lpstr>Pros and Cons of Using Blogs</vt:lpstr>
      <vt:lpstr>Challenges In Creating Blogs</vt:lpstr>
      <vt:lpstr>Aspects to Consider when creating Blogs</vt:lpstr>
      <vt:lpstr>Impact and Managerial Learning Experience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2014-07-27T17:22:35Z</dcterms:created>
  <dcterms:modified xsi:type="dcterms:W3CDTF">2014-07-28T00:01:55Z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TC102413899990</vt:lpwstr>
  </property>
</Properties>
</file>