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12"/>
  </p:notesMasterIdLst>
  <p:handoutMasterIdLst>
    <p:handoutMasterId r:id="rId13"/>
  </p:handoutMasterIdLst>
  <p:sldIdLst>
    <p:sldId id="256" r:id="rId3"/>
    <p:sldId id="257" r:id="rId4"/>
    <p:sldId id="263" r:id="rId5"/>
    <p:sldId id="258" r:id="rId6"/>
    <p:sldId id="259" r:id="rId7"/>
    <p:sldId id="260" r:id="rId8"/>
    <p:sldId id="262" r:id="rId9"/>
    <p:sldId id="264" r:id="rId10"/>
    <p:sldId id="26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3" autoAdjust="0"/>
    <p:restoredTop sz="71408" autoAdjust="0"/>
  </p:normalViewPr>
  <p:slideViewPr>
    <p:cSldViewPr>
      <p:cViewPr varScale="1">
        <p:scale>
          <a:sx n="66" d="100"/>
          <a:sy n="66" d="100"/>
        </p:scale>
        <p:origin x="1350" y="66"/>
      </p:cViewPr>
      <p:guideLst/>
    </p:cSldViewPr>
  </p:slideViewPr>
  <p:notesTextViewPr>
    <p:cViewPr>
      <p:scale>
        <a:sx n="1" d="1"/>
        <a:sy n="1" d="1"/>
      </p:scale>
      <p:origin x="0" y="0"/>
    </p:cViewPr>
  </p:notesTextViewPr>
  <p:sorterViewPr>
    <p:cViewPr>
      <p:scale>
        <a:sx n="100" d="100"/>
        <a:sy n="100" d="100"/>
      </p:scale>
      <p:origin x="0" y="0"/>
    </p:cViewPr>
  </p:sorterViewPr>
  <p:notesViewPr>
    <p:cSldViewPr showGuides="1">
      <p:cViewPr varScale="1">
        <p:scale>
          <a:sx n="95" d="100"/>
          <a:sy n="95" d="100"/>
        </p:scale>
        <p:origin x="358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Master" Target="slideMasters/slideMaster1.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1C5132-FFA3-4B02-9F09-22FCF40EFA74}" type="datetimeFigureOut">
              <a:rPr lang="en-US" smtClean="0"/>
              <a:t>11/3/2014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B3C20D7-F8F1-4196-9585-26F31AFC85C9}" type="slidenum">
              <a:rPr lang="en-US" smtClean="0"/>
              <a:t>‹#›</a:t>
            </a:fld>
            <a:endParaRPr lang="en-US"/>
          </a:p>
        </p:txBody>
      </p:sp>
    </p:spTree>
    <p:extLst>
      <p:ext uri="{BB962C8B-B14F-4D97-AF65-F5344CB8AC3E}">
        <p14:creationId xmlns:p14="http://schemas.microsoft.com/office/powerpoint/2010/main" val="4168162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6E42C9-243F-4DC5-AFF6-9D56B5FA9D63}" type="datetimeFigureOut">
              <a:rPr lang="en-US" smtClean="0"/>
              <a:t>11/3/2014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DAEC444-603B-4F09-9A06-5917518DD901}" type="slidenum">
              <a:rPr lang="en-US" smtClean="0"/>
              <a:t>‹#›</a:t>
            </a:fld>
            <a:endParaRPr lang="en-US"/>
          </a:p>
        </p:txBody>
      </p:sp>
    </p:spTree>
    <p:extLst>
      <p:ext uri="{BB962C8B-B14F-4D97-AF65-F5344CB8AC3E}">
        <p14:creationId xmlns:p14="http://schemas.microsoft.com/office/powerpoint/2010/main" val="8742551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way of universal business today requests organizations send workers over the world for gatherings, presentations and arrangements. Accomplishment on the global stage obliges various qualities, one of them being diverse relational abilities. Understanding and acknowledging how to work together in a remote nation helps one make a decent impression, manufacture stronger connections and eventually get to be more successful.</a:t>
            </a:r>
            <a:r>
              <a:rPr lang="en-US" baseline="0" dirty="0" smtClean="0"/>
              <a:t> The positive aspects of doing business in Ecuador include improving the quality of life,  education and medicine discoveries, European interest, and world trade. An a opportunity to import and export goods in the global market, it promotes free competition and competitive markets, which makes it attractive for foreign investment. The country of Ecuador is steadily improving the way in which it handles foreign business. However it is coupled with a complicated legal environment, as well as ethical issues with their oil industry, and a lack of corporate responsibility that impacts the surrounding communities. In comparing their country to the United States, while they share similar approaches to government and rights, there is still much to be improved to create an efficient business environment. </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2</a:t>
            </a:fld>
            <a:endParaRPr lang="en-US"/>
          </a:p>
        </p:txBody>
      </p:sp>
    </p:spTree>
    <p:extLst>
      <p:ext uri="{BB962C8B-B14F-4D97-AF65-F5344CB8AC3E}">
        <p14:creationId xmlns:p14="http://schemas.microsoft.com/office/powerpoint/2010/main" val="298928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country of Ecuador</a:t>
            </a:r>
            <a:r>
              <a:rPr lang="en-US" baseline="0" dirty="0" smtClean="0"/>
              <a:t> provides a medium-sized market that has great potential for the US economy. This includes the high export of oil prices, and other benefits that make the market attractive to foreign investments. </a:t>
            </a:r>
            <a:r>
              <a:rPr lang="en-US" dirty="0" smtClean="0"/>
              <a:t>In order to do</a:t>
            </a:r>
            <a:r>
              <a:rPr lang="en-US" baseline="0" dirty="0" smtClean="0"/>
              <a:t> business in Ecuador, there are few pointers that should be taken into consideration. Although the American customs are widespread to countries that have been evolved due to globalization, each country has their own set of customs that should be respected. This includes the way in which you communicate, the way in which you greet other business people, your body language, and the way you conduct yourself in meetings. (</a:t>
            </a:r>
            <a:r>
              <a:rPr lang="en-US" baseline="0" dirty="0" err="1" smtClean="0"/>
              <a:t>Kwintessential</a:t>
            </a:r>
            <a:r>
              <a:rPr lang="en-US" baseline="0" dirty="0" smtClean="0"/>
              <a:t>, 2014) What is really important is when conducting in business relationships, the legal aspects to remember. </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3</a:t>
            </a:fld>
            <a:endParaRPr lang="en-US"/>
          </a:p>
        </p:txBody>
      </p:sp>
    </p:spTree>
    <p:extLst>
      <p:ext uri="{BB962C8B-B14F-4D97-AF65-F5344CB8AC3E}">
        <p14:creationId xmlns:p14="http://schemas.microsoft.com/office/powerpoint/2010/main" val="17722920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Ecuador</a:t>
            </a:r>
            <a:r>
              <a:rPr lang="en-US" baseline="0" dirty="0" smtClean="0"/>
              <a:t> has an active Democratic Government Body in which is ruled by the presidency and three governmental powers like the US. They have a legal system based on their Constitution, international agreements regulations, resolution, laws, and agreements. </a:t>
            </a:r>
            <a:r>
              <a:rPr lang="en-US" dirty="0" smtClean="0"/>
              <a:t>Ecuador provides great governmental benefits to foreign companies which includes</a:t>
            </a:r>
            <a:r>
              <a:rPr lang="en-US" baseline="0" dirty="0" smtClean="0"/>
              <a:t> incentives for investments, legal protection, and clear incentives and rules for international and national companies. The legality for foreign business companies are that the they are free to convert their foreign currency for their net returns with no limits, liens, or taxes. They have free access to stock market and national finance systems to obtain credit. More importantly are able to set prices in the market with little to no government intervention. While Ecuador provides a lax legal framework for foreign companies, according to the US government, the complexity of political constitution which promotes private investment, and liberties to companies that promote free competition and competitive markets. (Embassy of the United States, n.d) </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4</a:t>
            </a:fld>
            <a:endParaRPr lang="en-US"/>
          </a:p>
        </p:txBody>
      </p:sp>
    </p:spTree>
    <p:extLst>
      <p:ext uri="{BB962C8B-B14F-4D97-AF65-F5344CB8AC3E}">
        <p14:creationId xmlns:p14="http://schemas.microsoft.com/office/powerpoint/2010/main" val="1645305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Ecuadorian Institute of Intellectual Property, the only public agency of Ecuador to oversee the intellectual property rights of organizations and individuals. The constitution of Ecuador mandates</a:t>
            </a:r>
            <a:r>
              <a:rPr lang="en-US" baseline="0" dirty="0" smtClean="0"/>
              <a:t> that all franchise and license agreements must be registered with the Ecuadorian Intellectual Property Institute . Much like the Copyright Act established in the United States, the intellectual property rights frameworks in Ecuador, follows the same guidelines. The agency that is run through governmental powers, sees to protect all industrial property including, inventions, patents, trademarks, industrial designs, and geographical indications from businesses and individuals. Ecuador seeks to protect the rights and creations of organizations , through education, and enforcements of the legal rules. (</a:t>
            </a:r>
            <a:r>
              <a:rPr lang="en-US" baseline="0" dirty="0" err="1" smtClean="0"/>
              <a:t>Wipo</a:t>
            </a:r>
            <a:r>
              <a:rPr lang="en-US" baseline="0" dirty="0" smtClean="0"/>
              <a:t>, n.d) </a:t>
            </a:r>
            <a:endParaRPr lang="en-US" dirty="0" smtClean="0"/>
          </a:p>
          <a:p>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5</a:t>
            </a:fld>
            <a:endParaRPr lang="en-US"/>
          </a:p>
        </p:txBody>
      </p:sp>
    </p:spTree>
    <p:extLst>
      <p:ext uri="{BB962C8B-B14F-4D97-AF65-F5344CB8AC3E}">
        <p14:creationId xmlns:p14="http://schemas.microsoft.com/office/powerpoint/2010/main" val="808534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“Government </a:t>
            </a:r>
            <a:r>
              <a:rPr lang="en-US" dirty="0" smtClean="0"/>
              <a:t>officials and private Ecuadorian businesses have used regulatory schemes and questionable legal maneuvers to affect foreign company operations in the country. One of the largest sectors in which plays into lack of ethics in business relations is the oil</a:t>
            </a:r>
            <a:r>
              <a:rPr lang="en-US" baseline="0" dirty="0" smtClean="0"/>
              <a:t> industry</a:t>
            </a:r>
            <a:r>
              <a:rPr lang="en-US" baseline="0" dirty="0" smtClean="0"/>
              <a:t>.” </a:t>
            </a:r>
            <a:r>
              <a:rPr lang="en-US" baseline="0" dirty="0" smtClean="0"/>
              <a:t>(Bureau of Economic and Business Affairs, 2013) In which has resulted in several businesses and ethical cases against the country and businesses such as Chevron. Much has been reported on the lack of ethical commitment from the government involving the oil industry in which the government, has failed to do its part to improve the infrastructure. The ethics of doing business in Ecuador involve the responsibility of environmental safety, as well as the impact on the surrounding communities which are dependent on jobs and labor, and other social challenges. There is much more to be done by the Ecuadorian government, but for international organizations in conducting business they must commit to the corporate responsibility principles in promoting an ethical business relationship. </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6</a:t>
            </a:fld>
            <a:endParaRPr lang="en-US"/>
          </a:p>
        </p:txBody>
      </p:sp>
    </p:spTree>
    <p:extLst>
      <p:ext uri="{BB962C8B-B14F-4D97-AF65-F5344CB8AC3E}">
        <p14:creationId xmlns:p14="http://schemas.microsoft.com/office/powerpoint/2010/main" val="3904360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Ecuador takes</a:t>
            </a:r>
            <a:r>
              <a:rPr lang="en-US" baseline="0" dirty="0" smtClean="0"/>
              <a:t> a similar approach to business elements, as does the United States. Their legal system works similar to the United States in being a democratic system in which is governed by three legislative bodies. It also promotes free trade and provides lax tax incentives to big businesses. Unlike the United States, it does not have a clear cut policy on business regulations to control their franchise and license agreements. As well as a stable political environment, unlike Ecuador that has seen an increase in political instability with coups, and violent protects against the government. However, they are trying to improve their regulatory system against businesses that try to form monopolies, as well as trying to improve their complicated business regulations and tax laws. The United States also promote free enterprise and trade, and has placed a greater emphasis on business ethics and corporate responsibility. Ecuador is going in the right steps to improve corporate responsibility and business ethics in international and national organizations. Ecuador is continually moving up in the international market for foreign investments, and is trying more ways to attract international business with their lax tax benefits, and attractive industries. </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7</a:t>
            </a:fld>
            <a:endParaRPr lang="en-US"/>
          </a:p>
        </p:txBody>
      </p:sp>
    </p:spTree>
    <p:extLst>
      <p:ext uri="{BB962C8B-B14F-4D97-AF65-F5344CB8AC3E}">
        <p14:creationId xmlns:p14="http://schemas.microsoft.com/office/powerpoint/2010/main" val="10443387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conducting business in Ecuador, an organization or</a:t>
            </a:r>
            <a:r>
              <a:rPr lang="en-US" baseline="0" dirty="0" smtClean="0"/>
              <a:t> individual must consider the legal, ethical, and intellectual property rights of the country. Ecuador is moderately open to international business n many parts, including general assembling, retail and other service sectors. Notwithstanding, its general investment environment stays indeterminate as its financial, business and speculation strategies keep on evolving. While a few laws and regulations have been sanctioned to encourage expanded national and international private speculation. Other lawful changes have diminished private area support in "supposed" key areas, most quite extractive businesses, and contrarily influenced media and banking sectors. However it does implement and enforce the Production code meant to provide protection and regulation for international business, and improving their economy. </a:t>
            </a:r>
            <a:endParaRPr lang="en-US" dirty="0"/>
          </a:p>
        </p:txBody>
      </p:sp>
      <p:sp>
        <p:nvSpPr>
          <p:cNvPr id="4" name="Slide Number Placeholder 3"/>
          <p:cNvSpPr>
            <a:spLocks noGrp="1"/>
          </p:cNvSpPr>
          <p:nvPr>
            <p:ph type="sldNum" sz="quarter" idx="10"/>
          </p:nvPr>
        </p:nvSpPr>
        <p:spPr/>
        <p:txBody>
          <a:bodyPr/>
          <a:lstStyle/>
          <a:p>
            <a:fld id="{8DAEC444-603B-4F09-9A06-5917518DD901}" type="slidenum">
              <a:rPr lang="en-US" smtClean="0"/>
              <a:t>8</a:t>
            </a:fld>
            <a:endParaRPr lang="en-US"/>
          </a:p>
        </p:txBody>
      </p:sp>
    </p:spTree>
    <p:extLst>
      <p:ext uri="{BB962C8B-B14F-4D97-AF65-F5344CB8AC3E}">
        <p14:creationId xmlns:p14="http://schemas.microsoft.com/office/powerpoint/2010/main" val="204018660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invGray">
          <a:xfrm>
            <a:off x="0" y="3936697"/>
            <a:ext cx="12192000" cy="21031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38201" y="4114800"/>
            <a:ext cx="10515598" cy="1158446"/>
          </a:xfrm>
        </p:spPr>
        <p:txBody>
          <a:bodyPr anchor="b">
            <a:normAutofit/>
          </a:bodyPr>
          <a:lstStyle>
            <a:lvl1pPr algn="l">
              <a:defRPr sz="52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38201" y="5338170"/>
            <a:ext cx="10515598" cy="474836"/>
          </a:xfrm>
        </p:spPr>
        <p:txBody>
          <a:bodyPr/>
          <a:lstStyle>
            <a:lvl1pPr marL="0" indent="0" algn="l">
              <a:spcBef>
                <a:spcPts val="0"/>
              </a:spcBef>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63072961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78755767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41693" y="365125"/>
            <a:ext cx="1600200" cy="5811838"/>
          </a:xfrm>
        </p:spPr>
        <p:txBody>
          <a:bodyPr vert="eaVert"/>
          <a:lstStyle>
            <a:lvl1pP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85344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77025447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0FE2824-C2A0-4931-BB32-60B24BDBB3CC}" type="datetimeFigureOut">
              <a:rPr lang="en-US" smtClean="0"/>
              <a:t>11/3/2014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1557643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6"/>
          <p:cNvSpPr/>
          <p:nvPr/>
        </p:nvSpPr>
        <p:spPr bwMode="ltGray">
          <a:xfrm>
            <a:off x="0" y="3276600"/>
            <a:ext cx="12192000" cy="27632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41248" y="3429000"/>
            <a:ext cx="9601200" cy="1838519"/>
          </a:xfrm>
        </p:spPr>
        <p:txBody>
          <a:bodyPr anchor="b">
            <a:normAutofit/>
          </a:bodyPr>
          <a:lstStyle>
            <a:lvl1pPr>
              <a:defRPr sz="5200">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41248" y="5340096"/>
            <a:ext cx="9601200" cy="475488"/>
          </a:xfrm>
        </p:spPr>
        <p:txBody>
          <a:bodyPr/>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191735512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14522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825625"/>
            <a:ext cx="5029200" cy="4351338"/>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FE2824-C2A0-4931-BB32-60B24BDBB3CC}"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631723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6188" y="1828800"/>
            <a:ext cx="5029200" cy="685800"/>
          </a:xfrm>
        </p:spPr>
        <p:txBody>
          <a:bodyPr anchor="ctr">
            <a:normAutofit/>
          </a:bodyPr>
          <a:lstStyle>
            <a:lvl1pPr marL="0" indent="0">
              <a:spcBef>
                <a:spcPts val="100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6188" y="2514600"/>
            <a:ext cx="5029200" cy="3675063"/>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0FE2824-C2A0-4931-BB32-60B24BDBB3CC}" type="datetimeFigureOut">
              <a:rPr lang="en-US" smtClean="0"/>
              <a:t>11/3/2014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144799401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0FE2824-C2A0-4931-BB32-60B24BDBB3CC}" type="datetimeFigureOut">
              <a:rPr lang="en-US" smtClean="0"/>
              <a:t>11/3/2014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95634512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FE2824-C2A0-4931-BB32-60B24BDBB3CC}" type="datetimeFigureOut">
              <a:rPr lang="en-US" smtClean="0"/>
              <a:t>11/3/2014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66730116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4000"/>
            <a:ext cx="3429000" cy="1905000"/>
          </a:xfrm>
        </p:spPr>
        <p:txBody>
          <a:bodyPr anchor="b">
            <a:normAutofit/>
          </a:bodyPr>
          <a:lstStyle>
            <a:lvl1pPr>
              <a:defRPr sz="3400"/>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400800" cy="52578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924800" y="3581400"/>
            <a:ext cx="3429000"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9789611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924800" y="1527048"/>
            <a:ext cx="3429000" cy="1901952"/>
          </a:xfrm>
        </p:spPr>
        <p:txBody>
          <a:bodyPr anchor="b">
            <a:normAutofit/>
          </a:bodyPr>
          <a:lstStyle>
            <a:lvl1pPr>
              <a:defRPr sz="3400"/>
            </a:lvl1pPr>
          </a:lstStyle>
          <a:p>
            <a:r>
              <a:rPr lang="en-US" smtClean="0"/>
              <a:t>Click to edit Master title style</a:t>
            </a:r>
            <a:endParaRPr lang="en-US" dirty="0"/>
          </a:p>
        </p:txBody>
      </p:sp>
      <p:sp>
        <p:nvSpPr>
          <p:cNvPr id="3" name="Picture Placeholder 2"/>
          <p:cNvSpPr>
            <a:spLocks noGrp="1"/>
          </p:cNvSpPr>
          <p:nvPr>
            <p:ph type="pic" idx="1"/>
          </p:nvPr>
        </p:nvSpPr>
        <p:spPr>
          <a:xfrm>
            <a:off x="838198" y="685800"/>
            <a:ext cx="6400800" cy="5257800"/>
          </a:xfrm>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7924800" y="3581400"/>
            <a:ext cx="3428999" cy="1828800"/>
          </a:xfrm>
        </p:spPr>
        <p:txBody>
          <a:bodyPr/>
          <a:lstStyle>
            <a:lvl1pPr marL="0" indent="0">
              <a:spcBef>
                <a:spcPts val="10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FE2824-C2A0-4931-BB32-60B24BDBB3CC}" type="datetimeFigureOut">
              <a:rPr lang="en-US" smtClean="0"/>
              <a:t>11/3/2014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333A4-2EF1-4B79-B68C-AB20E66B4822}" type="slidenum">
              <a:rPr lang="en-US" smtClean="0"/>
              <a:t>‹#›</a:t>
            </a:fld>
            <a:endParaRPr lang="en-US"/>
          </a:p>
        </p:txBody>
      </p:sp>
    </p:spTree>
    <p:extLst>
      <p:ext uri="{BB962C8B-B14F-4D97-AF65-F5344CB8AC3E}">
        <p14:creationId xmlns:p14="http://schemas.microsoft.com/office/powerpoint/2010/main" val="322527916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bwMode="invGray">
          <a:xfrm>
            <a:off x="0" y="6492239"/>
            <a:ext cx="12188825" cy="36576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6"/>
            <a:ext cx="10515600" cy="1145224"/>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9685939" y="6549715"/>
            <a:ext cx="1667860"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0FE2824-C2A0-4931-BB32-60B24BDBB3CC}" type="datetimeFigureOut">
              <a:rPr lang="en-US" smtClean="0"/>
              <a:pPr/>
              <a:t>11/3/2014</a:t>
            </a:fld>
            <a:endParaRPr lang="en-US"/>
          </a:p>
        </p:txBody>
      </p:sp>
      <p:sp>
        <p:nvSpPr>
          <p:cNvPr id="5" name="Footer Placeholder 4"/>
          <p:cNvSpPr>
            <a:spLocks noGrp="1"/>
          </p:cNvSpPr>
          <p:nvPr>
            <p:ph type="ftr" sz="quarter" idx="3"/>
          </p:nvPr>
        </p:nvSpPr>
        <p:spPr>
          <a:xfrm>
            <a:off x="381000" y="6549715"/>
            <a:ext cx="8442158" cy="229237"/>
          </a:xfrm>
          <a:prstGeom prst="rect">
            <a:avLst/>
          </a:prstGeom>
        </p:spPr>
        <p:txBody>
          <a:bodyPr vert="horz" lIns="91440" tIns="45720" rIns="91440" bIns="45720" rtlCol="0" anchor="ctr"/>
          <a:lstStyle>
            <a:lvl1pPr algn="l">
              <a:defRPr sz="800">
                <a:solidFill>
                  <a:schemeClr val="bg1">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1353799" y="6549715"/>
            <a:ext cx="446361" cy="229237"/>
          </a:xfrm>
          <a:prstGeom prst="rect">
            <a:avLst/>
          </a:prstGeom>
        </p:spPr>
        <p:txBody>
          <a:bodyPr vert="horz" lIns="91440" tIns="45720" rIns="91440" bIns="45720" rtlCol="0" anchor="ctr"/>
          <a:lstStyle>
            <a:lvl1pPr algn="r">
              <a:defRPr sz="800">
                <a:solidFill>
                  <a:schemeClr val="bg1">
                    <a:lumMod val="40000"/>
                    <a:lumOff val="60000"/>
                  </a:schemeClr>
                </a:solidFill>
              </a:defRPr>
            </a:lvl1pPr>
          </a:lstStyle>
          <a:p>
            <a:fld id="{B13333A4-2EF1-4B79-B68C-AB20E66B4822}" type="slidenum">
              <a:rPr lang="en-US" smtClean="0"/>
              <a:pPr/>
              <a:t>‹#›</a:t>
            </a:fld>
            <a:endParaRPr lang="en-US"/>
          </a:p>
        </p:txBody>
      </p:sp>
    </p:spTree>
    <p:extLst>
      <p:ext uri="{BB962C8B-B14F-4D97-AF65-F5344CB8AC3E}">
        <p14:creationId xmlns:p14="http://schemas.microsoft.com/office/powerpoint/2010/main" val="11558716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xStyles>
    <p:titleStyle>
      <a:lvl1pPr algn="l" defTabSz="914400" rtl="0" eaLnBrk="1" latinLnBrk="0" hangingPunct="1">
        <a:lnSpc>
          <a:spcPct val="90000"/>
        </a:lnSpc>
        <a:spcBef>
          <a:spcPct val="0"/>
        </a:spcBef>
        <a:buNone/>
        <a:defRPr sz="3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90000"/>
        </a:lnSpc>
        <a:spcBef>
          <a:spcPts val="10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685800" indent="-182880" algn="l" defTabSz="914400" rtl="0" eaLnBrk="1" latinLnBrk="0" hangingPunct="1">
        <a:lnSpc>
          <a:spcPct val="90000"/>
        </a:lnSpc>
        <a:spcBef>
          <a:spcPts val="8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11430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6pPr>
      <a:lvl7pPr marL="16002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8pPr>
      <a:lvl9pPr marL="2057400" indent="-182880" algn="l" defTabSz="914400" rtl="0" eaLnBrk="1" latinLnBrk="0" hangingPunct="1">
        <a:lnSpc>
          <a:spcPct val="90000"/>
        </a:lnSpc>
        <a:spcBef>
          <a:spcPts val="800"/>
        </a:spcBef>
        <a:buClr>
          <a:schemeClr val="accent1"/>
        </a:buClr>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hyperlink" Target="http://www.doingbusiness.org/~/media/giawb/doing%20business/documents/profiles/country/ECU.pdf" TargetMode="External"/><Relationship Id="rId7" Type="http://schemas.openxmlformats.org/officeDocument/2006/relationships/image" Target="../media/image15.png"/><Relationship Id="rId2" Type="http://schemas.openxmlformats.org/officeDocument/2006/relationships/hyperlink" Target="http://www.state.gov/e/eb/rls/othr/ics/2013/204634.htm" TargetMode="External"/><Relationship Id="rId1" Type="http://schemas.openxmlformats.org/officeDocument/2006/relationships/slideLayout" Target="../slideLayouts/slideLayout3.xml"/><Relationship Id="rId6" Type="http://schemas.openxmlformats.org/officeDocument/2006/relationships/hyperlink" Target="http://www.wipo.int/wipolex/en/details.jsp?id=5512" TargetMode="External"/><Relationship Id="rId5" Type="http://schemas.openxmlformats.org/officeDocument/2006/relationships/hyperlink" Target="http://www.kwintessential.co.uk/etiquette/doing-business-ecuador.html" TargetMode="External"/><Relationship Id="rId4" Type="http://schemas.openxmlformats.org/officeDocument/2006/relationships/hyperlink" Target="http://ecuador.usembassy.gov/doing-business-local.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7028" y="3429000"/>
            <a:ext cx="11048999" cy="1828800"/>
          </a:xfrm>
        </p:spPr>
        <p:txBody>
          <a:bodyPr>
            <a:normAutofit/>
          </a:bodyPr>
          <a:lstStyle/>
          <a:p>
            <a:r>
              <a:rPr lang="en-US" sz="4800" dirty="0"/>
              <a:t>Legal Environment , Intellectual Property, and Ethics in Ecuador</a:t>
            </a:r>
          </a:p>
        </p:txBody>
      </p:sp>
      <p:sp>
        <p:nvSpPr>
          <p:cNvPr id="3" name="Subtitle 2"/>
          <p:cNvSpPr>
            <a:spLocks noGrp="1"/>
          </p:cNvSpPr>
          <p:nvPr>
            <p:ph type="subTitle" idx="1"/>
          </p:nvPr>
        </p:nvSpPr>
        <p:spPr>
          <a:xfrm>
            <a:off x="824346" y="5247409"/>
            <a:ext cx="10515598" cy="474836"/>
          </a:xfrm>
        </p:spPr>
        <p:txBody>
          <a:bodyPr>
            <a:noAutofit/>
          </a:bodyPr>
          <a:lstStyle/>
          <a:p>
            <a:r>
              <a:rPr lang="en-US" sz="1800" dirty="0" smtClean="0"/>
              <a:t>Student Name</a:t>
            </a:r>
          </a:p>
          <a:p>
            <a:r>
              <a:rPr lang="en-US" sz="1800" dirty="0" smtClean="0"/>
              <a:t>School Name</a:t>
            </a:r>
          </a:p>
          <a:p>
            <a:r>
              <a:rPr lang="en-US" sz="1800" dirty="0" smtClean="0"/>
              <a:t>Date </a:t>
            </a:r>
            <a:endParaRPr lang="en-US" sz="1800" dirty="0"/>
          </a:p>
        </p:txBody>
      </p:sp>
    </p:spTree>
    <p:extLst>
      <p:ext uri="{BB962C8B-B14F-4D97-AF65-F5344CB8AC3E}">
        <p14:creationId xmlns:p14="http://schemas.microsoft.com/office/powerpoint/2010/main" val="214272911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1" y="570388"/>
            <a:ext cx="10515600" cy="1145224"/>
          </a:xfrm>
        </p:spPr>
        <p:txBody>
          <a:bodyPr>
            <a:normAutofit fontScale="90000"/>
          </a:bodyPr>
          <a:lstStyle/>
          <a:p>
            <a:pPr algn="ctr"/>
            <a:r>
              <a:rPr lang="en-US" sz="6600" dirty="0" smtClean="0"/>
              <a:t>Doing Business in Ecuador-</a:t>
            </a:r>
            <a:br>
              <a:rPr lang="en-US" sz="6600" dirty="0" smtClean="0"/>
            </a:br>
            <a:r>
              <a:rPr lang="en-US" sz="6600" dirty="0" smtClean="0"/>
              <a:t>Executive Summary </a:t>
            </a:r>
            <a:endParaRPr lang="en-US" dirty="0"/>
          </a:p>
        </p:txBody>
      </p:sp>
      <p:sp>
        <p:nvSpPr>
          <p:cNvPr id="3" name="Content Placeholder 2"/>
          <p:cNvSpPr>
            <a:spLocks noGrp="1"/>
          </p:cNvSpPr>
          <p:nvPr>
            <p:ph sz="half" idx="1"/>
          </p:nvPr>
        </p:nvSpPr>
        <p:spPr>
          <a:xfrm>
            <a:off x="587830" y="1715612"/>
            <a:ext cx="5334000" cy="5033963"/>
          </a:xfrm>
        </p:spPr>
        <p:txBody>
          <a:bodyPr>
            <a:normAutofit fontScale="85000" lnSpcReduction="10000"/>
          </a:bodyPr>
          <a:lstStyle/>
          <a:p>
            <a:r>
              <a:rPr lang="en-US" dirty="0"/>
              <a:t>Since the widespread of globalization, Ecuador has provided a great place for business and outside financial specialists. </a:t>
            </a:r>
            <a:endParaRPr lang="en-US" dirty="0" smtClean="0"/>
          </a:p>
          <a:p>
            <a:r>
              <a:rPr lang="en-US" dirty="0" smtClean="0"/>
              <a:t>The </a:t>
            </a:r>
            <a:r>
              <a:rPr lang="en-US" dirty="0"/>
              <a:t>real organizations to be considered are information transfers, mining, vitality programs, interstates, oil, angling, tourism and in addition eco/ethnic tourism, pharmaceuticals and budgetary </a:t>
            </a:r>
            <a:r>
              <a:rPr lang="en-US" dirty="0" smtClean="0"/>
              <a:t>administrations.</a:t>
            </a:r>
          </a:p>
          <a:p>
            <a:r>
              <a:rPr lang="en-US" dirty="0" smtClean="0"/>
              <a:t>Ecuador </a:t>
            </a:r>
            <a:r>
              <a:rPr lang="en-US" dirty="0"/>
              <a:t>is a decent nation to do business in light of the fact that it additionally has a Democratic Government and four real attributes of the focal point for worldwide business in Ecuador</a:t>
            </a:r>
            <a:r>
              <a:rPr lang="en-US" dirty="0" smtClean="0"/>
              <a:t>:</a:t>
            </a:r>
          </a:p>
          <a:p>
            <a:r>
              <a:rPr lang="en-US" dirty="0" smtClean="0"/>
              <a:t>International Free/Trade Zone</a:t>
            </a:r>
          </a:p>
          <a:p>
            <a:r>
              <a:rPr lang="en-US" dirty="0" smtClean="0"/>
              <a:t>Trading with Andean Neighbors</a:t>
            </a:r>
          </a:p>
          <a:p>
            <a:r>
              <a:rPr lang="en-US" dirty="0" smtClean="0"/>
              <a:t>Financial Benefits </a:t>
            </a:r>
          </a:p>
          <a:p>
            <a:r>
              <a:rPr lang="en-US" dirty="0" smtClean="0"/>
              <a:t>Labor Benefits </a:t>
            </a:r>
            <a:endParaRPr lang="en-US" dirty="0"/>
          </a:p>
        </p:txBody>
      </p:sp>
      <p:pic>
        <p:nvPicPr>
          <p:cNvPr id="5" name="Content Placeholder 4"/>
          <p:cNvPicPr>
            <a:picLocks noGrp="1" noChangeAspect="1"/>
          </p:cNvPicPr>
          <p:nvPr>
            <p:ph sz="half" idx="2"/>
          </p:nvPr>
        </p:nvPicPr>
        <p:blipFill>
          <a:blip r:embed="rId3"/>
          <a:stretch>
            <a:fillRect/>
          </a:stretch>
        </p:blipFill>
        <p:spPr>
          <a:xfrm>
            <a:off x="6248400" y="1726498"/>
            <a:ext cx="5257800" cy="4666613"/>
          </a:xfrm>
          <a:prstGeom prst="rect">
            <a:avLst/>
          </a:prstGeom>
        </p:spPr>
      </p:pic>
    </p:spTree>
    <p:extLst>
      <p:ext uri="{BB962C8B-B14F-4D97-AF65-F5344CB8AC3E}">
        <p14:creationId xmlns:p14="http://schemas.microsoft.com/office/powerpoint/2010/main" val="6821952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145224"/>
          </a:xfrm>
        </p:spPr>
        <p:txBody>
          <a:bodyPr anchor="t">
            <a:normAutofit/>
          </a:bodyPr>
          <a:lstStyle/>
          <a:p>
            <a:pPr algn="ctr"/>
            <a:r>
              <a:rPr lang="en-US" sz="4000" dirty="0" smtClean="0"/>
              <a:t>Doing Business in Ecuador </a:t>
            </a:r>
            <a:endParaRPr lang="en-US" sz="4000" dirty="0"/>
          </a:p>
        </p:txBody>
      </p:sp>
      <p:sp>
        <p:nvSpPr>
          <p:cNvPr id="3" name="Content Placeholder 2"/>
          <p:cNvSpPr>
            <a:spLocks noGrp="1"/>
          </p:cNvSpPr>
          <p:nvPr>
            <p:ph sz="half" idx="1"/>
          </p:nvPr>
        </p:nvSpPr>
        <p:spPr>
          <a:xfrm>
            <a:off x="437197" y="990600"/>
            <a:ext cx="5430203" cy="5186363"/>
          </a:xfrm>
        </p:spPr>
        <p:txBody>
          <a:bodyPr>
            <a:normAutofit fontScale="85000" lnSpcReduction="10000"/>
          </a:bodyPr>
          <a:lstStyle/>
          <a:p>
            <a:r>
              <a:rPr lang="en-US" b="1" dirty="0" smtClean="0"/>
              <a:t>Language:</a:t>
            </a:r>
          </a:p>
          <a:p>
            <a:r>
              <a:rPr lang="en-US" dirty="0" smtClean="0"/>
              <a:t>In order to do business in Ecuador you must learn Spanish, or invest in translation services. </a:t>
            </a:r>
          </a:p>
          <a:p>
            <a:r>
              <a:rPr lang="en-US" b="1" dirty="0" smtClean="0"/>
              <a:t>Meeting &amp; Greeting:</a:t>
            </a:r>
          </a:p>
          <a:p>
            <a:r>
              <a:rPr lang="en-US" dirty="0" smtClean="0"/>
              <a:t>Handshakes are customary when meeting and departing. </a:t>
            </a:r>
          </a:p>
          <a:p>
            <a:r>
              <a:rPr lang="en-US" b="1" dirty="0" smtClean="0"/>
              <a:t>Body Language:</a:t>
            </a:r>
          </a:p>
          <a:p>
            <a:r>
              <a:rPr lang="en-US" dirty="0" smtClean="0"/>
              <a:t>There is no such thing as “personal space” People work/converse closely with each other. </a:t>
            </a:r>
          </a:p>
          <a:p>
            <a:r>
              <a:rPr lang="en-US" b="1" dirty="0" smtClean="0"/>
              <a:t>Business Meetings:</a:t>
            </a:r>
          </a:p>
          <a:p>
            <a:r>
              <a:rPr lang="en-US" dirty="0" smtClean="0"/>
              <a:t>Expect foreigners to be on time</a:t>
            </a:r>
          </a:p>
          <a:p>
            <a:r>
              <a:rPr lang="en-US" dirty="0" smtClean="0"/>
              <a:t>Always be professional </a:t>
            </a:r>
          </a:p>
          <a:p>
            <a:r>
              <a:rPr lang="en-US" dirty="0" smtClean="0"/>
              <a:t>Establish mutual respect and trust </a:t>
            </a:r>
            <a:endParaRPr lang="en-US" dirty="0" smtClean="0"/>
          </a:p>
          <a:p>
            <a:endParaRPr lang="en-US" dirty="0"/>
          </a:p>
        </p:txBody>
      </p:sp>
      <p:pic>
        <p:nvPicPr>
          <p:cNvPr id="5" name="Content Placeholder 4"/>
          <p:cNvPicPr>
            <a:picLocks noGrp="1" noChangeAspect="1"/>
          </p:cNvPicPr>
          <p:nvPr>
            <p:ph sz="half" idx="2"/>
          </p:nvPr>
        </p:nvPicPr>
        <p:blipFill>
          <a:blip r:embed="rId3"/>
          <a:stretch>
            <a:fillRect/>
          </a:stretch>
        </p:blipFill>
        <p:spPr>
          <a:xfrm>
            <a:off x="8001000" y="457200"/>
            <a:ext cx="3753803" cy="3128169"/>
          </a:xfrm>
          <a:prstGeom prst="rect">
            <a:avLst/>
          </a:prstGeom>
          <a:effectLst>
            <a:softEdge rad="127000"/>
          </a:effectLst>
        </p:spPr>
      </p:pic>
      <p:pic>
        <p:nvPicPr>
          <p:cNvPr id="6" name="Picture 5"/>
          <p:cNvPicPr>
            <a:picLocks noChangeAspect="1"/>
          </p:cNvPicPr>
          <p:nvPr/>
        </p:nvPicPr>
        <p:blipFill>
          <a:blip r:embed="rId4"/>
          <a:stretch>
            <a:fillRect/>
          </a:stretch>
        </p:blipFill>
        <p:spPr>
          <a:xfrm>
            <a:off x="6096000" y="3259723"/>
            <a:ext cx="4191000" cy="3200400"/>
          </a:xfrm>
          <a:prstGeom prst="rect">
            <a:avLst/>
          </a:prstGeom>
          <a:effectLst>
            <a:softEdge rad="127000"/>
          </a:effectLst>
        </p:spPr>
      </p:pic>
      <p:sp>
        <p:nvSpPr>
          <p:cNvPr id="4" name="TextBox 3"/>
          <p:cNvSpPr txBox="1"/>
          <p:nvPr/>
        </p:nvSpPr>
        <p:spPr>
          <a:xfrm>
            <a:off x="9525000" y="6318034"/>
            <a:ext cx="2502830" cy="584775"/>
          </a:xfrm>
          <a:prstGeom prst="rect">
            <a:avLst/>
          </a:prstGeom>
          <a:noFill/>
        </p:spPr>
        <p:txBody>
          <a:bodyPr wrap="square" rtlCol="0">
            <a:spAutoFit/>
          </a:bodyPr>
          <a:lstStyle/>
          <a:p>
            <a:r>
              <a:rPr lang="en-US" sz="1600" dirty="0"/>
              <a:t>(</a:t>
            </a:r>
            <a:r>
              <a:rPr lang="en-US" sz="1600" dirty="0" err="1"/>
              <a:t>Kwintessential</a:t>
            </a:r>
            <a:r>
              <a:rPr lang="en-US" sz="1600" dirty="0"/>
              <a:t>, 2014</a:t>
            </a:r>
            <a:r>
              <a:rPr lang="en-US" sz="1600" dirty="0" smtClean="0"/>
              <a:t>), (Doing Business, 2014)</a:t>
            </a:r>
            <a:endParaRPr lang="en-US" sz="1600" dirty="0"/>
          </a:p>
        </p:txBody>
      </p:sp>
    </p:spTree>
    <p:extLst>
      <p:ext uri="{BB962C8B-B14F-4D97-AF65-F5344CB8AC3E}">
        <p14:creationId xmlns:p14="http://schemas.microsoft.com/office/powerpoint/2010/main" val="344050044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a:blip r:embed="rId3"/>
          <a:stretch>
            <a:fillRect/>
          </a:stretch>
        </p:blipFill>
        <p:spPr>
          <a:xfrm>
            <a:off x="381000" y="608241"/>
            <a:ext cx="4744140" cy="1906359"/>
          </a:xfrm>
          <a:prstGeom prst="rect">
            <a:avLst/>
          </a:prstGeom>
          <a:effectLst>
            <a:softEdge rad="127000"/>
          </a:effectLst>
        </p:spPr>
      </p:pic>
      <p:pic>
        <p:nvPicPr>
          <p:cNvPr id="7" name="Picture 6"/>
          <p:cNvPicPr>
            <a:picLocks noChangeAspect="1"/>
          </p:cNvPicPr>
          <p:nvPr/>
        </p:nvPicPr>
        <p:blipFill>
          <a:blip r:embed="rId4"/>
          <a:stretch>
            <a:fillRect/>
          </a:stretch>
        </p:blipFill>
        <p:spPr>
          <a:xfrm>
            <a:off x="6781800" y="1288514"/>
            <a:ext cx="4705350" cy="5017943"/>
          </a:xfrm>
          <a:prstGeom prst="rect">
            <a:avLst/>
          </a:prstGeom>
          <a:effectLst>
            <a:softEdge rad="127000"/>
          </a:effectLst>
        </p:spPr>
      </p:pic>
      <p:sp>
        <p:nvSpPr>
          <p:cNvPr id="2" name="Title 1"/>
          <p:cNvSpPr>
            <a:spLocks noGrp="1"/>
          </p:cNvSpPr>
          <p:nvPr>
            <p:ph type="title"/>
          </p:nvPr>
        </p:nvSpPr>
        <p:spPr>
          <a:xfrm>
            <a:off x="838200" y="113188"/>
            <a:ext cx="10515600" cy="1145224"/>
          </a:xfrm>
        </p:spPr>
        <p:txBody>
          <a:bodyPr anchor="t">
            <a:normAutofit/>
          </a:bodyPr>
          <a:lstStyle/>
          <a:p>
            <a:pPr algn="ctr"/>
            <a:r>
              <a:rPr lang="en-US" sz="4400" dirty="0" smtClean="0"/>
              <a:t>Legal Environment of Ecuador</a:t>
            </a:r>
            <a:endParaRPr lang="en-US" sz="4400" dirty="0"/>
          </a:p>
        </p:txBody>
      </p:sp>
      <p:sp>
        <p:nvSpPr>
          <p:cNvPr id="3" name="Content Placeholder 2"/>
          <p:cNvSpPr>
            <a:spLocks noGrp="1"/>
          </p:cNvSpPr>
          <p:nvPr>
            <p:ph sz="half" idx="2"/>
          </p:nvPr>
        </p:nvSpPr>
        <p:spPr>
          <a:xfrm>
            <a:off x="381000" y="2514600"/>
            <a:ext cx="6019800" cy="4191000"/>
          </a:xfrm>
        </p:spPr>
        <p:txBody>
          <a:bodyPr>
            <a:normAutofit fontScale="85000" lnSpcReduction="20000"/>
          </a:bodyPr>
          <a:lstStyle/>
          <a:p>
            <a:r>
              <a:rPr lang="en-US" dirty="0" smtClean="0"/>
              <a:t>The country has recently implemented a new legal framework for international and national firms:</a:t>
            </a:r>
          </a:p>
          <a:p>
            <a:r>
              <a:rPr lang="en-US" b="1" dirty="0" smtClean="0"/>
              <a:t>Code of Production: </a:t>
            </a:r>
          </a:p>
          <a:p>
            <a:r>
              <a:rPr lang="en-US" dirty="0" smtClean="0"/>
              <a:t>Investment contracts with stabilized incentives and  deduction on income tax for 15 years. </a:t>
            </a:r>
          </a:p>
          <a:p>
            <a:r>
              <a:rPr lang="en-US" dirty="0" smtClean="0"/>
              <a:t>Legal security of international companies.</a:t>
            </a:r>
          </a:p>
          <a:p>
            <a:r>
              <a:rPr lang="en-US" dirty="0" smtClean="0"/>
              <a:t>Income tax exemption and advanced payments of taxes. </a:t>
            </a:r>
          </a:p>
          <a:p>
            <a:r>
              <a:rPr lang="en-US" dirty="0" smtClean="0"/>
              <a:t>Freedom to invest without limits. </a:t>
            </a:r>
          </a:p>
          <a:p>
            <a:r>
              <a:rPr lang="en-US" dirty="0" smtClean="0"/>
              <a:t>High level of protection, non-arbitrary or discrimination treatment, and fair and equitable treatment. </a:t>
            </a:r>
          </a:p>
          <a:p>
            <a:r>
              <a:rPr lang="en-US" b="1" i="1" dirty="0" smtClean="0"/>
              <a:t>However, there are no clear law in place for governing over certain business aspects including franchises and license agreements. </a:t>
            </a:r>
            <a:endParaRPr lang="en-US" b="1" i="1" dirty="0"/>
          </a:p>
        </p:txBody>
      </p:sp>
      <p:sp>
        <p:nvSpPr>
          <p:cNvPr id="4" name="TextBox 3"/>
          <p:cNvSpPr txBox="1"/>
          <p:nvPr/>
        </p:nvSpPr>
        <p:spPr>
          <a:xfrm>
            <a:off x="8382000" y="6400800"/>
            <a:ext cx="3352800" cy="523220"/>
          </a:xfrm>
          <a:prstGeom prst="rect">
            <a:avLst/>
          </a:prstGeom>
          <a:noFill/>
        </p:spPr>
        <p:txBody>
          <a:bodyPr wrap="square" rtlCol="0">
            <a:spAutoFit/>
          </a:bodyPr>
          <a:lstStyle/>
          <a:p>
            <a:r>
              <a:rPr lang="en-US" sz="1400" dirty="0"/>
              <a:t>(Embassy of the United States, n.d</a:t>
            </a:r>
            <a:r>
              <a:rPr lang="en-US" sz="1400" dirty="0" smtClean="0"/>
              <a:t>); (Doing Business, 2014) </a:t>
            </a:r>
            <a:endParaRPr lang="en-US" sz="1400" dirty="0"/>
          </a:p>
        </p:txBody>
      </p:sp>
    </p:spTree>
    <p:extLst>
      <p:ext uri="{BB962C8B-B14F-4D97-AF65-F5344CB8AC3E}">
        <p14:creationId xmlns:p14="http://schemas.microsoft.com/office/powerpoint/2010/main" val="190048629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3600" b="1" dirty="0" smtClean="0"/>
              <a:t>Intellectual Property in Ecuador </a:t>
            </a:r>
            <a:endParaRPr lang="en-US" sz="3600" b="1" dirty="0"/>
          </a:p>
        </p:txBody>
      </p:sp>
      <p:sp>
        <p:nvSpPr>
          <p:cNvPr id="3" name="Content Placeholder 2"/>
          <p:cNvSpPr>
            <a:spLocks noGrp="1"/>
          </p:cNvSpPr>
          <p:nvPr>
            <p:ph sz="half" idx="1"/>
          </p:nvPr>
        </p:nvSpPr>
        <p:spPr>
          <a:xfrm>
            <a:off x="457200" y="1066800"/>
            <a:ext cx="5562600" cy="5455557"/>
          </a:xfrm>
        </p:spPr>
        <p:txBody>
          <a:bodyPr>
            <a:normAutofit lnSpcReduction="10000"/>
          </a:bodyPr>
          <a:lstStyle/>
          <a:p>
            <a:r>
              <a:rPr lang="en-US" dirty="0" smtClean="0"/>
              <a:t>Ecuadorian Institute of Intellectual Property, the only public agency of Ecuador to oversee the intellectual property rights of organizations and individuals. </a:t>
            </a:r>
          </a:p>
          <a:p>
            <a:r>
              <a:rPr lang="en-US" dirty="0" smtClean="0"/>
              <a:t>Established primarily from law and treaties with the Universal Declaration of Human Rights adopted by the UN.</a:t>
            </a:r>
          </a:p>
          <a:p>
            <a:r>
              <a:rPr lang="en-US" dirty="0" smtClean="0"/>
              <a:t>It protects all property rights of individuals based on the Copyright Act. </a:t>
            </a:r>
          </a:p>
          <a:p>
            <a:r>
              <a:rPr lang="en-US" b="1" dirty="0" smtClean="0"/>
              <a:t>Industrial property: </a:t>
            </a:r>
          </a:p>
          <a:p>
            <a:pPr lvl="1"/>
            <a:r>
              <a:rPr lang="en-US" dirty="0" smtClean="0"/>
              <a:t>Inventions</a:t>
            </a:r>
          </a:p>
          <a:p>
            <a:pPr lvl="1"/>
            <a:r>
              <a:rPr lang="en-US" dirty="0" smtClean="0"/>
              <a:t>Patents</a:t>
            </a:r>
          </a:p>
          <a:p>
            <a:pPr lvl="1"/>
            <a:r>
              <a:rPr lang="en-US" dirty="0" smtClean="0"/>
              <a:t>Trademarks</a:t>
            </a:r>
          </a:p>
          <a:p>
            <a:pPr lvl="1"/>
            <a:r>
              <a:rPr lang="en-US" dirty="0" smtClean="0"/>
              <a:t>Industrial designs</a:t>
            </a:r>
          </a:p>
          <a:p>
            <a:pPr lvl="1"/>
            <a:r>
              <a:rPr lang="en-US" dirty="0" smtClean="0"/>
              <a:t>Geographical Indications (literary and artistic creations) </a:t>
            </a:r>
          </a:p>
        </p:txBody>
      </p:sp>
      <p:pic>
        <p:nvPicPr>
          <p:cNvPr id="6" name="Content Placeholder 5"/>
          <p:cNvPicPr>
            <a:picLocks noGrp="1" noChangeAspect="1"/>
          </p:cNvPicPr>
          <p:nvPr>
            <p:ph sz="half" idx="2"/>
          </p:nvPr>
        </p:nvPicPr>
        <p:blipFill>
          <a:blip r:embed="rId3"/>
          <a:stretch>
            <a:fillRect/>
          </a:stretch>
        </p:blipFill>
        <p:spPr>
          <a:xfrm>
            <a:off x="7162800" y="860330"/>
            <a:ext cx="4724400" cy="2645664"/>
          </a:xfrm>
          <a:prstGeom prst="rect">
            <a:avLst/>
          </a:prstGeom>
          <a:effectLst>
            <a:softEdge rad="63500"/>
          </a:effectLst>
        </p:spPr>
      </p:pic>
      <p:pic>
        <p:nvPicPr>
          <p:cNvPr id="7" name="Picture 6"/>
          <p:cNvPicPr>
            <a:picLocks noChangeAspect="1"/>
          </p:cNvPicPr>
          <p:nvPr/>
        </p:nvPicPr>
        <p:blipFill>
          <a:blip r:embed="rId4"/>
          <a:stretch>
            <a:fillRect/>
          </a:stretch>
        </p:blipFill>
        <p:spPr>
          <a:xfrm>
            <a:off x="5791200" y="3505994"/>
            <a:ext cx="4572000" cy="2857500"/>
          </a:xfrm>
          <a:prstGeom prst="rect">
            <a:avLst/>
          </a:prstGeom>
          <a:effectLst>
            <a:softEdge rad="31750"/>
          </a:effectLst>
        </p:spPr>
      </p:pic>
      <p:sp>
        <p:nvSpPr>
          <p:cNvPr id="4" name="TextBox 3"/>
          <p:cNvSpPr txBox="1"/>
          <p:nvPr/>
        </p:nvSpPr>
        <p:spPr>
          <a:xfrm>
            <a:off x="8763000" y="6211669"/>
            <a:ext cx="3276600" cy="584775"/>
          </a:xfrm>
          <a:prstGeom prst="rect">
            <a:avLst/>
          </a:prstGeom>
          <a:noFill/>
        </p:spPr>
        <p:txBody>
          <a:bodyPr wrap="square" rtlCol="0">
            <a:spAutoFit/>
          </a:bodyPr>
          <a:lstStyle/>
          <a:p>
            <a:r>
              <a:rPr lang="en-US" sz="1600" dirty="0"/>
              <a:t> (</a:t>
            </a:r>
            <a:r>
              <a:rPr lang="en-US" sz="1600" dirty="0" err="1"/>
              <a:t>Wipo</a:t>
            </a:r>
            <a:r>
              <a:rPr lang="en-US" sz="1600" dirty="0"/>
              <a:t>, n.d</a:t>
            </a:r>
            <a:r>
              <a:rPr lang="en-US" sz="1600" dirty="0" smtClean="0"/>
              <a:t>), </a:t>
            </a:r>
          </a:p>
          <a:p>
            <a:r>
              <a:rPr lang="en-US" sz="1600" dirty="0" smtClean="0"/>
              <a:t>(Bureau of Economic Affairs, </a:t>
            </a:r>
            <a:r>
              <a:rPr lang="en-US" sz="1600" dirty="0" err="1" smtClean="0"/>
              <a:t>nd</a:t>
            </a:r>
            <a:r>
              <a:rPr lang="en-US" sz="1600" dirty="0" smtClean="0"/>
              <a:t> </a:t>
            </a:r>
            <a:endParaRPr lang="en-US" sz="1600" dirty="0"/>
          </a:p>
        </p:txBody>
      </p:sp>
    </p:spTree>
    <p:extLst>
      <p:ext uri="{BB962C8B-B14F-4D97-AF65-F5344CB8AC3E}">
        <p14:creationId xmlns:p14="http://schemas.microsoft.com/office/powerpoint/2010/main" val="1180589104"/>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ormAutofit/>
          </a:bodyPr>
          <a:lstStyle/>
          <a:p>
            <a:pPr algn="ctr"/>
            <a:r>
              <a:rPr lang="en-US" sz="4000" b="1" dirty="0" smtClean="0"/>
              <a:t>Ethics of Doing Business in Ecuador </a:t>
            </a:r>
            <a:endParaRPr lang="en-US" sz="4000" b="1" dirty="0"/>
          </a:p>
        </p:txBody>
      </p:sp>
      <p:sp>
        <p:nvSpPr>
          <p:cNvPr id="5" name="Content Placeholder 4"/>
          <p:cNvSpPr>
            <a:spLocks noGrp="1"/>
          </p:cNvSpPr>
          <p:nvPr>
            <p:ph sz="half" idx="1"/>
          </p:nvPr>
        </p:nvSpPr>
        <p:spPr>
          <a:xfrm>
            <a:off x="6324600" y="1066800"/>
            <a:ext cx="5410200" cy="5638800"/>
          </a:xfrm>
        </p:spPr>
        <p:txBody>
          <a:bodyPr>
            <a:normAutofit/>
          </a:bodyPr>
          <a:lstStyle/>
          <a:p>
            <a:r>
              <a:rPr lang="en-US" dirty="0"/>
              <a:t>Government officials and private Ecuadorian businesses have used regulatory schemes and questionable legal maneuvers to affect foreign company operations in the </a:t>
            </a:r>
            <a:r>
              <a:rPr lang="en-US" dirty="0" smtClean="0"/>
              <a:t>country.</a:t>
            </a:r>
          </a:p>
          <a:p>
            <a:r>
              <a:rPr lang="en-US" dirty="0" smtClean="0"/>
              <a:t>According to the US report, there has been an increased in Corporate Social Responsibility  among organizations navigating in the Ecuador market. They have took the initiative in promoting: </a:t>
            </a:r>
          </a:p>
          <a:p>
            <a:r>
              <a:rPr lang="en-US" dirty="0" smtClean="0"/>
              <a:t>CSR principles</a:t>
            </a:r>
          </a:p>
          <a:p>
            <a:r>
              <a:rPr lang="en-US" dirty="0" smtClean="0"/>
              <a:t>Sustainability </a:t>
            </a:r>
          </a:p>
          <a:p>
            <a:r>
              <a:rPr lang="en-US" dirty="0" smtClean="0"/>
              <a:t>Clean environmental practices </a:t>
            </a:r>
          </a:p>
          <a:p>
            <a:r>
              <a:rPr lang="en-US" dirty="0" smtClean="0"/>
              <a:t>Promoting education. </a:t>
            </a:r>
            <a:endParaRPr lang="en-US" dirty="0"/>
          </a:p>
        </p:txBody>
      </p:sp>
      <p:pic>
        <p:nvPicPr>
          <p:cNvPr id="4" name="Content Placeholder 3"/>
          <p:cNvPicPr>
            <a:picLocks noGrp="1" noChangeAspect="1"/>
          </p:cNvPicPr>
          <p:nvPr>
            <p:ph sz="half" idx="2"/>
          </p:nvPr>
        </p:nvPicPr>
        <p:blipFill>
          <a:blip r:embed="rId3"/>
          <a:stretch>
            <a:fillRect/>
          </a:stretch>
        </p:blipFill>
        <p:spPr>
          <a:xfrm>
            <a:off x="228600" y="1066800"/>
            <a:ext cx="4579135" cy="3047206"/>
          </a:xfrm>
          <a:prstGeom prst="rect">
            <a:avLst/>
          </a:prstGeom>
          <a:effectLst>
            <a:softEdge rad="63500"/>
          </a:effectLst>
        </p:spPr>
      </p:pic>
      <p:pic>
        <p:nvPicPr>
          <p:cNvPr id="7" name="Picture 6"/>
          <p:cNvPicPr>
            <a:picLocks noChangeAspect="1"/>
          </p:cNvPicPr>
          <p:nvPr/>
        </p:nvPicPr>
        <p:blipFill>
          <a:blip r:embed="rId4"/>
          <a:stretch>
            <a:fillRect/>
          </a:stretch>
        </p:blipFill>
        <p:spPr>
          <a:xfrm>
            <a:off x="918039" y="4267200"/>
            <a:ext cx="5675075" cy="1895475"/>
          </a:xfrm>
          <a:prstGeom prst="rect">
            <a:avLst/>
          </a:prstGeom>
        </p:spPr>
      </p:pic>
      <p:sp>
        <p:nvSpPr>
          <p:cNvPr id="3" name="TextBox 2"/>
          <p:cNvSpPr txBox="1"/>
          <p:nvPr/>
        </p:nvSpPr>
        <p:spPr>
          <a:xfrm>
            <a:off x="8458201" y="6162676"/>
            <a:ext cx="3733800" cy="276999"/>
          </a:xfrm>
          <a:prstGeom prst="rect">
            <a:avLst/>
          </a:prstGeom>
          <a:noFill/>
        </p:spPr>
        <p:txBody>
          <a:bodyPr wrap="square" rtlCol="0">
            <a:spAutoFit/>
          </a:bodyPr>
          <a:lstStyle/>
          <a:p>
            <a:r>
              <a:rPr lang="en-US" sz="1200" dirty="0"/>
              <a:t> Ecuador - U.S. Department of </a:t>
            </a:r>
            <a:r>
              <a:rPr lang="en-US" sz="1200" dirty="0" err="1" smtClean="0"/>
              <a:t>State.,n.d</a:t>
            </a:r>
            <a:r>
              <a:rPr lang="en-US" sz="1200" dirty="0" smtClean="0"/>
              <a:t>.)</a:t>
            </a:r>
            <a:endParaRPr lang="en-US" sz="1200" dirty="0"/>
          </a:p>
        </p:txBody>
      </p:sp>
      <p:sp>
        <p:nvSpPr>
          <p:cNvPr id="8" name="TextBox 7"/>
          <p:cNvSpPr txBox="1"/>
          <p:nvPr/>
        </p:nvSpPr>
        <p:spPr>
          <a:xfrm>
            <a:off x="8305800" y="6162675"/>
            <a:ext cx="3581400" cy="276999"/>
          </a:xfrm>
          <a:prstGeom prst="rect">
            <a:avLst/>
          </a:prstGeom>
          <a:noFill/>
        </p:spPr>
        <p:txBody>
          <a:bodyPr wrap="square" rtlCol="0">
            <a:spAutoFit/>
          </a:bodyPr>
          <a:lstStyle/>
          <a:p>
            <a:r>
              <a:rPr lang="en-US" sz="1200" dirty="0" smtClean="0"/>
              <a:t>(</a:t>
            </a:r>
            <a:endParaRPr lang="en-US" sz="1200" dirty="0"/>
          </a:p>
        </p:txBody>
      </p:sp>
    </p:spTree>
    <p:extLst>
      <p:ext uri="{BB962C8B-B14F-4D97-AF65-F5344CB8AC3E}">
        <p14:creationId xmlns:p14="http://schemas.microsoft.com/office/powerpoint/2010/main" val="2426022026"/>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200900" y="0"/>
            <a:ext cx="4991100" cy="3132346"/>
          </a:xfrm>
          <a:prstGeom prst="rect">
            <a:avLst/>
          </a:prstGeom>
          <a:effectLst>
            <a:softEdge rad="317500"/>
          </a:effectLst>
        </p:spPr>
      </p:pic>
      <p:sp>
        <p:nvSpPr>
          <p:cNvPr id="2" name="Title 1"/>
          <p:cNvSpPr>
            <a:spLocks noGrp="1"/>
          </p:cNvSpPr>
          <p:nvPr>
            <p:ph type="title"/>
          </p:nvPr>
        </p:nvSpPr>
        <p:spPr>
          <a:xfrm>
            <a:off x="-762000" y="273316"/>
            <a:ext cx="10515600" cy="1145224"/>
          </a:xfrm>
        </p:spPr>
        <p:txBody>
          <a:bodyPr anchor="t"/>
          <a:lstStyle/>
          <a:p>
            <a:pPr algn="ctr"/>
            <a:r>
              <a:rPr lang="en-US" dirty="0" smtClean="0"/>
              <a:t>Ecuador Versus The US</a:t>
            </a:r>
            <a:endParaRPr lang="en-US" dirty="0"/>
          </a:p>
        </p:txBody>
      </p:sp>
      <p:sp>
        <p:nvSpPr>
          <p:cNvPr id="3" name="Text Placeholder 2"/>
          <p:cNvSpPr>
            <a:spLocks noGrp="1"/>
          </p:cNvSpPr>
          <p:nvPr>
            <p:ph type="body" idx="1"/>
          </p:nvPr>
        </p:nvSpPr>
        <p:spPr/>
        <p:txBody>
          <a:bodyPr/>
          <a:lstStyle/>
          <a:p>
            <a:r>
              <a:rPr lang="en-US" sz="2400" dirty="0" smtClean="0"/>
              <a:t>Ecuador </a:t>
            </a:r>
            <a:endParaRPr lang="en-US" dirty="0"/>
          </a:p>
        </p:txBody>
      </p:sp>
      <p:sp>
        <p:nvSpPr>
          <p:cNvPr id="4" name="Content Placeholder 3"/>
          <p:cNvSpPr>
            <a:spLocks noGrp="1"/>
          </p:cNvSpPr>
          <p:nvPr>
            <p:ph sz="half" idx="2"/>
          </p:nvPr>
        </p:nvSpPr>
        <p:spPr>
          <a:xfrm>
            <a:off x="839788" y="2514600"/>
            <a:ext cx="5029200" cy="3962400"/>
          </a:xfrm>
        </p:spPr>
        <p:txBody>
          <a:bodyPr>
            <a:normAutofit/>
          </a:bodyPr>
          <a:lstStyle/>
          <a:p>
            <a:r>
              <a:rPr lang="en-US" dirty="0" smtClean="0"/>
              <a:t>Political Instability</a:t>
            </a:r>
          </a:p>
          <a:p>
            <a:r>
              <a:rPr lang="en-US" dirty="0" smtClean="0"/>
              <a:t>Lax Business Laws and Regulations</a:t>
            </a:r>
          </a:p>
          <a:p>
            <a:r>
              <a:rPr lang="en-US" dirty="0" smtClean="0"/>
              <a:t>Anti-Monopoly Laws </a:t>
            </a:r>
          </a:p>
          <a:p>
            <a:r>
              <a:rPr lang="en-US" dirty="0" smtClean="0"/>
              <a:t>Modernize Economy </a:t>
            </a:r>
          </a:p>
          <a:p>
            <a:r>
              <a:rPr lang="en-US" dirty="0" smtClean="0"/>
              <a:t>Increased freedom for State-Owned Enterprises</a:t>
            </a:r>
          </a:p>
          <a:p>
            <a:r>
              <a:rPr lang="en-US" dirty="0" smtClean="0"/>
              <a:t>Insufficient business ethics </a:t>
            </a:r>
          </a:p>
          <a:p>
            <a:r>
              <a:rPr lang="en-US" dirty="0" smtClean="0"/>
              <a:t>Financial Benefits for Foreign Businesses</a:t>
            </a:r>
            <a:endParaRPr lang="en-US" dirty="0"/>
          </a:p>
        </p:txBody>
      </p:sp>
      <p:sp>
        <p:nvSpPr>
          <p:cNvPr id="5" name="Text Placeholder 4"/>
          <p:cNvSpPr>
            <a:spLocks noGrp="1"/>
          </p:cNvSpPr>
          <p:nvPr>
            <p:ph type="body" sz="quarter" idx="3"/>
          </p:nvPr>
        </p:nvSpPr>
        <p:spPr/>
        <p:txBody>
          <a:bodyPr>
            <a:normAutofit/>
          </a:bodyPr>
          <a:lstStyle/>
          <a:p>
            <a:r>
              <a:rPr lang="en-US" sz="2400" dirty="0" smtClean="0"/>
              <a:t>United States</a:t>
            </a:r>
            <a:endParaRPr lang="en-US" sz="2400" dirty="0"/>
          </a:p>
        </p:txBody>
      </p:sp>
      <p:sp>
        <p:nvSpPr>
          <p:cNvPr id="6" name="Content Placeholder 5"/>
          <p:cNvSpPr>
            <a:spLocks noGrp="1"/>
          </p:cNvSpPr>
          <p:nvPr>
            <p:ph sz="quarter" idx="4"/>
          </p:nvPr>
        </p:nvSpPr>
        <p:spPr/>
        <p:txBody>
          <a:bodyPr/>
          <a:lstStyle/>
          <a:p>
            <a:r>
              <a:rPr lang="en-US" dirty="0" smtClean="0"/>
              <a:t>Political Frustration</a:t>
            </a:r>
          </a:p>
          <a:p>
            <a:r>
              <a:rPr lang="en-US" dirty="0" smtClean="0"/>
              <a:t>Lax Business Laws (Big Businesses)</a:t>
            </a:r>
          </a:p>
          <a:p>
            <a:r>
              <a:rPr lang="en-US" dirty="0" smtClean="0"/>
              <a:t>Laws in place to protect consumers</a:t>
            </a:r>
          </a:p>
          <a:p>
            <a:r>
              <a:rPr lang="en-US" dirty="0" smtClean="0"/>
              <a:t>Economy that is improving due to imports and exports</a:t>
            </a:r>
          </a:p>
          <a:p>
            <a:r>
              <a:rPr lang="en-US" dirty="0" smtClean="0"/>
              <a:t>Emphasis placed on Business Ethics and Corporate Social Responsibility</a:t>
            </a:r>
          </a:p>
          <a:p>
            <a:r>
              <a:rPr lang="en-US" dirty="0" smtClean="0"/>
              <a:t>Financial and Industry Benefits</a:t>
            </a:r>
            <a:endParaRPr lang="en-US" dirty="0"/>
          </a:p>
        </p:txBody>
      </p:sp>
      <p:sp>
        <p:nvSpPr>
          <p:cNvPr id="7" name="TextBox 6"/>
          <p:cNvSpPr txBox="1"/>
          <p:nvPr/>
        </p:nvSpPr>
        <p:spPr>
          <a:xfrm>
            <a:off x="7010400" y="6189663"/>
            <a:ext cx="4381500" cy="584775"/>
          </a:xfrm>
          <a:prstGeom prst="rect">
            <a:avLst/>
          </a:prstGeom>
          <a:noFill/>
        </p:spPr>
        <p:txBody>
          <a:bodyPr wrap="square" rtlCol="0">
            <a:spAutoFit/>
          </a:bodyPr>
          <a:lstStyle/>
          <a:p>
            <a:r>
              <a:rPr lang="en-US" sz="1600" dirty="0"/>
              <a:t> </a:t>
            </a:r>
            <a:r>
              <a:rPr lang="en-US" sz="1600" dirty="0" smtClean="0"/>
              <a:t>(Ecuador </a:t>
            </a:r>
            <a:r>
              <a:rPr lang="en-US" sz="1600" dirty="0"/>
              <a:t>- U.S. Department of </a:t>
            </a:r>
            <a:r>
              <a:rPr lang="en-US" sz="1600" dirty="0" smtClean="0"/>
              <a:t>State, </a:t>
            </a:r>
            <a:r>
              <a:rPr lang="en-US" sz="1600" dirty="0" err="1" smtClean="0"/>
              <a:t>n.d</a:t>
            </a:r>
            <a:r>
              <a:rPr lang="en-US" sz="1600" dirty="0" err="1"/>
              <a:t>.</a:t>
            </a:r>
            <a:r>
              <a:rPr lang="en-US" sz="1600" dirty="0"/>
              <a:t>). </a:t>
            </a:r>
          </a:p>
          <a:p>
            <a:r>
              <a:rPr lang="en-US" sz="1600" dirty="0" smtClean="0"/>
              <a:t>(Embassy of the United States, </a:t>
            </a:r>
            <a:r>
              <a:rPr lang="en-US" sz="1600" dirty="0" err="1" smtClean="0"/>
              <a:t>nd</a:t>
            </a:r>
            <a:r>
              <a:rPr lang="en-US" sz="1600" dirty="0" smtClean="0"/>
              <a:t>.)</a:t>
            </a:r>
            <a:endParaRPr lang="en-US" sz="1600" dirty="0"/>
          </a:p>
        </p:txBody>
      </p:sp>
    </p:spTree>
    <p:extLst>
      <p:ext uri="{BB962C8B-B14F-4D97-AF65-F5344CB8AC3E}">
        <p14:creationId xmlns:p14="http://schemas.microsoft.com/office/powerpoint/2010/main" val="338706176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2"/>
          </p:nvPr>
        </p:nvPicPr>
        <p:blipFill>
          <a:blip r:embed="rId3"/>
          <a:stretch>
            <a:fillRect/>
          </a:stretch>
        </p:blipFill>
        <p:spPr>
          <a:xfrm>
            <a:off x="6096000" y="937738"/>
            <a:ext cx="3810000" cy="2638778"/>
          </a:xfrm>
          <a:prstGeom prst="rect">
            <a:avLst/>
          </a:prstGeom>
          <a:effectLst>
            <a:softEdge rad="63500"/>
          </a:effectLst>
        </p:spPr>
      </p:pic>
      <p:sp>
        <p:nvSpPr>
          <p:cNvPr id="2" name="Title 1"/>
          <p:cNvSpPr>
            <a:spLocks noGrp="1"/>
          </p:cNvSpPr>
          <p:nvPr>
            <p:ph type="title"/>
          </p:nvPr>
        </p:nvSpPr>
        <p:spPr/>
        <p:txBody>
          <a:bodyPr anchor="t"/>
          <a:lstStyle/>
          <a:p>
            <a:pPr algn="ctr"/>
            <a:r>
              <a:rPr lang="en-US" dirty="0" smtClean="0"/>
              <a:t>Things To Consider about Business In Ecuador </a:t>
            </a:r>
            <a:endParaRPr lang="en-US" dirty="0"/>
          </a:p>
        </p:txBody>
      </p:sp>
      <p:sp>
        <p:nvSpPr>
          <p:cNvPr id="3" name="Content Placeholder 2"/>
          <p:cNvSpPr>
            <a:spLocks noGrp="1"/>
          </p:cNvSpPr>
          <p:nvPr>
            <p:ph sz="half" idx="1"/>
          </p:nvPr>
        </p:nvSpPr>
        <p:spPr>
          <a:xfrm>
            <a:off x="152400" y="1219199"/>
            <a:ext cx="5943600" cy="5477691"/>
          </a:xfrm>
        </p:spPr>
        <p:txBody>
          <a:bodyPr>
            <a:normAutofit/>
          </a:bodyPr>
          <a:lstStyle/>
          <a:p>
            <a:r>
              <a:rPr lang="en-US" dirty="0" smtClean="0"/>
              <a:t>Improving economy through attracting international business</a:t>
            </a:r>
          </a:p>
          <a:p>
            <a:r>
              <a:rPr lang="en-US" dirty="0" smtClean="0"/>
              <a:t>Consider the legal environment, as well as the commitment to good business ethics</a:t>
            </a:r>
          </a:p>
          <a:p>
            <a:r>
              <a:rPr lang="en-US" dirty="0" smtClean="0"/>
              <a:t>Good protection for intellectual property, and financial incentives for international businesses. </a:t>
            </a:r>
          </a:p>
          <a:p>
            <a:r>
              <a:rPr lang="en-US" dirty="0" smtClean="0"/>
              <a:t>Keep in mind the country’s customs and laws. </a:t>
            </a:r>
          </a:p>
          <a:p>
            <a:r>
              <a:rPr lang="en-US" dirty="0" smtClean="0"/>
              <a:t>Remains an attractive market for international investment</a:t>
            </a:r>
          </a:p>
          <a:p>
            <a:r>
              <a:rPr lang="en-US" b="1" dirty="0" smtClean="0"/>
              <a:t>Production Code </a:t>
            </a:r>
            <a:r>
              <a:rPr lang="en-US" dirty="0" smtClean="0"/>
              <a:t>that </a:t>
            </a:r>
            <a:r>
              <a:rPr lang="en-US" dirty="0"/>
              <a:t>includes a variety of </a:t>
            </a:r>
            <a:r>
              <a:rPr lang="en-US" dirty="0" smtClean="0"/>
              <a:t>measures </a:t>
            </a:r>
            <a:r>
              <a:rPr lang="en-US" dirty="0"/>
              <a:t>such as import substitution, enforcement of standards and sanitary and </a:t>
            </a:r>
            <a:r>
              <a:rPr lang="en-US" dirty="0" err="1"/>
              <a:t>phytosanitary</a:t>
            </a:r>
            <a:r>
              <a:rPr lang="en-US" dirty="0"/>
              <a:t> </a:t>
            </a:r>
            <a:r>
              <a:rPr lang="en-US" dirty="0" smtClean="0"/>
              <a:t> requirements</a:t>
            </a:r>
            <a:r>
              <a:rPr lang="en-US" dirty="0"/>
              <a:t>, and investment incentives. </a:t>
            </a:r>
          </a:p>
        </p:txBody>
      </p:sp>
      <p:pic>
        <p:nvPicPr>
          <p:cNvPr id="6" name="Picture 5"/>
          <p:cNvPicPr>
            <a:picLocks noChangeAspect="1"/>
          </p:cNvPicPr>
          <p:nvPr/>
        </p:nvPicPr>
        <p:blipFill>
          <a:blip r:embed="rId4"/>
          <a:stretch>
            <a:fillRect/>
          </a:stretch>
        </p:blipFill>
        <p:spPr>
          <a:xfrm>
            <a:off x="8915400" y="2590800"/>
            <a:ext cx="3124200" cy="4106091"/>
          </a:xfrm>
          <a:prstGeom prst="rect">
            <a:avLst/>
          </a:prstGeom>
          <a:effectLst>
            <a:softEdge rad="63500"/>
          </a:effectLst>
        </p:spPr>
      </p:pic>
    </p:spTree>
    <p:extLst>
      <p:ext uri="{BB962C8B-B14F-4D97-AF65-F5344CB8AC3E}">
        <p14:creationId xmlns:p14="http://schemas.microsoft.com/office/powerpoint/2010/main" val="4129439513"/>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2" presetClass="emph" presetSubtype="0" fill="hold" nodeType="clickEffect">
                                  <p:stCondLst>
                                    <p:cond delay="0"/>
                                  </p:stCondLst>
                                  <p:childTnLst>
                                    <p:animRot by="120000">
                                      <p:cBhvr>
                                        <p:cTn id="13" dur="100" fill="hold">
                                          <p:stCondLst>
                                            <p:cond delay="0"/>
                                          </p:stCondLst>
                                        </p:cTn>
                                        <p:tgtEl>
                                          <p:spTgt spid="6"/>
                                        </p:tgtEl>
                                        <p:attrNameLst>
                                          <p:attrName>r</p:attrName>
                                        </p:attrNameLst>
                                      </p:cBhvr>
                                    </p:animRot>
                                    <p:animRot by="-240000">
                                      <p:cBhvr>
                                        <p:cTn id="14" dur="200" fill="hold">
                                          <p:stCondLst>
                                            <p:cond delay="200"/>
                                          </p:stCondLst>
                                        </p:cTn>
                                        <p:tgtEl>
                                          <p:spTgt spid="6"/>
                                        </p:tgtEl>
                                        <p:attrNameLst>
                                          <p:attrName>r</p:attrName>
                                        </p:attrNameLst>
                                      </p:cBhvr>
                                    </p:animRot>
                                    <p:animRot by="240000">
                                      <p:cBhvr>
                                        <p:cTn id="15" dur="200" fill="hold">
                                          <p:stCondLst>
                                            <p:cond delay="400"/>
                                          </p:stCondLst>
                                        </p:cTn>
                                        <p:tgtEl>
                                          <p:spTgt spid="6"/>
                                        </p:tgtEl>
                                        <p:attrNameLst>
                                          <p:attrName>r</p:attrName>
                                        </p:attrNameLst>
                                      </p:cBhvr>
                                    </p:animRot>
                                    <p:animRot by="-240000">
                                      <p:cBhvr>
                                        <p:cTn id="16" dur="200" fill="hold">
                                          <p:stCondLst>
                                            <p:cond delay="600"/>
                                          </p:stCondLst>
                                        </p:cTn>
                                        <p:tgtEl>
                                          <p:spTgt spid="6"/>
                                        </p:tgtEl>
                                        <p:attrNameLst>
                                          <p:attrName>r</p:attrName>
                                        </p:attrNameLst>
                                      </p:cBhvr>
                                    </p:animRot>
                                    <p:animRot by="120000">
                                      <p:cBhvr>
                                        <p:cTn id="17"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630991"/>
            <a:ext cx="9601200" cy="1838519"/>
          </a:xfrm>
        </p:spPr>
        <p:txBody>
          <a:bodyPr anchor="t"/>
          <a:lstStyle/>
          <a:p>
            <a:pPr algn="ctr"/>
            <a:r>
              <a:rPr lang="en-US" sz="4400" dirty="0" smtClean="0">
                <a:solidFill>
                  <a:schemeClr val="tx1">
                    <a:lumMod val="95000"/>
                  </a:schemeClr>
                </a:solidFill>
              </a:rPr>
              <a:t>References</a:t>
            </a:r>
            <a:endParaRPr lang="en-US" dirty="0">
              <a:solidFill>
                <a:schemeClr val="tx1">
                  <a:lumMod val="95000"/>
                </a:schemeClr>
              </a:solidFill>
            </a:endParaRPr>
          </a:p>
        </p:txBody>
      </p:sp>
      <p:sp>
        <p:nvSpPr>
          <p:cNvPr id="3" name="Text Placeholder 2"/>
          <p:cNvSpPr>
            <a:spLocks noGrp="1"/>
          </p:cNvSpPr>
          <p:nvPr>
            <p:ph type="body" idx="1"/>
          </p:nvPr>
        </p:nvSpPr>
        <p:spPr>
          <a:xfrm>
            <a:off x="1143000" y="3471959"/>
            <a:ext cx="9750552" cy="2971800"/>
          </a:xfrm>
        </p:spPr>
        <p:txBody>
          <a:bodyPr>
            <a:normAutofit fontScale="62500" lnSpcReduction="20000"/>
          </a:bodyPr>
          <a:lstStyle/>
          <a:p>
            <a:pPr indent="-457200"/>
            <a:r>
              <a:rPr lang="en-US" dirty="0"/>
              <a:t>2013 Investment Climate Statement </a:t>
            </a:r>
            <a:r>
              <a:rPr lang="en-US" dirty="0" smtClean="0"/>
              <a:t>– Ecuador. </a:t>
            </a:r>
            <a:r>
              <a:rPr lang="en-US" dirty="0"/>
              <a:t>(2013). </a:t>
            </a:r>
            <a:r>
              <a:rPr lang="en-US" i="1" dirty="0"/>
              <a:t>Bureau of Economic and Business </a:t>
            </a:r>
            <a:r>
              <a:rPr lang="en-US" i="1" dirty="0" smtClean="0"/>
              <a:t>Affairs</a:t>
            </a:r>
            <a:r>
              <a:rPr lang="en-US" dirty="0" smtClean="0"/>
              <a:t>. </a:t>
            </a:r>
            <a:r>
              <a:rPr lang="en-US" dirty="0"/>
              <a:t>Retrieved from </a:t>
            </a:r>
            <a:r>
              <a:rPr lang="en-US" dirty="0">
                <a:hlinkClick r:id="rId2"/>
              </a:rPr>
              <a:t>http://</a:t>
            </a:r>
            <a:r>
              <a:rPr lang="en-US" dirty="0" smtClean="0">
                <a:hlinkClick r:id="rId2"/>
              </a:rPr>
              <a:t>www.state.gov/e/eb/rls/othr/ics/2013/204634.htm</a:t>
            </a:r>
            <a:endParaRPr lang="en-US" dirty="0" smtClean="0"/>
          </a:p>
          <a:p>
            <a:pPr indent="-457200"/>
            <a:endParaRPr lang="en-US" dirty="0"/>
          </a:p>
          <a:p>
            <a:pPr indent="-457200"/>
            <a:r>
              <a:rPr lang="en-US" dirty="0" smtClean="0"/>
              <a:t>Doing Business-Ecuador. (2014). </a:t>
            </a:r>
            <a:r>
              <a:rPr lang="en-US" i="1" dirty="0" smtClean="0"/>
              <a:t>Doing Business</a:t>
            </a:r>
            <a:r>
              <a:rPr lang="en-US" dirty="0" smtClean="0"/>
              <a:t>. </a:t>
            </a:r>
            <a:r>
              <a:rPr lang="en-US" dirty="0"/>
              <a:t>Retrieved from </a:t>
            </a:r>
            <a:r>
              <a:rPr lang="en-US" dirty="0">
                <a:hlinkClick r:id="rId3"/>
              </a:rPr>
              <a:t>http://www.doingbusiness.org/~/</a:t>
            </a:r>
            <a:r>
              <a:rPr lang="en-US" dirty="0" smtClean="0">
                <a:hlinkClick r:id="rId3"/>
              </a:rPr>
              <a:t>media/giawb/doing%20business/documents/profiles/country/ECU.pdf</a:t>
            </a:r>
            <a:endParaRPr lang="en-US" dirty="0" smtClean="0"/>
          </a:p>
          <a:p>
            <a:pPr indent="-457200"/>
            <a:endParaRPr lang="en-US" dirty="0" smtClean="0"/>
          </a:p>
          <a:p>
            <a:pPr indent="-457200"/>
            <a:endParaRPr lang="en-US" dirty="0"/>
          </a:p>
          <a:p>
            <a:pPr indent="-457200"/>
            <a:r>
              <a:rPr lang="en-US" dirty="0" smtClean="0"/>
              <a:t>Doing Business in Ecuador. (n.d). </a:t>
            </a:r>
            <a:r>
              <a:rPr lang="en-US" i="1" dirty="0" smtClean="0"/>
              <a:t>Embassy of The United States</a:t>
            </a:r>
            <a:r>
              <a:rPr lang="en-US" dirty="0" smtClean="0"/>
              <a:t>. </a:t>
            </a:r>
            <a:r>
              <a:rPr lang="en-US" dirty="0"/>
              <a:t>Retrieved from </a:t>
            </a:r>
            <a:r>
              <a:rPr lang="en-US" dirty="0">
                <a:hlinkClick r:id="rId4"/>
              </a:rPr>
              <a:t>http://</a:t>
            </a:r>
            <a:r>
              <a:rPr lang="en-US" dirty="0" smtClean="0">
                <a:hlinkClick r:id="rId4"/>
              </a:rPr>
              <a:t>ecuador.usembassy.gov/doing-business-local.html</a:t>
            </a:r>
            <a:endParaRPr lang="en-US" dirty="0" smtClean="0"/>
          </a:p>
          <a:p>
            <a:pPr indent="-457200"/>
            <a:endParaRPr lang="en-US" dirty="0"/>
          </a:p>
          <a:p>
            <a:pPr indent="-457200"/>
            <a:r>
              <a:rPr lang="en-US" dirty="0"/>
              <a:t>Doing Business in </a:t>
            </a:r>
            <a:r>
              <a:rPr lang="en-US" dirty="0" smtClean="0"/>
              <a:t>Ecuador. (n.d). </a:t>
            </a:r>
            <a:r>
              <a:rPr lang="en-US" i="1" dirty="0" err="1" smtClean="0"/>
              <a:t>Kwinessentia</a:t>
            </a:r>
            <a:r>
              <a:rPr lang="en-US" dirty="0" err="1" smtClean="0"/>
              <a:t>l</a:t>
            </a:r>
            <a:r>
              <a:rPr lang="en-US" dirty="0" smtClean="0"/>
              <a:t>. </a:t>
            </a:r>
            <a:r>
              <a:rPr lang="en-US" dirty="0"/>
              <a:t>Retrieved from </a:t>
            </a:r>
            <a:r>
              <a:rPr lang="en-US" dirty="0">
                <a:hlinkClick r:id="rId5"/>
              </a:rPr>
              <a:t>http://</a:t>
            </a:r>
            <a:r>
              <a:rPr lang="en-US" dirty="0" smtClean="0">
                <a:hlinkClick r:id="rId5"/>
              </a:rPr>
              <a:t>www.kwintessential.co.uk/etiquette/doing-business-ecuador.html</a:t>
            </a:r>
            <a:endParaRPr lang="en-US" dirty="0" smtClean="0"/>
          </a:p>
          <a:p>
            <a:pPr indent="-457200"/>
            <a:endParaRPr lang="en-US" dirty="0" smtClean="0"/>
          </a:p>
          <a:p>
            <a:pPr indent="-457200"/>
            <a:r>
              <a:rPr lang="en-US" dirty="0"/>
              <a:t>Intellectual Property </a:t>
            </a:r>
            <a:r>
              <a:rPr lang="en-US" dirty="0" smtClean="0"/>
              <a:t>Law. (n.d). </a:t>
            </a:r>
            <a:r>
              <a:rPr lang="en-US" i="1" dirty="0" smtClean="0"/>
              <a:t>World Intellectual Property Organization</a:t>
            </a:r>
            <a:r>
              <a:rPr lang="en-US" dirty="0" smtClean="0"/>
              <a:t>. </a:t>
            </a:r>
            <a:r>
              <a:rPr lang="en-US" dirty="0"/>
              <a:t>Retrieved from </a:t>
            </a:r>
            <a:r>
              <a:rPr lang="en-US" dirty="0">
                <a:hlinkClick r:id="rId6"/>
              </a:rPr>
              <a:t>http://</a:t>
            </a:r>
            <a:r>
              <a:rPr lang="en-US" dirty="0" smtClean="0">
                <a:hlinkClick r:id="rId6"/>
              </a:rPr>
              <a:t>www.wipo.int/wipolex/en/details.jsp?id=5512</a:t>
            </a:r>
            <a:endParaRPr lang="en-US" dirty="0" smtClean="0"/>
          </a:p>
          <a:p>
            <a:endParaRPr lang="en-US" dirty="0"/>
          </a:p>
        </p:txBody>
      </p:sp>
      <p:pic>
        <p:nvPicPr>
          <p:cNvPr id="4" name="Picture 3"/>
          <p:cNvPicPr>
            <a:picLocks noChangeAspect="1"/>
          </p:cNvPicPr>
          <p:nvPr/>
        </p:nvPicPr>
        <p:blipFill>
          <a:blip r:embed="rId7"/>
          <a:stretch>
            <a:fillRect/>
          </a:stretch>
        </p:blipFill>
        <p:spPr>
          <a:xfrm>
            <a:off x="3810000" y="51383"/>
            <a:ext cx="5257800" cy="2579608"/>
          </a:xfrm>
          <a:prstGeom prst="rect">
            <a:avLst/>
          </a:prstGeom>
        </p:spPr>
      </p:pic>
    </p:spTree>
    <p:extLst>
      <p:ext uri="{BB962C8B-B14F-4D97-AF65-F5344CB8AC3E}">
        <p14:creationId xmlns:p14="http://schemas.microsoft.com/office/powerpoint/2010/main" val="1783796071"/>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xit" presetSubtype="0" fill="hold" nodeType="clickEffect">
                                  <p:stCondLst>
                                    <p:cond delay="0"/>
                                  </p:stCondLst>
                                  <p:childTnLst>
                                    <p:anim calcmode="lin" valueType="num">
                                      <p:cBhvr>
                                        <p:cTn id="6" dur="1000"/>
                                        <p:tgtEl>
                                          <p:spTgt spid="4"/>
                                        </p:tgtEl>
                                        <p:attrNameLst>
                                          <p:attrName>ppt_w</p:attrName>
                                        </p:attrNameLst>
                                      </p:cBhvr>
                                      <p:tavLst>
                                        <p:tav tm="0">
                                          <p:val>
                                            <p:strVal val="ppt_w"/>
                                          </p:val>
                                        </p:tav>
                                        <p:tav tm="100000">
                                          <p:val>
                                            <p:fltVal val="0"/>
                                          </p:val>
                                        </p:tav>
                                      </p:tavLst>
                                    </p:anim>
                                    <p:anim calcmode="lin" valueType="num">
                                      <p:cBhvr>
                                        <p:cTn id="7" dur="1000"/>
                                        <p:tgtEl>
                                          <p:spTgt spid="4"/>
                                        </p:tgtEl>
                                        <p:attrNameLst>
                                          <p:attrName>ppt_h</p:attrName>
                                        </p:attrNameLst>
                                      </p:cBhvr>
                                      <p:tavLst>
                                        <p:tav tm="0">
                                          <p:val>
                                            <p:strVal val="ppt_h"/>
                                          </p:val>
                                        </p:tav>
                                        <p:tav tm="100000">
                                          <p:val>
                                            <p:fltVal val="0"/>
                                          </p:val>
                                        </p:tav>
                                      </p:tavLst>
                                    </p:anim>
                                    <p:anim calcmode="lin" valueType="num">
                                      <p:cBhvr>
                                        <p:cTn id="8" dur="1000"/>
                                        <p:tgtEl>
                                          <p:spTgt spid="4"/>
                                        </p:tgtEl>
                                        <p:attrNameLst>
                                          <p:attrName>style.rotation</p:attrName>
                                        </p:attrNameLst>
                                      </p:cBhvr>
                                      <p:tavLst>
                                        <p:tav tm="0">
                                          <p:val>
                                            <p:fltVal val="0"/>
                                          </p:val>
                                        </p:tav>
                                        <p:tav tm="100000">
                                          <p:val>
                                            <p:fltVal val="90"/>
                                          </p:val>
                                        </p:tav>
                                      </p:tavLst>
                                    </p:anim>
                                    <p:animEffect transition="out" filter="fade">
                                      <p:cBhvr>
                                        <p:cTn id="9" dur="1000"/>
                                        <p:tgtEl>
                                          <p:spTgt spid="4"/>
                                        </p:tgtEl>
                                      </p:cBhvr>
                                    </p:animEffect>
                                    <p:set>
                                      <p:cBhvr>
                                        <p:cTn id="10"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ITY SKETCH 16X9">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CitySketch">
      <a:dk1>
        <a:srgbClr val="3D372E"/>
      </a:dk1>
      <a:lt1>
        <a:sysClr val="window" lastClr="FFFFFF"/>
      </a:lt1>
      <a:dk2>
        <a:srgbClr val="000000"/>
      </a:dk2>
      <a:lt2>
        <a:srgbClr val="E0ECE1"/>
      </a:lt2>
      <a:accent1>
        <a:srgbClr val="B2D0B4"/>
      </a:accent1>
      <a:accent2>
        <a:srgbClr val="88A5BA"/>
      </a:accent2>
      <a:accent3>
        <a:srgbClr val="909F5F"/>
      </a:accent3>
      <a:accent4>
        <a:srgbClr val="C9A057"/>
      </a:accent4>
      <a:accent5>
        <a:srgbClr val="DA7D60"/>
      </a:accent5>
      <a:accent6>
        <a:srgbClr val="978975"/>
      </a:accent6>
      <a:hlink>
        <a:srgbClr val="C9A057"/>
      </a:hlink>
      <a:folHlink>
        <a:srgbClr val="978975"/>
      </a:folHlink>
    </a:clrScheme>
    <a:fontScheme name="Century Schoolbook">
      <a:maj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Schoolbook" panose="020406040505050203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839827B5-A90F-45DE-9A48-E01BF3AFCC9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office city sketch presentation background (widescreen)</Template>
  <TotalTime>0</TotalTime>
  <Words>1921</Words>
  <Application>Microsoft Office PowerPoint</Application>
  <PresentationFormat>Widescreen</PresentationFormat>
  <Paragraphs>105</Paragraphs>
  <Slides>9</Slides>
  <Notes>7</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9</vt:i4>
      </vt:variant>
    </vt:vector>
  </HeadingPairs>
  <TitlesOfParts>
    <vt:vector size="12" baseType="lpstr">
      <vt:lpstr>Arial</vt:lpstr>
      <vt:lpstr>Century Schoolbook</vt:lpstr>
      <vt:lpstr>CITY SKETCH 16X9</vt:lpstr>
      <vt:lpstr>Legal Environment , Intellectual Property, and Ethics in Ecuador</vt:lpstr>
      <vt:lpstr>Doing Business in Ecuador- Executive Summary </vt:lpstr>
      <vt:lpstr>Doing Business in Ecuador </vt:lpstr>
      <vt:lpstr>Legal Environment of Ecuador</vt:lpstr>
      <vt:lpstr>Intellectual Property in Ecuador </vt:lpstr>
      <vt:lpstr>Ethics of Doing Business in Ecuador </vt:lpstr>
      <vt:lpstr>Ecuador Versus The US</vt:lpstr>
      <vt:lpstr>Things To Consider about Business In Ecuador </vt:lpstr>
      <vt:lpstr>References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2014-11-03T05:44:47Z</dcterms:created>
  <dcterms:modified xsi:type="dcterms:W3CDTF">2014-11-03T22:53:35Z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TC030310109991</vt:lpwstr>
  </property>
</Properties>
</file>