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8" r:id="rId5"/>
    <p:sldId id="258" r:id="rId6"/>
    <p:sldId id="264" r:id="rId7"/>
    <p:sldId id="259" r:id="rId8"/>
    <p:sldId id="270" r:id="rId9"/>
    <p:sldId id="265" r:id="rId10"/>
    <p:sldId id="260" r:id="rId11"/>
    <p:sldId id="261" r:id="rId12"/>
    <p:sldId id="266" r:id="rId13"/>
    <p:sldId id="262" r:id="rId14"/>
    <p:sldId id="267" r:id="rId15"/>
    <p:sldId id="263"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8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3688-0725-4583-932C-A65DCE3BB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CDFE9A-6D13-400A-9FD9-3AC543B2AE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01F19-D10B-4B79-B7D4-4602E094A33E}"/>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5" name="Footer Placeholder 4">
            <a:extLst>
              <a:ext uri="{FF2B5EF4-FFF2-40B4-BE49-F238E27FC236}">
                <a16:creationId xmlns:a16="http://schemas.microsoft.com/office/drawing/2014/main" id="{9E979DCF-9979-4AD7-89F3-46E5789CA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3CCE7-475D-4B0C-9540-A8A517A723CA}"/>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141522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8D7FF-CE5B-4F50-87D3-095BA7964C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5E90A5-8C64-4143-A03E-4FE59AB804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09A1E3-996A-4405-9FE2-F55EC77339DF}"/>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5" name="Footer Placeholder 4">
            <a:extLst>
              <a:ext uri="{FF2B5EF4-FFF2-40B4-BE49-F238E27FC236}">
                <a16:creationId xmlns:a16="http://schemas.microsoft.com/office/drawing/2014/main" id="{B552A722-DB8E-4CC3-B355-8692C4510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886A2-3CA2-4FC6-829A-1542153C4E85}"/>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309313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675B6B-8D98-48CA-9990-D7F36C62F3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1C4EE8-D580-4FC9-BFCE-F1D8F0435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EF3025-EFC0-47D7-8F4B-5B72E5BD2ACB}"/>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5" name="Footer Placeholder 4">
            <a:extLst>
              <a:ext uri="{FF2B5EF4-FFF2-40B4-BE49-F238E27FC236}">
                <a16:creationId xmlns:a16="http://schemas.microsoft.com/office/drawing/2014/main" id="{6F7DA372-2869-4731-9D9C-13AC42588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E3772-D609-4BD7-95B1-973755BF40D0}"/>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364020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C6DD-9DDC-40E7-8A79-A1C8E37F7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79243-3473-444F-917F-75FAEE7E64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CC205-E95F-44B3-BC10-1B9297AFBCE7}"/>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5" name="Footer Placeholder 4">
            <a:extLst>
              <a:ext uri="{FF2B5EF4-FFF2-40B4-BE49-F238E27FC236}">
                <a16:creationId xmlns:a16="http://schemas.microsoft.com/office/drawing/2014/main" id="{913A242E-6C13-4D03-A7B7-56D75E827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2FC2C-6671-4D32-8464-AD089E561297}"/>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192842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6451-4CDF-422B-8B46-DDFA7D28CE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5C6AA1-58C3-40D2-9EE9-96B839ACEE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B1A254-3772-4D71-B062-EAA66EC17999}"/>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5" name="Footer Placeholder 4">
            <a:extLst>
              <a:ext uri="{FF2B5EF4-FFF2-40B4-BE49-F238E27FC236}">
                <a16:creationId xmlns:a16="http://schemas.microsoft.com/office/drawing/2014/main" id="{BC826459-CCD2-454B-97B6-2455414C9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7255A-4AD7-498B-909F-B24BA851A22B}"/>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403747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72B8-21F5-4FBE-8A49-F02121B0E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1EF5C6-B554-4300-BAAA-C4DBB08403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F763C0-F954-4042-88FF-74D1F236A2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6A0768-12CE-4416-ACFD-8C15FF90546A}"/>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6" name="Footer Placeholder 5">
            <a:extLst>
              <a:ext uri="{FF2B5EF4-FFF2-40B4-BE49-F238E27FC236}">
                <a16:creationId xmlns:a16="http://schemas.microsoft.com/office/drawing/2014/main" id="{E4D052BA-BD27-44A5-8BB7-BF8F5A640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364CB-2D75-4508-8FEF-9A0B499010BA}"/>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259912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1D832-DD46-41D4-9403-997966A4E0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A1E93D-22A0-4715-BCE1-064FE19A7C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3F1508-C032-4687-ACBB-6758679C4D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03E46D-D78B-4D99-984D-B23CDD7447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BF3F44-07FC-4FC4-A30E-271459BFF9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CC1170-8028-4357-8933-22DB3C75ACCF}"/>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8" name="Footer Placeholder 7">
            <a:extLst>
              <a:ext uri="{FF2B5EF4-FFF2-40B4-BE49-F238E27FC236}">
                <a16:creationId xmlns:a16="http://schemas.microsoft.com/office/drawing/2014/main" id="{3AC2C3D7-C617-4A12-AAFD-4D26B9D98E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EE4944-6040-4E15-9844-56669E202321}"/>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69719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A8A4-84DB-4BAD-9681-4FE2E532DA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EBE523-B721-46B9-BB6D-9D1FA4E90F2F}"/>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4" name="Footer Placeholder 3">
            <a:extLst>
              <a:ext uri="{FF2B5EF4-FFF2-40B4-BE49-F238E27FC236}">
                <a16:creationId xmlns:a16="http://schemas.microsoft.com/office/drawing/2014/main" id="{3F616237-6AF9-4CED-B7E8-62D3464A53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367303-0341-490A-A4C3-7709774CB2B0}"/>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328425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102A1F-809D-4A08-80F7-5A8D08F2D6FE}"/>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3" name="Footer Placeholder 2">
            <a:extLst>
              <a:ext uri="{FF2B5EF4-FFF2-40B4-BE49-F238E27FC236}">
                <a16:creationId xmlns:a16="http://schemas.microsoft.com/office/drawing/2014/main" id="{53ECB1E6-EB1A-4B8F-BA58-0E84696B9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260479-64AE-4E5C-9D4D-AAECE7F78AA3}"/>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421373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E7BB-AD67-45FC-A76D-B76763F760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D973BF-AFAC-4EE2-A370-CC1A40BA0D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DA963D-4FAB-4B09-AFE7-119969D8F6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6B4222-E57D-4772-A8C4-D1572DEAFD4F}"/>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6" name="Footer Placeholder 5">
            <a:extLst>
              <a:ext uri="{FF2B5EF4-FFF2-40B4-BE49-F238E27FC236}">
                <a16:creationId xmlns:a16="http://schemas.microsoft.com/office/drawing/2014/main" id="{A9EBFBB1-0F92-40D4-835B-D91A6690F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569FE-B4DF-4F7B-A18E-22EE0C9197F6}"/>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22844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DF13-82D4-4412-A92D-8173B05DA0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76E3C5-DD6C-4E6A-AA5D-23D25C0DE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821404-84D6-44CD-86E5-D577FD75A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4C308-2967-47D0-A1E0-C462074CEB98}"/>
              </a:ext>
            </a:extLst>
          </p:cNvPr>
          <p:cNvSpPr>
            <a:spLocks noGrp="1"/>
          </p:cNvSpPr>
          <p:nvPr>
            <p:ph type="dt" sz="half" idx="10"/>
          </p:nvPr>
        </p:nvSpPr>
        <p:spPr/>
        <p:txBody>
          <a:bodyPr/>
          <a:lstStyle/>
          <a:p>
            <a:fld id="{7705B4D2-EC83-4170-9AE6-803778A444EF}" type="datetimeFigureOut">
              <a:rPr lang="en-US" smtClean="0"/>
              <a:t>6/16/2021</a:t>
            </a:fld>
            <a:endParaRPr lang="en-US"/>
          </a:p>
        </p:txBody>
      </p:sp>
      <p:sp>
        <p:nvSpPr>
          <p:cNvPr id="6" name="Footer Placeholder 5">
            <a:extLst>
              <a:ext uri="{FF2B5EF4-FFF2-40B4-BE49-F238E27FC236}">
                <a16:creationId xmlns:a16="http://schemas.microsoft.com/office/drawing/2014/main" id="{BEAB4A59-41F4-47EE-94AA-630BEB288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8A3E03-465B-44D6-B26F-83E00C9440D9}"/>
              </a:ext>
            </a:extLst>
          </p:cNvPr>
          <p:cNvSpPr>
            <a:spLocks noGrp="1"/>
          </p:cNvSpPr>
          <p:nvPr>
            <p:ph type="sldNum" sz="quarter" idx="12"/>
          </p:nvPr>
        </p:nvSpPr>
        <p:spPr/>
        <p:txBody>
          <a:bodyPr/>
          <a:lstStyle/>
          <a:p>
            <a:fld id="{9699360D-61A2-4D15-AD54-45E149CD02DE}" type="slidenum">
              <a:rPr lang="en-US" smtClean="0"/>
              <a:t>‹#›</a:t>
            </a:fld>
            <a:endParaRPr lang="en-US"/>
          </a:p>
        </p:txBody>
      </p:sp>
    </p:spTree>
    <p:extLst>
      <p:ext uri="{BB962C8B-B14F-4D97-AF65-F5344CB8AC3E}">
        <p14:creationId xmlns:p14="http://schemas.microsoft.com/office/powerpoint/2010/main" val="365736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33DC45-DB61-4152-86AF-A85C085C28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0A91E7-4993-415C-BF8A-ECE6B813B8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25B2C-6D97-415C-986E-1E4CC76EB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5B4D2-EC83-4170-9AE6-803778A444EF}" type="datetimeFigureOut">
              <a:rPr lang="en-US" smtClean="0"/>
              <a:t>6/16/2021</a:t>
            </a:fld>
            <a:endParaRPr lang="en-US"/>
          </a:p>
        </p:txBody>
      </p:sp>
      <p:sp>
        <p:nvSpPr>
          <p:cNvPr id="5" name="Footer Placeholder 4">
            <a:extLst>
              <a:ext uri="{FF2B5EF4-FFF2-40B4-BE49-F238E27FC236}">
                <a16:creationId xmlns:a16="http://schemas.microsoft.com/office/drawing/2014/main" id="{04CF737F-AC3E-4E77-99F9-80C3260CB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CC442F-F3EE-4B53-8589-2843570A6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9360D-61A2-4D15-AD54-45E149CD02DE}" type="slidenum">
              <a:rPr lang="en-US" smtClean="0"/>
              <a:t>‹#›</a:t>
            </a:fld>
            <a:endParaRPr lang="en-US"/>
          </a:p>
        </p:txBody>
      </p:sp>
    </p:spTree>
    <p:extLst>
      <p:ext uri="{BB962C8B-B14F-4D97-AF65-F5344CB8AC3E}">
        <p14:creationId xmlns:p14="http://schemas.microsoft.com/office/powerpoint/2010/main" val="3135909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45A503-539F-433D-A5B3-C1A1E7AD9C56}"/>
              </a:ext>
            </a:extLst>
          </p:cNvPr>
          <p:cNvSpPr>
            <a:spLocks noGrp="1"/>
          </p:cNvSpPr>
          <p:nvPr>
            <p:ph type="subTitle" idx="1"/>
          </p:nvPr>
        </p:nvSpPr>
        <p:spPr>
          <a:xfrm>
            <a:off x="1524000" y="1080655"/>
            <a:ext cx="9144000" cy="4987636"/>
          </a:xfrm>
        </p:spPr>
        <p:txBody>
          <a:bodyPr/>
          <a:lstStyle/>
          <a:p>
            <a:endParaRPr lang="en-US" dirty="0"/>
          </a:p>
          <a:p>
            <a:endParaRPr lang="en-US" dirty="0"/>
          </a:p>
          <a:p>
            <a:endParaRPr lang="en-US" dirty="0"/>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How Social Media Affects Mental Health in Teens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Towson University</a:t>
            </a:r>
          </a:p>
        </p:txBody>
      </p:sp>
    </p:spTree>
    <p:extLst>
      <p:ext uri="{BB962C8B-B14F-4D97-AF65-F5344CB8AC3E}">
        <p14:creationId xmlns:p14="http://schemas.microsoft.com/office/powerpoint/2010/main" val="100873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AC4197-913C-492C-AD3B-E6E5481B95CA}"/>
              </a:ext>
            </a:extLst>
          </p:cNvPr>
          <p:cNvSpPr>
            <a:spLocks noGrp="1"/>
          </p:cNvSpPr>
          <p:nvPr>
            <p:ph type="subTitle" idx="1"/>
          </p:nvPr>
        </p:nvSpPr>
        <p:spPr>
          <a:xfrm>
            <a:off x="914400" y="328017"/>
            <a:ext cx="10330249" cy="5652654"/>
          </a:xfrm>
        </p:spPr>
        <p:txBody>
          <a:bodyPr>
            <a:normAutofit lnSpcReduction="10000"/>
          </a:bodyPr>
          <a:lstStyle/>
          <a:p>
            <a:pPr algn="l"/>
            <a:endParaRPr lang="en-US" dirty="0"/>
          </a:p>
          <a:p>
            <a:pPr algn="l"/>
            <a:r>
              <a:rPr lang="en-US" sz="3600" dirty="0">
                <a:latin typeface="Times New Roman" panose="02020603050405020304" pitchFamily="18" charset="0"/>
                <a:cs typeface="Times New Roman" panose="02020603050405020304" pitchFamily="18" charset="0"/>
              </a:rPr>
              <a:t>There a total of twenty questions which were easy to answer, consuming a small amount of time.</a:t>
            </a:r>
          </a:p>
          <a:p>
            <a:pPr algn="l"/>
            <a:r>
              <a:rPr lang="en-US" sz="3600" dirty="0">
                <a:latin typeface="Times New Roman" panose="02020603050405020304" pitchFamily="18" charset="0"/>
                <a:cs typeface="Times New Roman" panose="02020603050405020304" pitchFamily="18" charset="0"/>
              </a:rPr>
              <a:t>To protect the identity of the participants, they were assigned codes and divided into groups.</a:t>
            </a:r>
          </a:p>
          <a:p>
            <a:pPr algn="l"/>
            <a:r>
              <a:rPr lang="en-US" sz="3600" dirty="0">
                <a:latin typeface="Times New Roman" panose="02020603050405020304" pitchFamily="18" charset="0"/>
                <a:cs typeface="Times New Roman" panose="02020603050405020304" pitchFamily="18" charset="0"/>
              </a:rPr>
              <a:t>A high imposition of units was used to give the most accurate results as possible.</a:t>
            </a:r>
          </a:p>
          <a:p>
            <a:pPr algn="l"/>
            <a:r>
              <a:rPr lang="en-US" sz="3600" dirty="0">
                <a:latin typeface="Times New Roman" panose="02020603050405020304" pitchFamily="18" charset="0"/>
                <a:cs typeface="Times New Roman" panose="02020603050405020304" pitchFamily="18" charset="0"/>
              </a:rPr>
              <a:t>The purpose of this study was to determine the effects of social media on mental health in teens and therefore, the type of research design was here was experimental research.</a:t>
            </a:r>
          </a:p>
          <a:p>
            <a:pPr algn="l"/>
            <a:endParaRPr lang="en-US" dirty="0"/>
          </a:p>
        </p:txBody>
      </p:sp>
    </p:spTree>
    <p:extLst>
      <p:ext uri="{BB962C8B-B14F-4D97-AF65-F5344CB8AC3E}">
        <p14:creationId xmlns:p14="http://schemas.microsoft.com/office/powerpoint/2010/main" val="4055995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0F888AC-6610-450D-BE8E-7C50A869F964}"/>
              </a:ext>
            </a:extLst>
          </p:cNvPr>
          <p:cNvSpPr>
            <a:spLocks noGrp="1"/>
          </p:cNvSpPr>
          <p:nvPr>
            <p:ph type="subTitle" idx="1"/>
          </p:nvPr>
        </p:nvSpPr>
        <p:spPr>
          <a:xfrm>
            <a:off x="630196" y="135925"/>
            <a:ext cx="11046940" cy="6722076"/>
          </a:xfrm>
        </p:spPr>
        <p:txBody>
          <a:bodyPr/>
          <a:lstStyle/>
          <a:p>
            <a:pPr algn="l"/>
            <a:endParaRPr lang="en-US" dirty="0"/>
          </a:p>
          <a:p>
            <a:r>
              <a:rPr lang="en-US" sz="3600" b="1" dirty="0">
                <a:latin typeface="Times New Roman" panose="02020603050405020304" pitchFamily="18" charset="0"/>
                <a:cs typeface="Times New Roman" panose="02020603050405020304" pitchFamily="18" charset="0"/>
              </a:rPr>
              <a:t>Results</a:t>
            </a:r>
          </a:p>
          <a:p>
            <a:pPr algn="l"/>
            <a:r>
              <a:rPr lang="en-US" sz="3600" dirty="0">
                <a:latin typeface="Times New Roman" panose="02020603050405020304" pitchFamily="18" charset="0"/>
                <a:cs typeface="Times New Roman" panose="02020603050405020304" pitchFamily="18" charset="0"/>
              </a:rPr>
              <a:t>The statistical procedures used for this study were collecting, analyzing, presenting and modelling the data. Inferential analysis was chosen as the preferred method of manipulating the data.</a:t>
            </a:r>
          </a:p>
          <a:p>
            <a:pPr algn="l"/>
            <a:r>
              <a:rPr lang="en-US" sz="3600" dirty="0">
                <a:latin typeface="Times New Roman" panose="02020603050405020304" pitchFamily="18" charset="0"/>
                <a:cs typeface="Times New Roman" panose="02020603050405020304" pitchFamily="18" charset="0"/>
              </a:rPr>
              <a:t>Out of every ten teens, eight of them were found to be using social media heavily. A majority of students were also registered in at least two social media platforms.</a:t>
            </a:r>
          </a:p>
          <a:p>
            <a:r>
              <a:rPr lang="en-US" sz="3600" dirty="0">
                <a:latin typeface="Times New Roman" panose="02020603050405020304" pitchFamily="18" charset="0"/>
                <a:cs typeface="Times New Roman" panose="02020603050405020304" pitchFamily="18" charset="0"/>
              </a:rPr>
              <a:t>A significance level of p&lt;0.05 was used.</a:t>
            </a:r>
          </a:p>
          <a:p>
            <a:r>
              <a:rPr lang="en-US" sz="3600" dirty="0">
                <a:latin typeface="Times New Roman" panose="02020603050405020304" pitchFamily="18" charset="0"/>
                <a:cs typeface="Times New Roman" panose="02020603050405020304" pitchFamily="18" charset="0"/>
              </a:rPr>
              <a:t>The confidence levels used for the study was taken as 95% for accuracy. This included the range for the mean result.</a:t>
            </a:r>
          </a:p>
          <a:p>
            <a:pPr algn="l"/>
            <a:endParaRPr lang="en-US" dirty="0">
              <a:latin typeface="Times New Roman" panose="02020603050405020304" pitchFamily="18" charset="0"/>
              <a:cs typeface="Times New Roman" panose="02020603050405020304" pitchFamily="18" charset="0"/>
            </a:endParaRPr>
          </a:p>
          <a:p>
            <a:pPr algn="l"/>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710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9179" y="963827"/>
            <a:ext cx="8662086" cy="563231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It is also important to note that the number of participants per group was the same. </a:t>
            </a:r>
          </a:p>
          <a:p>
            <a:pPr algn="ctr"/>
            <a:r>
              <a:rPr lang="en-US" sz="3600" b="1" dirty="0">
                <a:latin typeface="Times New Roman" panose="02020603050405020304" pitchFamily="18" charset="0"/>
                <a:cs typeface="Times New Roman" panose="02020603050405020304" pitchFamily="18" charset="0"/>
              </a:rPr>
              <a:t>Discussion</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The results represented a fraction of the youth who were sampled. This means that if they are projected, they show a large population of teens who are addicted to using social media and are at a risk of suffering form anxiety and depression.</a:t>
            </a:r>
          </a:p>
          <a:p>
            <a:endParaRPr lang="en-US" sz="3600" dirty="0"/>
          </a:p>
        </p:txBody>
      </p:sp>
    </p:spTree>
    <p:extLst>
      <p:ext uri="{BB962C8B-B14F-4D97-AF65-F5344CB8AC3E}">
        <p14:creationId xmlns:p14="http://schemas.microsoft.com/office/powerpoint/2010/main" val="248007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5BC740E-21EC-4C4B-9D09-D93BDED145A8}"/>
              </a:ext>
            </a:extLst>
          </p:cNvPr>
          <p:cNvSpPr>
            <a:spLocks noGrp="1"/>
          </p:cNvSpPr>
          <p:nvPr>
            <p:ph type="subTitle" idx="1"/>
          </p:nvPr>
        </p:nvSpPr>
        <p:spPr>
          <a:xfrm>
            <a:off x="415636" y="180109"/>
            <a:ext cx="11416146" cy="6428509"/>
          </a:xfrm>
        </p:spPr>
        <p:txBody>
          <a:bodyPr>
            <a:normAutofit/>
          </a:bodyPr>
          <a:lstStyle/>
          <a:p>
            <a:pPr algn="l"/>
            <a:r>
              <a:rPr lang="en-US" sz="4000" dirty="0">
                <a:latin typeface="Times New Roman" panose="02020603050405020304" pitchFamily="18" charset="0"/>
                <a:cs typeface="Times New Roman" panose="02020603050405020304" pitchFamily="18" charset="0"/>
              </a:rPr>
              <a:t>The findings can be applied in real life. This is seen especially in the manner in which teens use social media platforms heavily. For instance, the result concluded that of every ten youths out there, eight of them spend several hours in the internet just browsing through social  media platforms. Most of these people can also be seen to be depressed at some point in their lives. With this knowledge, the youth can be helped by sensitizing on the importance of shunning from social media. The can also be educated on depression and anxiety, from the social media point of view.</a:t>
            </a:r>
          </a:p>
          <a:p>
            <a:pPr algn="l"/>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61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9243" y="716692"/>
            <a:ext cx="8501449" cy="5509200"/>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The limitations for this study included inadequate material to make the study successful, many volunteers not showing up for the study and others turning down the study after signing up.</a:t>
            </a:r>
          </a:p>
          <a:p>
            <a:r>
              <a:rPr lang="en-US" sz="3200" dirty="0">
                <a:latin typeface="Times New Roman" panose="02020603050405020304" pitchFamily="18" charset="0"/>
                <a:cs typeface="Times New Roman" panose="02020603050405020304" pitchFamily="18" charset="0"/>
              </a:rPr>
              <a:t>The possible recommendations for these problems could include sourcing for donors to aid in funding for the purchase of materials, sensitizing prior communication to encourage the students to participate and finally, introducing incentives to encourage the ones who showed up for the study to complete the process.</a:t>
            </a:r>
            <a:endParaRPr lang="en-US" sz="3200" dirty="0"/>
          </a:p>
        </p:txBody>
      </p:sp>
    </p:spTree>
    <p:extLst>
      <p:ext uri="{BB962C8B-B14F-4D97-AF65-F5344CB8AC3E}">
        <p14:creationId xmlns:p14="http://schemas.microsoft.com/office/powerpoint/2010/main" val="368700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0CEBB-768B-4973-934E-9FAE18ACF139}"/>
              </a:ext>
            </a:extLst>
          </p:cNvPr>
          <p:cNvSpPr>
            <a:spLocks noGrp="1"/>
          </p:cNvSpPr>
          <p:nvPr>
            <p:ph type="ctrTitle"/>
          </p:nvPr>
        </p:nvSpPr>
        <p:spPr>
          <a:xfrm>
            <a:off x="1468582" y="96982"/>
            <a:ext cx="9144000" cy="775854"/>
          </a:xfrm>
        </p:spPr>
        <p:txBody>
          <a:bodyPr>
            <a:noAutofit/>
          </a:bodyPr>
          <a:lstStyle/>
          <a:p>
            <a:r>
              <a:rPr lang="en-US" sz="3200" dirty="0">
                <a:latin typeface="Times New Roman" panose="02020603050405020304" pitchFamily="18" charset="0"/>
                <a:cs typeface="Times New Roman" panose="02020603050405020304" pitchFamily="18" charset="0"/>
              </a:rPr>
              <a:t>References</a:t>
            </a:r>
          </a:p>
        </p:txBody>
      </p:sp>
      <p:sp>
        <p:nvSpPr>
          <p:cNvPr id="3" name="Subtitle 2">
            <a:extLst>
              <a:ext uri="{FF2B5EF4-FFF2-40B4-BE49-F238E27FC236}">
                <a16:creationId xmlns:a16="http://schemas.microsoft.com/office/drawing/2014/main" id="{3579558E-B518-4CAA-A9CC-86B765ABCA6E}"/>
              </a:ext>
            </a:extLst>
          </p:cNvPr>
          <p:cNvSpPr>
            <a:spLocks noGrp="1"/>
          </p:cNvSpPr>
          <p:nvPr>
            <p:ph type="subTitle" idx="1"/>
          </p:nvPr>
        </p:nvSpPr>
        <p:spPr>
          <a:xfrm>
            <a:off x="568036" y="1235676"/>
            <a:ext cx="10972800" cy="5192832"/>
          </a:xfrm>
        </p:spPr>
        <p:txBody>
          <a:bodyPr>
            <a:normAutofit/>
          </a:bodyPr>
          <a:lstStyle/>
          <a:p>
            <a:r>
              <a:rPr lang="en-US" dirty="0">
                <a:latin typeface="Times New Roman" panose="02020603050405020304" pitchFamily="18" charset="0"/>
                <a:cs typeface="Times New Roman" panose="02020603050405020304" pitchFamily="18" charset="0"/>
              </a:rPr>
              <a:t>Barry, C. T., Briggs, S. M., Lindsey, R. A, Reiter, Shari R &amp; </a:t>
            </a:r>
            <a:r>
              <a:rPr lang="en-US" dirty="0" err="1">
                <a:latin typeface="Times New Roman" panose="02020603050405020304" pitchFamily="18" charset="0"/>
                <a:cs typeface="Times New Roman" panose="02020603050405020304" pitchFamily="18" charset="0"/>
              </a:rPr>
              <a:t>Sidoti</a:t>
            </a:r>
            <a:r>
              <a:rPr lang="en-US" dirty="0">
                <a:latin typeface="Times New Roman" panose="02020603050405020304" pitchFamily="18" charset="0"/>
                <a:cs typeface="Times New Roman" panose="02020603050405020304" pitchFamily="18" charset="0"/>
              </a:rPr>
              <a:t>, C. L. (2017). Adolescent social media use and mental health from adolescent and parent perspectives. </a:t>
            </a:r>
            <a:r>
              <a:rPr lang="en-US" i="1" dirty="0">
                <a:latin typeface="Times New Roman" panose="02020603050405020304" pitchFamily="18" charset="0"/>
                <a:cs typeface="Times New Roman" panose="02020603050405020304" pitchFamily="18" charset="0"/>
              </a:rPr>
              <a:t>Journal of Adolescence,</a:t>
            </a:r>
            <a:r>
              <a:rPr lang="en-US" dirty="0">
                <a:latin typeface="Times New Roman" panose="02020603050405020304" pitchFamily="18" charset="0"/>
                <a:cs typeface="Times New Roman" panose="02020603050405020304" pitchFamily="18" charset="0"/>
              </a:rPr>
              <a:t> 61, 1–11.</a:t>
            </a:r>
          </a:p>
          <a:p>
            <a:r>
              <a:rPr lang="en-US" dirty="0" err="1">
                <a:latin typeface="Times New Roman" panose="02020603050405020304" pitchFamily="18" charset="0"/>
                <a:cs typeface="Times New Roman" panose="02020603050405020304" pitchFamily="18" charset="0"/>
              </a:rPr>
              <a:t>Benotsch</a:t>
            </a:r>
            <a:r>
              <a:rPr lang="en-US" dirty="0">
                <a:latin typeface="Times New Roman" panose="02020603050405020304" pitchFamily="18" charset="0"/>
                <a:cs typeface="Times New Roman" panose="02020603050405020304" pitchFamily="18" charset="0"/>
              </a:rPr>
              <a:t>, E. G. Mason, &amp; M. J., </a:t>
            </a:r>
            <a:r>
              <a:rPr lang="en-US" dirty="0" err="1">
                <a:latin typeface="Times New Roman" panose="02020603050405020304" pitchFamily="18" charset="0"/>
                <a:cs typeface="Times New Roman" panose="02020603050405020304" pitchFamily="18" charset="0"/>
              </a:rPr>
              <a:t>Zaharakis</a:t>
            </a:r>
            <a:r>
              <a:rPr lang="en-US" dirty="0">
                <a:latin typeface="Times New Roman" panose="02020603050405020304" pitchFamily="18" charset="0"/>
                <a:cs typeface="Times New Roman" panose="02020603050405020304" pitchFamily="18" charset="0"/>
              </a:rPr>
              <a:t>, N. (2014). Social networks, substance use, and mental health in college students. </a:t>
            </a:r>
            <a:r>
              <a:rPr lang="en-US" i="1" dirty="0">
                <a:latin typeface="Times New Roman" panose="02020603050405020304" pitchFamily="18" charset="0"/>
                <a:cs typeface="Times New Roman" panose="02020603050405020304" pitchFamily="18" charset="0"/>
              </a:rPr>
              <a:t>Journal of American College Health</a:t>
            </a:r>
            <a:r>
              <a:rPr lang="en-US" dirty="0">
                <a:latin typeface="Times New Roman" panose="02020603050405020304" pitchFamily="18" charset="0"/>
                <a:cs typeface="Times New Roman" panose="02020603050405020304" pitchFamily="18" charset="0"/>
              </a:rPr>
              <a:t>, 62(7), 470–477.</a:t>
            </a:r>
          </a:p>
          <a:p>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Calheiros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Velozo</a:t>
            </a:r>
            <a:r>
              <a:rPr lang="en-US" dirty="0">
                <a:latin typeface="Times New Roman" panose="02020603050405020304" pitchFamily="18" charset="0"/>
                <a:cs typeface="Times New Roman" panose="02020603050405020304" pitchFamily="18" charset="0"/>
              </a:rPr>
              <a:t>, J., &amp; </a:t>
            </a:r>
            <a:r>
              <a:rPr lang="en-US" dirty="0" err="1">
                <a:latin typeface="Times New Roman" panose="02020603050405020304" pitchFamily="18" charset="0"/>
                <a:cs typeface="Times New Roman" panose="02020603050405020304" pitchFamily="18" charset="0"/>
              </a:rPr>
              <a:t>Stauder</a:t>
            </a:r>
            <a:r>
              <a:rPr lang="en-US" dirty="0">
                <a:latin typeface="Times New Roman" panose="02020603050405020304" pitchFamily="18" charset="0"/>
                <a:cs typeface="Times New Roman" panose="02020603050405020304" pitchFamily="18" charset="0"/>
              </a:rPr>
              <a:t>, J. E. A. (2018). Exploring social media use as a composite construction to understand its relation to mental health: A pilot study on adolescents. </a:t>
            </a:r>
            <a:r>
              <a:rPr lang="en-US" i="1" dirty="0">
                <a:latin typeface="Times New Roman" panose="02020603050405020304" pitchFamily="18" charset="0"/>
                <a:cs typeface="Times New Roman" panose="02020603050405020304" pitchFamily="18" charset="0"/>
              </a:rPr>
              <a:t>Children and Youth Services Review</a:t>
            </a:r>
            <a:r>
              <a:rPr lang="en-US" dirty="0">
                <a:latin typeface="Times New Roman" panose="02020603050405020304" pitchFamily="18" charset="0"/>
                <a:cs typeface="Times New Roman" panose="02020603050405020304" pitchFamily="18" charset="0"/>
              </a:rPr>
              <a:t>, 91, 398–402.</a:t>
            </a:r>
          </a:p>
          <a:p>
            <a:r>
              <a:rPr lang="en-US" dirty="0" err="1">
                <a:latin typeface="Times New Roman" panose="02020603050405020304" pitchFamily="18" charset="0"/>
                <a:cs typeface="Times New Roman" panose="02020603050405020304" pitchFamily="18" charset="0"/>
              </a:rPr>
              <a:t>Elmquist</a:t>
            </a:r>
            <a:r>
              <a:rPr lang="en-US" dirty="0">
                <a:latin typeface="Times New Roman" panose="02020603050405020304" pitchFamily="18" charset="0"/>
                <a:cs typeface="Times New Roman" panose="02020603050405020304" pitchFamily="18" charset="0"/>
              </a:rPr>
              <a:t>, D. L., &amp; McLaughlin, C. L. (2018). Social media use among adolescents coping with mental health. </a:t>
            </a:r>
            <a:r>
              <a:rPr lang="en-US" i="1" dirty="0">
                <a:latin typeface="Times New Roman" panose="02020603050405020304" pitchFamily="18" charset="0"/>
                <a:cs typeface="Times New Roman" panose="02020603050405020304" pitchFamily="18" charset="0"/>
              </a:rPr>
              <a:t>Contemporary School Psychology</a:t>
            </a:r>
            <a:r>
              <a:rPr lang="en-US" dirty="0">
                <a:latin typeface="Times New Roman" panose="02020603050405020304" pitchFamily="18" charset="0"/>
                <a:cs typeface="Times New Roman" panose="02020603050405020304" pitchFamily="18" charset="0"/>
              </a:rPr>
              <a:t>, 22(4), 503–511.</a:t>
            </a:r>
          </a:p>
        </p:txBody>
      </p:sp>
    </p:spTree>
    <p:extLst>
      <p:ext uri="{BB962C8B-B14F-4D97-AF65-F5344CB8AC3E}">
        <p14:creationId xmlns:p14="http://schemas.microsoft.com/office/powerpoint/2010/main" val="3982722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6184" y="580769"/>
            <a:ext cx="9082216" cy="5970865"/>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Grogan, G. J., Hudson, C. C., Johnson, E., </a:t>
            </a:r>
            <a:r>
              <a:rPr lang="en-US" sz="2800" dirty="0" err="1">
                <a:latin typeface="Times New Roman" panose="02020603050405020304" pitchFamily="18" charset="0"/>
                <a:cs typeface="Times New Roman" panose="02020603050405020304" pitchFamily="18" charset="0"/>
              </a:rPr>
              <a:t>Lerman</a:t>
            </a:r>
            <a:r>
              <a:rPr lang="en-US" sz="2800" dirty="0">
                <a:latin typeface="Times New Roman" panose="02020603050405020304" pitchFamily="18" charset="0"/>
                <a:cs typeface="Times New Roman" panose="02020603050405020304" pitchFamily="18" charset="0"/>
              </a:rPr>
              <a:t>, B. I., Lewis, S. P., &amp; Lumley, M. (2017). Teen depression groups on Facebook: A content analysis. </a:t>
            </a:r>
            <a:r>
              <a:rPr lang="en-US" sz="2800" i="1" dirty="0">
                <a:latin typeface="Times New Roman" panose="02020603050405020304" pitchFamily="18" charset="0"/>
                <a:cs typeface="Times New Roman" panose="02020603050405020304" pitchFamily="18" charset="0"/>
              </a:rPr>
              <a:t>Journal of Adolescent Research</a:t>
            </a:r>
            <a:r>
              <a:rPr lang="en-US" sz="2800" dirty="0">
                <a:latin typeface="Times New Roman" panose="02020603050405020304" pitchFamily="18" charset="0"/>
                <a:cs typeface="Times New Roman" panose="02020603050405020304" pitchFamily="18" charset="0"/>
              </a:rPr>
              <a:t>, 32(6), 719–741.</a:t>
            </a:r>
          </a:p>
          <a:p>
            <a:r>
              <a:rPr lang="en-US" sz="2800" dirty="0" err="1">
                <a:latin typeface="Times New Roman" panose="02020603050405020304" pitchFamily="18" charset="0"/>
                <a:cs typeface="Times New Roman" panose="02020603050405020304" pitchFamily="18" charset="0"/>
              </a:rPr>
              <a:t>Jethwani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Kinane</a:t>
            </a:r>
            <a:r>
              <a:rPr lang="en-US" sz="2800" dirty="0">
                <a:latin typeface="Times New Roman" panose="02020603050405020304" pitchFamily="18" charset="0"/>
                <a:cs typeface="Times New Roman" panose="02020603050405020304" pitchFamily="18" charset="0"/>
              </a:rPr>
              <a:t>, T K., </a:t>
            </a:r>
            <a:r>
              <a:rPr lang="en-US" sz="2800" dirty="0" err="1">
                <a:latin typeface="Times New Roman" panose="02020603050405020304" pitchFamily="18" charset="0"/>
                <a:cs typeface="Times New Roman" panose="02020603050405020304" pitchFamily="18" charset="0"/>
              </a:rPr>
              <a:t>Scirica</a:t>
            </a:r>
            <a:r>
              <a:rPr lang="en-US" sz="2800" dirty="0">
                <a:latin typeface="Times New Roman" panose="02020603050405020304" pitchFamily="18" charset="0"/>
                <a:cs typeface="Times New Roman" panose="02020603050405020304" pitchFamily="18" charset="0"/>
              </a:rPr>
              <a:t>, C. V., </a:t>
            </a:r>
            <a:r>
              <a:rPr lang="en-US" sz="2800" dirty="0" err="1">
                <a:latin typeface="Times New Roman" panose="02020603050405020304" pitchFamily="18" charset="0"/>
                <a:cs typeface="Times New Roman" panose="02020603050405020304" pitchFamily="18" charset="0"/>
              </a:rPr>
              <a:t>Yonker</a:t>
            </a:r>
            <a:r>
              <a:rPr lang="en-US" sz="2800" dirty="0">
                <a:latin typeface="Times New Roman" panose="02020603050405020304" pitchFamily="18" charset="0"/>
                <a:cs typeface="Times New Roman" panose="02020603050405020304" pitchFamily="18" charset="0"/>
              </a:rPr>
              <a:t>, L. M, &amp; </a:t>
            </a:r>
            <a:r>
              <a:rPr lang="en-US" sz="2800" dirty="0" err="1">
                <a:latin typeface="Times New Roman" panose="02020603050405020304" pitchFamily="18" charset="0"/>
                <a:cs typeface="Times New Roman" panose="02020603050405020304" pitchFamily="18" charset="0"/>
              </a:rPr>
              <a:t>Zan</a:t>
            </a:r>
            <a:r>
              <a:rPr lang="en-US" sz="2800" dirty="0">
                <a:latin typeface="Times New Roman" panose="02020603050405020304" pitchFamily="18" charset="0"/>
                <a:cs typeface="Times New Roman" panose="02020603050405020304" pitchFamily="18" charset="0"/>
              </a:rPr>
              <a:t>, S. (2015). “Friending” teens: Systematic review of social media in adolescent and young adult health care. </a:t>
            </a:r>
            <a:r>
              <a:rPr lang="en-US" sz="2800" i="1" dirty="0">
                <a:latin typeface="Times New Roman" panose="02020603050405020304" pitchFamily="18" charset="0"/>
                <a:cs typeface="Times New Roman" panose="02020603050405020304" pitchFamily="18" charset="0"/>
              </a:rPr>
              <a:t>Journal of Medical Internet Research</a:t>
            </a:r>
            <a:r>
              <a:rPr lang="en-US" sz="2800" dirty="0">
                <a:latin typeface="Times New Roman" panose="02020603050405020304" pitchFamily="18" charset="0"/>
                <a:cs typeface="Times New Roman" panose="02020603050405020304" pitchFamily="18" charset="0"/>
              </a:rPr>
              <a:t>, 17(1). </a:t>
            </a:r>
          </a:p>
          <a:p>
            <a:r>
              <a:rPr lang="en-US" sz="2800" dirty="0">
                <a:latin typeface="Times New Roman" panose="02020603050405020304" pitchFamily="18" charset="0"/>
                <a:cs typeface="Times New Roman" panose="02020603050405020304" pitchFamily="18" charset="0"/>
              </a:rPr>
              <a:t>Kwon, Y &amp; Lee, S. Y. (2018). Twitter as a place where people meet to make suicide pacts. </a:t>
            </a:r>
            <a:r>
              <a:rPr lang="en-US" sz="2800" i="1" dirty="0">
                <a:latin typeface="Times New Roman" panose="02020603050405020304" pitchFamily="18" charset="0"/>
                <a:cs typeface="Times New Roman" panose="02020603050405020304" pitchFamily="18" charset="0"/>
              </a:rPr>
              <a:t>Public Health</a:t>
            </a:r>
            <a:r>
              <a:rPr lang="en-US" sz="2800" dirty="0">
                <a:latin typeface="Times New Roman" panose="02020603050405020304" pitchFamily="18" charset="0"/>
                <a:cs typeface="Times New Roman" panose="02020603050405020304" pitchFamily="18" charset="0"/>
              </a:rPr>
              <a:t>, 159, 21–26.</a:t>
            </a:r>
          </a:p>
          <a:p>
            <a:r>
              <a:rPr lang="en-US" sz="2800" dirty="0" err="1">
                <a:latin typeface="Times New Roman" panose="02020603050405020304" pitchFamily="18" charset="0"/>
                <a:cs typeface="Times New Roman" panose="02020603050405020304" pitchFamily="18" charset="0"/>
              </a:rPr>
              <a:t>Negriff</a:t>
            </a:r>
            <a:r>
              <a:rPr lang="en-US" sz="2800" dirty="0">
                <a:latin typeface="Times New Roman" panose="02020603050405020304" pitchFamily="18" charset="0"/>
                <a:cs typeface="Times New Roman" panose="02020603050405020304" pitchFamily="18" charset="0"/>
              </a:rPr>
              <a:t>, S. (2019). Depressive symptoms predict characteristics of online social networks</a:t>
            </a:r>
            <a:r>
              <a:rPr lang="en-US" sz="2800" i="1" dirty="0">
                <a:latin typeface="Times New Roman" panose="02020603050405020304" pitchFamily="18" charset="0"/>
                <a:cs typeface="Times New Roman" panose="02020603050405020304" pitchFamily="18" charset="0"/>
              </a:rPr>
              <a:t> — Journal of Adolescent Health</a:t>
            </a:r>
            <a:r>
              <a:rPr lang="en-US" sz="2800" dirty="0">
                <a:latin typeface="Times New Roman" panose="02020603050405020304" pitchFamily="18" charset="0"/>
                <a:cs typeface="Times New Roman" panose="02020603050405020304" pitchFamily="18" charset="0"/>
              </a:rPr>
              <a:t>, 65(1), 101–106. </a:t>
            </a:r>
          </a:p>
          <a:p>
            <a:endParaRPr lang="en-US" dirty="0"/>
          </a:p>
        </p:txBody>
      </p:sp>
    </p:spTree>
    <p:extLst>
      <p:ext uri="{BB962C8B-B14F-4D97-AF65-F5344CB8AC3E}">
        <p14:creationId xmlns:p14="http://schemas.microsoft.com/office/powerpoint/2010/main" val="1956606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92A4-3B62-4C7E-A2CB-7E04FAA821B3}"/>
              </a:ext>
            </a:extLst>
          </p:cNvPr>
          <p:cNvSpPr>
            <a:spLocks noGrp="1"/>
          </p:cNvSpPr>
          <p:nvPr>
            <p:ph type="ctrTitle"/>
          </p:nvPr>
        </p:nvSpPr>
        <p:spPr>
          <a:xfrm>
            <a:off x="1524000" y="1122363"/>
            <a:ext cx="9144000" cy="872692"/>
          </a:xfrm>
        </p:spPr>
        <p:txBody>
          <a:bodyPr>
            <a:normAutofit fontScale="90000"/>
          </a:bodyPr>
          <a:lstStyle/>
          <a:p>
            <a:r>
              <a:rPr lang="en-US" dirty="0">
                <a:latin typeface="Times New Roman" panose="02020603050405020304" pitchFamily="18" charset="0"/>
                <a:cs typeface="Times New Roman" panose="02020603050405020304" pitchFamily="18" charset="0"/>
              </a:rPr>
              <a:t>Introduction</a:t>
            </a:r>
          </a:p>
        </p:txBody>
      </p:sp>
      <p:sp>
        <p:nvSpPr>
          <p:cNvPr id="3" name="Subtitle 2">
            <a:extLst>
              <a:ext uri="{FF2B5EF4-FFF2-40B4-BE49-F238E27FC236}">
                <a16:creationId xmlns:a16="http://schemas.microsoft.com/office/drawing/2014/main" id="{77629BB9-CB97-42EE-A7B1-6A1D765A0F65}"/>
              </a:ext>
            </a:extLst>
          </p:cNvPr>
          <p:cNvSpPr>
            <a:spLocks noGrp="1"/>
          </p:cNvSpPr>
          <p:nvPr>
            <p:ph type="subTitle" idx="1"/>
          </p:nvPr>
        </p:nvSpPr>
        <p:spPr>
          <a:xfrm>
            <a:off x="1524000" y="1995056"/>
            <a:ext cx="9144000" cy="4100944"/>
          </a:xfrm>
        </p:spPr>
        <p:txBody>
          <a:bodyPr>
            <a:noAutofit/>
          </a:bodyPr>
          <a:lstStyle/>
          <a:p>
            <a:r>
              <a:rPr lang="en-US" sz="3200" dirty="0">
                <a:latin typeface="Times New Roman" panose="02020603050405020304" pitchFamily="18" charset="0"/>
                <a:cs typeface="Times New Roman" panose="02020603050405020304" pitchFamily="18" charset="0"/>
              </a:rPr>
              <a:t>My name is *** and my topic is the effects of social media on mental health especially in teens.</a:t>
            </a:r>
          </a:p>
          <a:p>
            <a:r>
              <a:rPr lang="en-US" sz="3200" dirty="0">
                <a:latin typeface="Times New Roman" panose="02020603050405020304" pitchFamily="18" charset="0"/>
                <a:cs typeface="Times New Roman" panose="02020603050405020304" pitchFamily="18" charset="0"/>
              </a:rPr>
              <a:t>In the past, it has been witnessed to be a queer practice among people, especially teens to be committing suicide due to depression. Additionally, the said teens have been known to notify others through social media platforms before proceeding to take their lives. Surprisingly, social media has been linked to a number of behaviors suggesting its effects on the youth (Barry et al., 2017). </a:t>
            </a:r>
          </a:p>
        </p:txBody>
      </p:sp>
    </p:spTree>
    <p:extLst>
      <p:ext uri="{BB962C8B-B14F-4D97-AF65-F5344CB8AC3E}">
        <p14:creationId xmlns:p14="http://schemas.microsoft.com/office/powerpoint/2010/main" val="91854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99245"/>
            <a:ext cx="9144000" cy="6014434"/>
          </a:xfrm>
        </p:spPr>
        <p:txBody>
          <a:bodyPr>
            <a:normAutofit/>
          </a:bodyPr>
          <a:lstStyle/>
          <a:p>
            <a:pPr algn="l"/>
            <a:r>
              <a:rPr lang="en-US" sz="2800" dirty="0">
                <a:latin typeface="Times New Roman" panose="02020603050405020304" pitchFamily="18" charset="0"/>
                <a:cs typeface="Times New Roman" panose="02020603050405020304" pitchFamily="18" charset="0"/>
              </a:rPr>
              <a:t>There were two variables in the study: IV and DV, which were independent and dependent variables respectively. In the case of the independent variable, the conceptual level was the continued use of social media to keep up with trending affairs while its operational level was liking pictures and trying to cope with the trends.</a:t>
            </a:r>
          </a:p>
          <a:p>
            <a:pPr algn="l"/>
            <a:r>
              <a:rPr lang="en-US" sz="2800" dirty="0">
                <a:latin typeface="Times New Roman" panose="02020603050405020304" pitchFamily="18" charset="0"/>
                <a:cs typeface="Times New Roman" panose="02020603050405020304" pitchFamily="18" charset="0"/>
              </a:rPr>
              <a:t>On the other hand, the conceptual level for the dependent variable was the negative feeling towards the individual owns life or appearance. Its operational level was the measurement of mental health symptoms.</a:t>
            </a:r>
          </a:p>
          <a:p>
            <a:pPr algn="l"/>
            <a:r>
              <a:rPr lang="en-US" sz="2800" dirty="0">
                <a:latin typeface="Times New Roman" panose="02020603050405020304" pitchFamily="18" charset="0"/>
                <a:cs typeface="Times New Roman" panose="02020603050405020304" pitchFamily="18" charset="0"/>
              </a:rPr>
              <a:t>More importantly, IV represented the social media whereas DV represented the general effects on mental health.</a:t>
            </a:r>
          </a:p>
        </p:txBody>
      </p:sp>
    </p:spTree>
    <p:extLst>
      <p:ext uri="{BB962C8B-B14F-4D97-AF65-F5344CB8AC3E}">
        <p14:creationId xmlns:p14="http://schemas.microsoft.com/office/powerpoint/2010/main" val="393747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6822" y="741405"/>
            <a:ext cx="10070755" cy="5355312"/>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Disorders such as depression get the better part of these young adults whenever they post contents on social media and fail to get the expected likes. The trends and outcomes showcased by these teens in the way mental health has been handled propelled the need for this topic and that is why it is important. This study could go a long way to empower many youths who might be suffering from depression and help them save their lives.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70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4A83CF-ABD5-445D-9E74-EA15B11D21F8}"/>
              </a:ext>
            </a:extLst>
          </p:cNvPr>
          <p:cNvSpPr>
            <a:spLocks noGrp="1"/>
          </p:cNvSpPr>
          <p:nvPr>
            <p:ph type="subTitle" idx="1"/>
          </p:nvPr>
        </p:nvSpPr>
        <p:spPr>
          <a:xfrm>
            <a:off x="651164" y="249382"/>
            <a:ext cx="10723418" cy="6497782"/>
          </a:xfrm>
        </p:spPr>
        <p:txBody>
          <a:bodyPr/>
          <a:lstStyle/>
          <a:p>
            <a:r>
              <a:rPr lang="en-US" sz="4000" dirty="0">
                <a:latin typeface="Times New Roman" panose="02020603050405020304" pitchFamily="18" charset="0"/>
                <a:cs typeface="Times New Roman" panose="02020603050405020304" pitchFamily="18" charset="0"/>
              </a:rPr>
              <a:t>Findings of past research have pointed to the fact that several teens are actually addicted to social media use. It is needless to say that many a teens spend several hours per day going through social media platforms, which eats up a lot of their time (</a:t>
            </a:r>
            <a:r>
              <a:rPr lang="en-US" sz="4000" dirty="0" err="1">
                <a:latin typeface="Times New Roman" panose="02020603050405020304" pitchFamily="18" charset="0"/>
                <a:cs typeface="Times New Roman" panose="02020603050405020304" pitchFamily="18" charset="0"/>
              </a:rPr>
              <a:t>Elmquist</a:t>
            </a:r>
            <a:r>
              <a:rPr lang="en-US" sz="4000" dirty="0">
                <a:latin typeface="Times New Roman" panose="02020603050405020304" pitchFamily="18" charset="0"/>
                <a:cs typeface="Times New Roman" panose="02020603050405020304" pitchFamily="18" charset="0"/>
              </a:rPr>
              <a:t> &amp; McLaughlin, 2018). This greatly concurs with what the study found out. The participants under study admitted to using the social media frequently. There friends were not left out too. </a:t>
            </a:r>
          </a:p>
        </p:txBody>
      </p:sp>
    </p:spTree>
    <p:extLst>
      <p:ext uri="{BB962C8B-B14F-4D97-AF65-F5344CB8AC3E}">
        <p14:creationId xmlns:p14="http://schemas.microsoft.com/office/powerpoint/2010/main" val="80750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4973" y="1297460"/>
            <a:ext cx="9976022" cy="5016758"/>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From the study, signs of teens suffering from depression whenever as a result of the internet use were prevalent (</a:t>
            </a:r>
            <a:r>
              <a:rPr lang="en-US" sz="3200" dirty="0" err="1">
                <a:latin typeface="Times New Roman" panose="02020603050405020304" pitchFamily="18" charset="0"/>
                <a:cs typeface="Times New Roman" panose="02020603050405020304" pitchFamily="18" charset="0"/>
              </a:rPr>
              <a:t>Benotsch</a:t>
            </a:r>
            <a:r>
              <a:rPr lang="en-US" sz="3200" dirty="0">
                <a:latin typeface="Times New Roman" panose="02020603050405020304" pitchFamily="18" charset="0"/>
                <a:cs typeface="Times New Roman" panose="02020603050405020304" pitchFamily="18" charset="0"/>
              </a:rPr>
              <a:t> et al., 2014). The study also found out that many teens do not know what to do when they find out they are depressed after using social media.</a:t>
            </a:r>
          </a:p>
          <a:p>
            <a:r>
              <a:rPr lang="en-US" sz="3200" dirty="0">
                <a:latin typeface="Times New Roman" panose="02020603050405020304" pitchFamily="18" charset="0"/>
                <a:cs typeface="Times New Roman" panose="02020603050405020304" pitchFamily="18" charset="0"/>
              </a:rPr>
              <a:t>All these outcomes can only point out to one area of concern, which is the hypothesis for this study. It is a fact that social media use affects mental health especially in teens. If it used excessively, mental health disorders such as anxiety and depression may kick in (Kwon &amp; Lee, 2018).  </a:t>
            </a:r>
          </a:p>
        </p:txBody>
      </p:sp>
    </p:spTree>
    <p:extLst>
      <p:ext uri="{BB962C8B-B14F-4D97-AF65-F5344CB8AC3E}">
        <p14:creationId xmlns:p14="http://schemas.microsoft.com/office/powerpoint/2010/main" val="167111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D6D0C-869B-440A-A4CB-9F6E5F7FDE1D}"/>
              </a:ext>
            </a:extLst>
          </p:cNvPr>
          <p:cNvSpPr>
            <a:spLocks noGrp="1"/>
          </p:cNvSpPr>
          <p:nvPr>
            <p:ph type="ctrTitle"/>
          </p:nvPr>
        </p:nvSpPr>
        <p:spPr>
          <a:xfrm>
            <a:off x="1524000" y="374074"/>
            <a:ext cx="9144000" cy="720435"/>
          </a:xfrm>
        </p:spPr>
        <p:txBody>
          <a:bodyPr>
            <a:normAutofit fontScale="90000"/>
          </a:bodyPr>
          <a:lstStyle/>
          <a:p>
            <a:r>
              <a:rPr lang="en-US" dirty="0">
                <a:latin typeface="Times New Roman" panose="02020603050405020304" pitchFamily="18" charset="0"/>
                <a:cs typeface="Times New Roman" panose="02020603050405020304" pitchFamily="18" charset="0"/>
              </a:rPr>
              <a:t>Method</a:t>
            </a:r>
          </a:p>
        </p:txBody>
      </p:sp>
      <p:sp>
        <p:nvSpPr>
          <p:cNvPr id="3" name="Subtitle 2">
            <a:extLst>
              <a:ext uri="{FF2B5EF4-FFF2-40B4-BE49-F238E27FC236}">
                <a16:creationId xmlns:a16="http://schemas.microsoft.com/office/drawing/2014/main" id="{50269700-074D-42E2-8A25-05DCC1DF18A1}"/>
              </a:ext>
            </a:extLst>
          </p:cNvPr>
          <p:cNvSpPr>
            <a:spLocks noGrp="1"/>
          </p:cNvSpPr>
          <p:nvPr>
            <p:ph type="subTitle" idx="1"/>
          </p:nvPr>
        </p:nvSpPr>
        <p:spPr>
          <a:xfrm>
            <a:off x="755073" y="1094509"/>
            <a:ext cx="10681854" cy="4977901"/>
          </a:xfrm>
        </p:spPr>
        <p:txBody>
          <a:bodyPr>
            <a:noAutofit/>
          </a:bodyPr>
          <a:lstStyle/>
          <a:p>
            <a:pPr algn="l"/>
            <a:r>
              <a:rPr lang="en-US" sz="3200" u="sng" dirty="0">
                <a:latin typeface="Times New Roman" panose="02020603050405020304" pitchFamily="18" charset="0"/>
                <a:cs typeface="Times New Roman" panose="02020603050405020304" pitchFamily="18" charset="0"/>
              </a:rPr>
              <a:t>Participants</a:t>
            </a:r>
          </a:p>
          <a:p>
            <a:pPr algn="l"/>
            <a:r>
              <a:rPr lang="en-US" sz="3200" dirty="0">
                <a:latin typeface="Times New Roman" panose="02020603050405020304" pitchFamily="18" charset="0"/>
                <a:cs typeface="Times New Roman" panose="02020603050405020304" pitchFamily="18" charset="0"/>
              </a:rPr>
              <a:t>The participants for this study were volunteers from Towson University.</a:t>
            </a:r>
          </a:p>
          <a:p>
            <a:pPr algn="l"/>
            <a:r>
              <a:rPr lang="en-US" sz="3200" dirty="0">
                <a:latin typeface="Times New Roman" panose="02020603050405020304" pitchFamily="18" charset="0"/>
                <a:cs typeface="Times New Roman" panose="02020603050405020304" pitchFamily="18" charset="0"/>
              </a:rPr>
              <a:t>The technique used in recruiting the volunteers was by random sampling.</a:t>
            </a:r>
          </a:p>
          <a:p>
            <a:pPr algn="l"/>
            <a:r>
              <a:rPr lang="en-US" sz="3200" dirty="0">
                <a:latin typeface="Times New Roman" panose="02020603050405020304" pitchFamily="18" charset="0"/>
                <a:cs typeface="Times New Roman" panose="02020603050405020304" pitchFamily="18" charset="0"/>
              </a:rPr>
              <a:t>Flyers posted around the school was used to invite them to participate in the study.</a:t>
            </a:r>
          </a:p>
          <a:p>
            <a:pPr algn="l"/>
            <a:r>
              <a:rPr lang="en-US" sz="3200" dirty="0">
                <a:latin typeface="Times New Roman" panose="02020603050405020304" pitchFamily="18" charset="0"/>
                <a:cs typeface="Times New Roman" panose="02020603050405020304" pitchFamily="18" charset="0"/>
              </a:rPr>
              <a:t>The age bracket for the study was 13-25 years, both genders. Their status could not bar them from participating because it was entirely up to them to participate or not.</a:t>
            </a:r>
          </a:p>
        </p:txBody>
      </p:sp>
    </p:spTree>
    <p:extLst>
      <p:ext uri="{BB962C8B-B14F-4D97-AF65-F5344CB8AC3E}">
        <p14:creationId xmlns:p14="http://schemas.microsoft.com/office/powerpoint/2010/main" val="162442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013254"/>
            <a:ext cx="9144000" cy="4769708"/>
          </a:xfrm>
        </p:spPr>
        <p:txBody>
          <a:bodyPr>
            <a:normAutofit fontScale="92500" lnSpcReduction="20000"/>
          </a:bodyPr>
          <a:lstStyle/>
          <a:p>
            <a:pPr algn="l"/>
            <a:r>
              <a:rPr lang="en-US" sz="3600" dirty="0">
                <a:latin typeface="Times New Roman" panose="02020603050405020304" pitchFamily="18" charset="0"/>
                <a:cs typeface="Times New Roman" panose="02020603050405020304" pitchFamily="18" charset="0"/>
              </a:rPr>
              <a:t>The subjects who signed up for this study were free to leave at any point if they felt they could not complete the questions. However, those who finished successfully would get a pat on the back.</a:t>
            </a:r>
          </a:p>
          <a:p>
            <a:r>
              <a:rPr lang="en-US" sz="3600" u="sng" dirty="0">
                <a:latin typeface="Times New Roman" panose="02020603050405020304" pitchFamily="18" charset="0"/>
                <a:cs typeface="Times New Roman" panose="02020603050405020304" pitchFamily="18" charset="0"/>
              </a:rPr>
              <a:t>Procedures</a:t>
            </a:r>
          </a:p>
          <a:p>
            <a:r>
              <a:rPr lang="en-US" sz="3600" dirty="0">
                <a:latin typeface="Times New Roman" panose="02020603050405020304" pitchFamily="18" charset="0"/>
                <a:cs typeface="Times New Roman" panose="02020603050405020304" pitchFamily="18" charset="0"/>
              </a:rPr>
              <a:t>The participants were first welcomed and given consent forms to sign before beginning, immediately they arrived. All this took pace in one of the classrooms. They were then briefed on what the study was about and what methods were going to be used during the study.</a:t>
            </a:r>
          </a:p>
          <a:p>
            <a:pPr algn="l"/>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20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6823" y="518984"/>
            <a:ext cx="10534918" cy="6278642"/>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After being assured of the privacy of the data they would give, they were taught the coding techniques. The validity of the data was assured through anonymity of the participants. Information given would be reliable because the iPads in use would store them as they get processed. </a:t>
            </a:r>
          </a:p>
          <a:p>
            <a:r>
              <a:rPr lang="en-US" sz="3200" dirty="0">
                <a:latin typeface="Times New Roman" panose="02020603050405020304" pitchFamily="18" charset="0"/>
                <a:cs typeface="Times New Roman" panose="02020603050405020304" pitchFamily="18" charset="0"/>
              </a:rPr>
              <a:t>Questions that arose were answered and each of them was given an iPad which contained the questionnaires that they were supposed to fill.</a:t>
            </a:r>
          </a:p>
          <a:p>
            <a:r>
              <a:rPr lang="en-US" sz="3200" u="sng" dirty="0">
                <a:latin typeface="Times New Roman" panose="02020603050405020304" pitchFamily="18" charset="0"/>
                <a:cs typeface="Times New Roman" panose="02020603050405020304" pitchFamily="18" charset="0"/>
              </a:rPr>
              <a:t>Measures</a:t>
            </a:r>
          </a:p>
          <a:p>
            <a:r>
              <a:rPr lang="en-US" sz="3200" dirty="0">
                <a:latin typeface="Times New Roman" panose="02020603050405020304" pitchFamily="18" charset="0"/>
                <a:cs typeface="Times New Roman" panose="02020603050405020304" pitchFamily="18" charset="0"/>
              </a:rPr>
              <a:t>The method used to collect data for this study was by answering electronic questionnaires which was cheap to use and first hand data was collected.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4816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TotalTime>
  <Words>1546</Words>
  <Application>Microsoft Office PowerPoint</Application>
  <PresentationFormat>Широкоэкранный</PresentationFormat>
  <Paragraphs>56</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Office Theme</vt:lpstr>
      <vt:lpstr>Презентация PowerPoint</vt:lpstr>
      <vt:lpstr>Introduction</vt:lpstr>
      <vt:lpstr>Презентация PowerPoint</vt:lpstr>
      <vt:lpstr>Презентация PowerPoint</vt:lpstr>
      <vt:lpstr>Презентация PowerPoint</vt:lpstr>
      <vt:lpstr>Презентация PowerPoint</vt:lpstr>
      <vt:lpstr>Method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References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Obengo</dc:creator>
  <cp:lastModifiedBy>Olia</cp:lastModifiedBy>
  <cp:revision>24</cp:revision>
  <dcterms:created xsi:type="dcterms:W3CDTF">2019-11-29T22:21:44Z</dcterms:created>
  <dcterms:modified xsi:type="dcterms:W3CDTF">2021-06-16T16:35:17Z</dcterms:modified>
</cp:coreProperties>
</file>