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58" r:id="rId4"/>
    <p:sldId id="259" r:id="rId5"/>
    <p:sldId id="261"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84"/>
      </p:cViewPr>
      <p:guideLst>
        <p:guide orient="horz" pos="2160"/>
        <p:guide pos="2880"/>
      </p:guideLst>
    </p:cSldViewPr>
  </p:slideViewPr>
  <p:notesTextViewPr>
    <p:cViewPr>
      <p:scale>
        <a:sx n="100" d="100"/>
        <a:sy n="100" d="100"/>
      </p:scale>
      <p:origin x="0" y="498"/>
    </p:cViewPr>
  </p:notesTextViewPr>
  <p:notesViewPr>
    <p:cSldViewPr>
      <p:cViewPr varScale="1">
        <p:scale>
          <a:sx n="60" d="100"/>
          <a:sy n="60" d="100"/>
        </p:scale>
        <p:origin x="-2490"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E19F0F-400B-4D44-9BDE-98530508D3CF}" type="datetimeFigureOut">
              <a:rPr lang="en-US" smtClean="0"/>
              <a:pPr/>
              <a:t>03-Oct-14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9A1683-8626-4E3A-8997-752B61D8292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9A1683-8626-4E3A-8997-752B61D8292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a:lnSpc>
                <a:spcPct val="200000"/>
              </a:lnSpc>
            </a:pPr>
            <a:r>
              <a:rPr lang="en-US" dirty="0" smtClean="0">
                <a:latin typeface="Times New Roman" pitchFamily="18" charset="0"/>
                <a:cs typeface="Times New Roman" pitchFamily="18" charset="0"/>
              </a:rPr>
              <a:t>The Hispanics or Latino are the most  vulnerable minority groups in the United States, due to their immigrant nature and cultural distinctiveness. Most of these families speak Spanish owing to their  countries of origin and this presents a problem for the Hispanic children going to school. Most of the children face problems of communication and the schools are also poorly equipped, (Steele, 2006).</a:t>
            </a:r>
          </a:p>
          <a:p>
            <a:pPr>
              <a:lnSpc>
                <a:spcPct val="200000"/>
              </a:lnSpc>
            </a:pPr>
            <a:r>
              <a:rPr lang="en-US" dirty="0" smtClean="0">
                <a:latin typeface="Times New Roman" pitchFamily="18" charset="0"/>
                <a:cs typeface="Times New Roman" pitchFamily="18" charset="0"/>
              </a:rPr>
              <a:t> The differences in the quality of education is shown by the fact that these minority groups have lower number of graduates. These group consider education as the basis of gaining livelihood and getting a prosperous life. However, these minority groups have not been able to  access most of the job opportunities due to their limited access to quality education .</a:t>
            </a:r>
          </a:p>
          <a:p>
            <a:pPr>
              <a:lnSpc>
                <a:spcPct val="200000"/>
              </a:lnSpc>
            </a:pPr>
            <a:r>
              <a:rPr lang="en-US" dirty="0" smtClean="0">
                <a:latin typeface="Times New Roman" pitchFamily="18" charset="0"/>
                <a:cs typeface="Times New Roman" pitchFamily="18" charset="0"/>
              </a:rPr>
              <a:t>Many research has shown that most of these inequalities can be traced to their immigrant nature since they face big cultural gap between their culture and that of native Americans</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C9A1683-8626-4E3A-8997-752B61D8292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200000"/>
              </a:lnSpc>
            </a:pPr>
            <a:r>
              <a:rPr lang="en-US" dirty="0" smtClean="0">
                <a:latin typeface="Times New Roman" pitchFamily="18" charset="0"/>
                <a:cs typeface="Times New Roman" pitchFamily="18" charset="0"/>
              </a:rPr>
              <a:t>Most of the Hispanic communities have low self-esteem and this is attributed to their perceived discrimination and the conflicts that occur between the parents and the youths. Most of these minority groups believe they are discriminated based on the race and culture and these are some of the contributory factors to low self-esteem among these groups. Most of the research done on these minority group reveals that the nature of conflict that Hispanic youths  and the age at which it occurred in their life has a great influence in determining their self-esteem and this is prevalent with the youths,(</a:t>
            </a:r>
            <a:r>
              <a:rPr lang="en-US" dirty="0" err="1" smtClean="0">
                <a:latin typeface="Times New Roman" pitchFamily="18" charset="0"/>
                <a:cs typeface="Times New Roman" pitchFamily="18" charset="0"/>
              </a:rPr>
              <a:t>Iber</a:t>
            </a:r>
            <a:r>
              <a:rPr lang="en-US" dirty="0" smtClean="0">
                <a:latin typeface="Times New Roman" pitchFamily="18" charset="0"/>
                <a:cs typeface="Times New Roman" pitchFamily="18" charset="0"/>
              </a:rPr>
              <a:t>, 2006).</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C9A1683-8626-4E3A-8997-752B61D8292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200000"/>
              </a:lnSpc>
            </a:pPr>
            <a:r>
              <a:rPr lang="en-US" dirty="0" smtClean="0">
                <a:latin typeface="Times New Roman" pitchFamily="18" charset="0"/>
                <a:cs typeface="Times New Roman" pitchFamily="18" charset="0"/>
              </a:rPr>
              <a:t>Hispanic citizens hold their families in high regard and they consider marriages in high priority a factor called Familism. Most of the  new immigrants have been shown to have better health than early immigrants and this is attributed to their close family ties, However, these ties keep diminishing as acculturalization take effect and eventually their mortality and life expectancy drops.</a:t>
            </a:r>
          </a:p>
          <a:p>
            <a:pPr>
              <a:lnSpc>
                <a:spcPct val="200000"/>
              </a:lnSpc>
            </a:pPr>
            <a:r>
              <a:rPr lang="en-US" dirty="0" smtClean="0">
                <a:latin typeface="Times New Roman" pitchFamily="18" charset="0"/>
                <a:cs typeface="Times New Roman" pitchFamily="18" charset="0"/>
              </a:rPr>
              <a:t>The difference and unique culture of the Hispanic make offering of healthcare services a challenging task. It requires a nurse to learn their cultural diversity in order to offer good healthcare services. In addition, the fact that these minority groups have  low self-esteem language barrier, may mean they have a problem accessing healthcare services if offered by healthcare professional who is not Hispanic,</a:t>
            </a:r>
            <a:r>
              <a:rPr lang="en-US" dirty="0"/>
              <a:t> (</a:t>
            </a:r>
            <a:r>
              <a:rPr lang="en-US" dirty="0" err="1"/>
              <a:t>Mannion</a:t>
            </a:r>
            <a:r>
              <a:rPr lang="en-US" dirty="0"/>
              <a:t>, Brown, Beck &amp; Lunt, 2011)</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FC9A1683-8626-4E3A-8997-752B61D8292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Hispanic people have low education levels with few people having</a:t>
            </a:r>
            <a:r>
              <a:rPr lang="en-US" baseline="0" dirty="0" smtClean="0"/>
              <a:t> attained degrees. In class, most of the Hispanic students perform far below their peers and although their enrolment has increased recently, there are still no major improvements in their performance.</a:t>
            </a:r>
          </a:p>
          <a:p>
            <a:r>
              <a:rPr lang="en-US" baseline="0" dirty="0" smtClean="0"/>
              <a:t>In regard to religion, Hispanic people are mostly Catholics and observe most of the Catholic church events. They consider religion an important element of family identity and it is normal to find most of these minority groups taking leadership roles in their churches. Finally, Hispanic students are very sensitive to their culture and it is custom for teachers to pass scripts to individual students rather than pass them down the row. It is for this reason that they are best taught by Hispanic </a:t>
            </a:r>
            <a:r>
              <a:rPr lang="en-US" baseline="0" smtClean="0"/>
              <a:t>speaking teachers.</a:t>
            </a:r>
            <a:endParaRPr lang="en-US" dirty="0"/>
          </a:p>
        </p:txBody>
      </p:sp>
      <p:sp>
        <p:nvSpPr>
          <p:cNvPr id="4" name="Slide Number Placeholder 3"/>
          <p:cNvSpPr>
            <a:spLocks noGrp="1"/>
          </p:cNvSpPr>
          <p:nvPr>
            <p:ph type="sldNum" sz="quarter" idx="10"/>
          </p:nvPr>
        </p:nvSpPr>
        <p:spPr/>
        <p:txBody>
          <a:bodyPr/>
          <a:lstStyle/>
          <a:p>
            <a:fld id="{FC9A1683-8626-4E3A-8997-752B61D8292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9A1683-8626-4E3A-8997-752B61D82922}"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7468568-5FA0-4849-A262-5B328C469549}" type="datetimeFigureOut">
              <a:rPr lang="en-US" smtClean="0"/>
              <a:pPr/>
              <a:t>03-Oct-14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9DA5A6F-69A8-4A07-B560-A215C3463E0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468568-5FA0-4849-A262-5B328C469549}" type="datetimeFigureOut">
              <a:rPr lang="en-US" smtClean="0"/>
              <a:pPr/>
              <a:t>03-Oct-14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A5A6F-69A8-4A07-B560-A215C3463E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468568-5FA0-4849-A262-5B328C469549}" type="datetimeFigureOut">
              <a:rPr lang="en-US" smtClean="0"/>
              <a:pPr/>
              <a:t>03-Oct-14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A5A6F-69A8-4A07-B560-A215C3463E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468568-5FA0-4849-A262-5B328C469549}" type="datetimeFigureOut">
              <a:rPr lang="en-US" smtClean="0"/>
              <a:pPr/>
              <a:t>03-Oct-14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A5A6F-69A8-4A07-B560-A215C3463E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468568-5FA0-4849-A262-5B328C469549}" type="datetimeFigureOut">
              <a:rPr lang="en-US" smtClean="0"/>
              <a:pPr/>
              <a:t>03-Oct-14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DA5A6F-69A8-4A07-B560-A215C3463E0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468568-5FA0-4849-A262-5B328C469549}" type="datetimeFigureOut">
              <a:rPr lang="en-US" smtClean="0"/>
              <a:pPr/>
              <a:t>03-Oct-14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A5A6F-69A8-4A07-B560-A215C3463E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7468568-5FA0-4849-A262-5B328C469549}" type="datetimeFigureOut">
              <a:rPr lang="en-US" smtClean="0"/>
              <a:pPr/>
              <a:t>03-Oct-14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DA5A6F-69A8-4A07-B560-A215C3463E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468568-5FA0-4849-A262-5B328C469549}" type="datetimeFigureOut">
              <a:rPr lang="en-US" smtClean="0"/>
              <a:pPr/>
              <a:t>03-Oct-14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DA5A6F-69A8-4A07-B560-A215C3463E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68568-5FA0-4849-A262-5B328C469549}" type="datetimeFigureOut">
              <a:rPr lang="en-US" smtClean="0"/>
              <a:pPr/>
              <a:t>03-Oct-14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DA5A6F-69A8-4A07-B560-A215C3463E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468568-5FA0-4849-A262-5B328C469549}" type="datetimeFigureOut">
              <a:rPr lang="en-US" smtClean="0"/>
              <a:pPr/>
              <a:t>03-Oct-14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DA5A6F-69A8-4A07-B560-A215C3463E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468568-5FA0-4849-A262-5B328C469549}" type="datetimeFigureOut">
              <a:rPr lang="en-US" smtClean="0"/>
              <a:pPr/>
              <a:t>03-Oct-14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9DA5A6F-69A8-4A07-B560-A215C3463E0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468568-5FA0-4849-A262-5B328C469549}" type="datetimeFigureOut">
              <a:rPr lang="en-US" smtClean="0"/>
              <a:pPr/>
              <a:t>03-Oct-14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DA5A6F-69A8-4A07-B560-A215C3463E0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6324600"/>
          </a:xfrm>
        </p:spPr>
        <p:txBody>
          <a:bodyPr>
            <a:normAutofit fontScale="90000"/>
          </a:bodyPr>
          <a:lstStyle/>
          <a:p>
            <a:pPr algn="ctr">
              <a:lnSpc>
                <a:spcPct val="150000"/>
              </a:lnSpc>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Nursing: Power Point Presentation</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(University Affiliation)</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(Student’s Name)</a:t>
            </a:r>
            <a:br>
              <a:rPr lang="en-US" dirty="0" smtClean="0">
                <a:solidFill>
                  <a:srgbClr val="FF0000"/>
                </a:solidFill>
                <a:latin typeface="Times New Roman" pitchFamily="18" charset="0"/>
                <a:cs typeface="Times New Roman" pitchFamily="18" charset="0"/>
              </a:rPr>
            </a:br>
            <a:r>
              <a:rPr lang="en-US" dirty="0" smtClean="0">
                <a:solidFill>
                  <a:srgbClr val="FF0000"/>
                </a:solidFill>
                <a:latin typeface="Times New Roman" pitchFamily="18" charset="0"/>
                <a:cs typeface="Times New Roman" pitchFamily="18" charset="0"/>
              </a:rPr>
              <a:t>(Date)</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7030A0"/>
                </a:solidFill>
              </a:rPr>
              <a:t>Cognitive/ Perceptual</a:t>
            </a:r>
            <a:endParaRPr lang="en-US" dirty="0">
              <a:solidFill>
                <a:srgbClr val="7030A0"/>
              </a:solidFill>
            </a:endParaRPr>
          </a:p>
        </p:txBody>
      </p:sp>
      <p:sp>
        <p:nvSpPr>
          <p:cNvPr id="2" name="Content Placeholder 1"/>
          <p:cNvSpPr>
            <a:spLocks noGrp="1"/>
          </p:cNvSpPr>
          <p:nvPr>
            <p:ph idx="1"/>
          </p:nvPr>
        </p:nvSpPr>
        <p:spPr>
          <a:blipFill>
            <a:blip r:embed="rId4"/>
            <a:tile tx="0" ty="0" sx="100000" sy="100000" flip="none" algn="tl"/>
          </a:blipFill>
        </p:spPr>
        <p:txBody>
          <a:bodyPr>
            <a:normAutofit fontScale="77500" lnSpcReduction="20000"/>
          </a:bodyPr>
          <a:lstStyle/>
          <a:p>
            <a:pPr>
              <a:lnSpc>
                <a:spcPct val="200000"/>
              </a:lnSpc>
            </a:pPr>
            <a:r>
              <a:rPr lang="en-US" dirty="0" smtClean="0">
                <a:latin typeface="Times New Roman" pitchFamily="18" charset="0"/>
                <a:cs typeface="Times New Roman" pitchFamily="18" charset="0"/>
              </a:rPr>
              <a:t>Hispanics are among most disadvantaged citizens</a:t>
            </a:r>
          </a:p>
          <a:p>
            <a:pPr>
              <a:lnSpc>
                <a:spcPct val="200000"/>
              </a:lnSpc>
            </a:pPr>
            <a:r>
              <a:rPr lang="en-US" dirty="0" smtClean="0">
                <a:latin typeface="Times New Roman" pitchFamily="18" charset="0"/>
                <a:cs typeface="Times New Roman" pitchFamily="18" charset="0"/>
              </a:rPr>
              <a:t>Language is major barrier (Steele, 2006).</a:t>
            </a:r>
          </a:p>
          <a:p>
            <a:pPr>
              <a:lnSpc>
                <a:spcPct val="200000"/>
              </a:lnSpc>
            </a:pPr>
            <a:r>
              <a:rPr lang="en-US" dirty="0" smtClean="0">
                <a:latin typeface="Times New Roman" pitchFamily="18" charset="0"/>
                <a:cs typeface="Times New Roman" pitchFamily="18" charset="0"/>
              </a:rPr>
              <a:t>Their Immigrant nature is responsible</a:t>
            </a:r>
          </a:p>
          <a:p>
            <a:pPr>
              <a:lnSpc>
                <a:spcPct val="200000"/>
              </a:lnSpc>
            </a:pPr>
            <a:r>
              <a:rPr lang="en-US" dirty="0" smtClean="0">
                <a:latin typeface="Times New Roman" pitchFamily="18" charset="0"/>
                <a:cs typeface="Times New Roman" pitchFamily="18" charset="0"/>
              </a:rPr>
              <a:t>Lowest educational attainment</a:t>
            </a:r>
          </a:p>
          <a:p>
            <a:pPr>
              <a:lnSpc>
                <a:spcPct val="200000"/>
              </a:lnSpc>
            </a:pPr>
            <a:r>
              <a:rPr lang="en-US" dirty="0" smtClean="0">
                <a:latin typeface="Times New Roman" pitchFamily="18" charset="0"/>
                <a:cs typeface="Times New Roman" pitchFamily="18" charset="0"/>
              </a:rPr>
              <a:t>Less employment opportunities</a:t>
            </a:r>
          </a:p>
          <a:p>
            <a:pPr>
              <a:lnSpc>
                <a:spcPct val="200000"/>
              </a:lnSpc>
            </a:pPr>
            <a:r>
              <a:rPr lang="en-US" dirty="0" smtClean="0">
                <a:latin typeface="Times New Roman" pitchFamily="18" charset="0"/>
                <a:cs typeface="Times New Roman" pitchFamily="18" charset="0"/>
              </a:rPr>
              <a:t>Low resource utilization</a:t>
            </a:r>
          </a:p>
          <a:p>
            <a:pPr>
              <a:lnSpc>
                <a:spcPct val="200000"/>
              </a:lnSpc>
            </a:pPr>
            <a:r>
              <a:rPr lang="en-US" dirty="0" smtClean="0">
                <a:latin typeface="Times New Roman" pitchFamily="18" charset="0"/>
                <a:cs typeface="Times New Roman" pitchFamily="18" charset="0"/>
              </a:rPr>
              <a:t>Poorly equipped schools</a:t>
            </a:r>
          </a:p>
          <a:p>
            <a:pPr>
              <a:lnSpc>
                <a:spcPct val="200000"/>
              </a:lnSpc>
            </a:pP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0" dirty="0" smtClean="0"/>
              <a:t>Self-Perception/Self-Concept</a:t>
            </a:r>
            <a:endParaRPr lang="en-US" dirty="0"/>
          </a:p>
        </p:txBody>
      </p:sp>
      <p:sp>
        <p:nvSpPr>
          <p:cNvPr id="2" name="Content Placeholder 1"/>
          <p:cNvSpPr>
            <a:spLocks noGrp="1"/>
          </p:cNvSpPr>
          <p:nvPr>
            <p:ph idx="1"/>
          </p:nvPr>
        </p:nvSpPr>
        <p:spPr/>
        <p:txBody>
          <a:bodyPr/>
          <a:lstStyle/>
          <a:p>
            <a:pPr>
              <a:lnSpc>
                <a:spcPct val="200000"/>
              </a:lnSpc>
            </a:pPr>
            <a:r>
              <a:rPr lang="en-US" dirty="0" smtClean="0">
                <a:latin typeface="Times New Roman" pitchFamily="18" charset="0"/>
                <a:cs typeface="Times New Roman" pitchFamily="18" charset="0"/>
              </a:rPr>
              <a:t>Low self-esteem due to low levels of education ,(</a:t>
            </a:r>
            <a:r>
              <a:rPr lang="en-US" dirty="0" err="1" smtClean="0">
                <a:latin typeface="Times New Roman" pitchFamily="18" charset="0"/>
                <a:cs typeface="Times New Roman" pitchFamily="18" charset="0"/>
              </a:rPr>
              <a:t>Iber</a:t>
            </a:r>
            <a:r>
              <a:rPr lang="en-US" dirty="0" smtClean="0">
                <a:latin typeface="Times New Roman" pitchFamily="18" charset="0"/>
                <a:cs typeface="Times New Roman" pitchFamily="18" charset="0"/>
              </a:rPr>
              <a:t>, 2006).</a:t>
            </a:r>
          </a:p>
          <a:p>
            <a:pPr>
              <a:lnSpc>
                <a:spcPct val="200000"/>
              </a:lnSpc>
            </a:pPr>
            <a:r>
              <a:rPr lang="en-US" dirty="0" smtClean="0">
                <a:latin typeface="Times New Roman" pitchFamily="18" charset="0"/>
                <a:cs typeface="Times New Roman" pitchFamily="18" charset="0"/>
              </a:rPr>
              <a:t>Perceived discrimination</a:t>
            </a:r>
          </a:p>
          <a:p>
            <a:pPr>
              <a:lnSpc>
                <a:spcPct val="200000"/>
              </a:lnSpc>
            </a:pPr>
            <a:r>
              <a:rPr lang="en-US" dirty="0" smtClean="0">
                <a:latin typeface="Times New Roman" pitchFamily="18" charset="0"/>
                <a:cs typeface="Times New Roman" pitchFamily="18" charset="0"/>
              </a:rPr>
              <a:t>Parent-adolescent conflict</a:t>
            </a:r>
          </a:p>
          <a:p>
            <a:pPr>
              <a:lnSpc>
                <a:spcPct val="200000"/>
              </a:lnSpc>
            </a:pPr>
            <a:r>
              <a:rPr lang="en-US" dirty="0" smtClean="0">
                <a:latin typeface="Times New Roman" pitchFamily="18" charset="0"/>
                <a:cs typeface="Times New Roman" pitchFamily="18" charset="0"/>
              </a:rPr>
              <a:t>Youth most affected due to adjustments</a:t>
            </a:r>
          </a:p>
          <a:p>
            <a:pPr>
              <a:lnSpc>
                <a:spcPct val="200000"/>
              </a:lnSpc>
              <a:buNone/>
            </a:pPr>
            <a:endParaRPr lang="en-US"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Roles/Relationship</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a:lnSpc>
                <a:spcPct val="200000"/>
              </a:lnSpc>
            </a:pPr>
            <a:r>
              <a:rPr lang="en-US" dirty="0" smtClean="0">
                <a:latin typeface="Times New Roman" pitchFamily="18" charset="0"/>
                <a:cs typeface="Times New Roman" pitchFamily="18" charset="0"/>
              </a:rPr>
              <a:t>Family oriented, (</a:t>
            </a:r>
            <a:r>
              <a:rPr lang="en-US" dirty="0" err="1" smtClean="0">
                <a:latin typeface="Times New Roman" pitchFamily="18" charset="0"/>
                <a:cs typeface="Times New Roman" pitchFamily="18" charset="0"/>
              </a:rPr>
              <a:t>Mannion</a:t>
            </a:r>
            <a:r>
              <a:rPr lang="en-US" dirty="0" smtClean="0">
                <a:latin typeface="Times New Roman" pitchFamily="18" charset="0"/>
                <a:cs typeface="Times New Roman" pitchFamily="18" charset="0"/>
              </a:rPr>
              <a:t>, Brown, Beck &amp; Lunt, 2011).</a:t>
            </a:r>
          </a:p>
          <a:p>
            <a:pPr>
              <a:lnSpc>
                <a:spcPct val="200000"/>
              </a:lnSpc>
            </a:pPr>
            <a:r>
              <a:rPr lang="en-US" dirty="0" smtClean="0">
                <a:latin typeface="Times New Roman" pitchFamily="18" charset="0"/>
                <a:cs typeface="Times New Roman" pitchFamily="18" charset="0"/>
              </a:rPr>
              <a:t>Marriage  is top priority</a:t>
            </a:r>
          </a:p>
          <a:p>
            <a:pPr>
              <a:lnSpc>
                <a:spcPct val="200000"/>
              </a:lnSpc>
            </a:pPr>
            <a:r>
              <a:rPr lang="en-US" dirty="0" smtClean="0">
                <a:latin typeface="Times New Roman" pitchFamily="18" charset="0"/>
                <a:cs typeface="Times New Roman" pitchFamily="18" charset="0"/>
              </a:rPr>
              <a:t>Familism decrease with increased acculturalization</a:t>
            </a:r>
          </a:p>
          <a:p>
            <a:pPr>
              <a:lnSpc>
                <a:spcPct val="200000"/>
              </a:lnSpc>
            </a:pPr>
            <a:r>
              <a:rPr lang="en-US" dirty="0" smtClean="0">
                <a:latin typeface="Times New Roman" pitchFamily="18" charset="0"/>
                <a:cs typeface="Times New Roman" pitchFamily="18" charset="0"/>
              </a:rPr>
              <a:t>Vulnerable</a:t>
            </a:r>
          </a:p>
          <a:p>
            <a:pPr>
              <a:lnSpc>
                <a:spcPct val="200000"/>
              </a:lnSpc>
            </a:pPr>
            <a:r>
              <a:rPr lang="en-US" dirty="0" smtClean="0">
                <a:latin typeface="Times New Roman" pitchFamily="18" charset="0"/>
                <a:cs typeface="Times New Roman" pitchFamily="18" charset="0"/>
              </a:rPr>
              <a:t>Discriminated against color </a:t>
            </a:r>
          </a:p>
          <a:p>
            <a:pPr>
              <a:lnSpc>
                <a:spcPct val="200000"/>
              </a:lnSpc>
            </a:pPr>
            <a:r>
              <a:rPr lang="en-US" dirty="0" smtClean="0">
                <a:latin typeface="Times New Roman" pitchFamily="18" charset="0"/>
                <a:cs typeface="Times New Roman" pitchFamily="18" charset="0"/>
              </a:rPr>
              <a:t>Little access to healthcare</a:t>
            </a:r>
          </a:p>
          <a:p>
            <a:pPr>
              <a:lnSpc>
                <a:spcPct val="200000"/>
              </a:lnSpc>
              <a:buNone/>
            </a:pPr>
            <a:endParaRPr lang="en-US" dirty="0" smtClean="0">
              <a:latin typeface="Times New Roman" pitchFamily="18" charset="0"/>
              <a:cs typeface="Times New Roman" pitchFamily="18" charset="0"/>
            </a:endParaRPr>
          </a:p>
          <a:p>
            <a:pPr>
              <a:lnSpc>
                <a:spcPct val="200000"/>
              </a:lnSpc>
            </a:pP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Religion plays significant roles </a:t>
            </a:r>
          </a:p>
          <a:p>
            <a:r>
              <a:rPr lang="en-US" dirty="0" smtClean="0">
                <a:latin typeface="Times New Roman" pitchFamily="18" charset="0"/>
                <a:cs typeface="Times New Roman" pitchFamily="18" charset="0"/>
              </a:rPr>
              <a:t>Catholic prominent</a:t>
            </a:r>
          </a:p>
          <a:p>
            <a:r>
              <a:rPr lang="en-US" dirty="0" smtClean="0">
                <a:latin typeface="Times New Roman" pitchFamily="18" charset="0"/>
                <a:cs typeface="Times New Roman" pitchFamily="18" charset="0"/>
              </a:rPr>
              <a:t>They highly regard their religion and observe most of the holy days</a:t>
            </a:r>
          </a:p>
          <a:p>
            <a:r>
              <a:rPr lang="en-US" dirty="0" smtClean="0">
                <a:latin typeface="Times New Roman" pitchFamily="18" charset="0"/>
                <a:cs typeface="Times New Roman" pitchFamily="18" charset="0"/>
              </a:rPr>
              <a:t>Poor educated, with children performing far below their peers in school</a:t>
            </a:r>
          </a:p>
          <a:p>
            <a:r>
              <a:rPr lang="en-US" dirty="0" smtClean="0">
                <a:latin typeface="Times New Roman" pitchFamily="18" charset="0"/>
                <a:cs typeface="Times New Roman" pitchFamily="18" charset="0"/>
              </a:rPr>
              <a:t>Best educated by their own teachers</a:t>
            </a:r>
          </a:p>
          <a:p>
            <a:r>
              <a:rPr lang="en-US" dirty="0" smtClean="0">
                <a:latin typeface="Times New Roman" pitchFamily="18" charset="0"/>
                <a:cs typeface="Times New Roman" pitchFamily="18" charset="0"/>
              </a:rPr>
              <a:t>Poor use of libraries</a:t>
            </a:r>
          </a:p>
          <a:p>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Times New Roman" pitchFamily="18" charset="0"/>
                <a:cs typeface="Times New Roman" pitchFamily="18" charset="0"/>
              </a:rPr>
              <a:t>References</a:t>
            </a:r>
            <a:endParaRPr lang="en-US"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nSpc>
                <a:spcPct val="200000"/>
              </a:lnSpc>
              <a:buNone/>
            </a:pPr>
            <a:r>
              <a:rPr lang="en-US" dirty="0" err="1" smtClean="0">
                <a:latin typeface="Times New Roman" pitchFamily="18" charset="0"/>
                <a:cs typeface="Times New Roman" pitchFamily="18" charset="0"/>
              </a:rPr>
              <a:t>Iber</a:t>
            </a:r>
            <a:r>
              <a:rPr lang="en-US" dirty="0" smtClean="0">
                <a:latin typeface="Times New Roman" pitchFamily="18" charset="0"/>
                <a:cs typeface="Times New Roman" pitchFamily="18" charset="0"/>
              </a:rPr>
              <a:t>, J., &amp; N, A. (2006). </a:t>
            </a:r>
            <a:r>
              <a:rPr lang="en-US" i="1" dirty="0" smtClean="0">
                <a:latin typeface="Times New Roman" pitchFamily="18" charset="0"/>
                <a:cs typeface="Times New Roman" pitchFamily="18" charset="0"/>
              </a:rPr>
              <a:t>Hispanics in the American West</a:t>
            </a:r>
            <a:r>
              <a:rPr lang="en-US" dirty="0" smtClean="0">
                <a:latin typeface="Times New Roman" pitchFamily="18" charset="0"/>
                <a:cs typeface="Times New Roman" pitchFamily="18" charset="0"/>
              </a:rPr>
              <a:t>. Santa Barbara, Calif.: ABC-CLIO.</a:t>
            </a:r>
          </a:p>
          <a:p>
            <a:pPr>
              <a:lnSpc>
                <a:spcPct val="200000"/>
              </a:lnSpc>
              <a:buNone/>
            </a:pPr>
            <a:r>
              <a:rPr lang="en-US" dirty="0" err="1" smtClean="0"/>
              <a:t>Mannion</a:t>
            </a:r>
            <a:r>
              <a:rPr lang="en-US" dirty="0" smtClean="0"/>
              <a:t>, R., Brown, S., Beck, M., &amp; Lunt, N. (2011). Managing cultural diversity in healthcare partnerships: the case of LIFT. </a:t>
            </a:r>
            <a:r>
              <a:rPr lang="en-US" i="1" dirty="0" smtClean="0"/>
              <a:t>Journal Of Health Organization And Management</a:t>
            </a:r>
            <a:r>
              <a:rPr lang="en-US" dirty="0" smtClean="0"/>
              <a:t>, </a:t>
            </a:r>
            <a:r>
              <a:rPr lang="en-US" i="1" dirty="0" smtClean="0"/>
              <a:t>25</a:t>
            </a:r>
            <a:r>
              <a:rPr lang="en-US" dirty="0" smtClean="0"/>
              <a:t>(6), 645--657.</a:t>
            </a:r>
            <a:endParaRPr lang="en-US" dirty="0" smtClean="0">
              <a:latin typeface="Times New Roman" pitchFamily="18" charset="0"/>
              <a:cs typeface="Times New Roman" pitchFamily="18" charset="0"/>
            </a:endParaRPr>
          </a:p>
          <a:p>
            <a:pPr>
              <a:lnSpc>
                <a:spcPct val="200000"/>
              </a:lnSpc>
              <a:buNone/>
            </a:pPr>
            <a:r>
              <a:rPr lang="en-US" dirty="0" smtClean="0">
                <a:latin typeface="Times New Roman" pitchFamily="18" charset="0"/>
                <a:cs typeface="Times New Roman" pitchFamily="18" charset="0"/>
              </a:rPr>
              <a:t>Steele, C. (2006). </a:t>
            </a:r>
            <a:r>
              <a:rPr lang="en-US" i="1" dirty="0" smtClean="0">
                <a:latin typeface="Times New Roman" pitchFamily="18" charset="0"/>
                <a:cs typeface="Times New Roman" pitchFamily="18" charset="0"/>
              </a:rPr>
              <a:t>Hispanic culture</a:t>
            </a:r>
            <a:r>
              <a:rPr lang="en-US" dirty="0" smtClean="0">
                <a:latin typeface="Times New Roman" pitchFamily="18" charset="0"/>
                <a:cs typeface="Times New Roman" pitchFamily="18" charset="0"/>
              </a:rPr>
              <a:t>. Vero Beach, Fla.: </a:t>
            </a:r>
            <a:r>
              <a:rPr lang="en-US" dirty="0" err="1" smtClean="0">
                <a:latin typeface="Times New Roman" pitchFamily="18" charset="0"/>
                <a:cs typeface="Times New Roman" pitchFamily="18" charset="0"/>
              </a:rPr>
              <a:t>Rourke</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158</TotalTime>
  <Words>699</Words>
  <Application>Microsoft Office PowerPoint</Application>
  <PresentationFormat>On-screen Show (4:3)</PresentationFormat>
  <Paragraphs>45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         Nursing: Power Point Presentation (University Affiliation) (Student’s Name) (Date)</vt:lpstr>
      <vt:lpstr>Cognitive/ Perceptual</vt:lpstr>
      <vt:lpstr>Self-Perception/Self-Concept</vt:lpstr>
      <vt:lpstr>Roles/Relationship</vt:lpstr>
      <vt:lpstr>Slide 5</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Nursing: Power Point Presentation (University Affiliation) (Student’s Name) (Date)</dc:title>
  <dc:creator>hp</dc:creator>
  <cp:lastModifiedBy>hp</cp:lastModifiedBy>
  <cp:revision>38</cp:revision>
  <dcterms:created xsi:type="dcterms:W3CDTF">2014-10-03T06:15:04Z</dcterms:created>
  <dcterms:modified xsi:type="dcterms:W3CDTF">2014-10-03T11:37:59Z</dcterms:modified>
</cp:coreProperties>
</file>