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73" r:id="rId11"/>
    <p:sldId id="265" r:id="rId12"/>
    <p:sldId id="267" r:id="rId13"/>
    <p:sldId id="266" r:id="rId14"/>
    <p:sldId id="268" r:id="rId15"/>
    <p:sldId id="270" r:id="rId16"/>
    <p:sldId id="271" r:id="rId17"/>
    <p:sldId id="274"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538" autoAdjust="0"/>
    <p:restoredTop sz="81629" autoAdjust="0"/>
  </p:normalViewPr>
  <p:slideViewPr>
    <p:cSldViewPr>
      <p:cViewPr varScale="1">
        <p:scale>
          <a:sx n="63" d="100"/>
          <a:sy n="63" d="100"/>
        </p:scale>
        <p:origin x="-97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518369-6926-4FB6-86BB-777C0574F59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F89BDDDA-AA95-4012-AF35-8EC727CDA6E3}">
      <dgm:prSet phldrT="[Text]"/>
      <dgm:spPr/>
      <dgm:t>
        <a:bodyPr/>
        <a:lstStyle/>
        <a:p>
          <a:r>
            <a:rPr lang="en-US" dirty="0" smtClean="0"/>
            <a:t>Arthur Miller (1949)</a:t>
          </a:r>
          <a:endParaRPr lang="en-US" dirty="0"/>
        </a:p>
      </dgm:t>
    </dgm:pt>
    <dgm:pt modelId="{2B4DDAF7-76D9-434D-AAC3-72ACF9EFAFB3}" type="parTrans" cxnId="{F6017641-2C1A-4644-8C1E-A2AA913AC79E}">
      <dgm:prSet/>
      <dgm:spPr/>
      <dgm:t>
        <a:bodyPr/>
        <a:lstStyle/>
        <a:p>
          <a:endParaRPr lang="en-US"/>
        </a:p>
      </dgm:t>
    </dgm:pt>
    <dgm:pt modelId="{CDAB2DB2-6366-4E62-B87E-0380265162AD}" type="sibTrans" cxnId="{F6017641-2C1A-4644-8C1E-A2AA913AC79E}">
      <dgm:prSet/>
      <dgm:spPr/>
      <dgm:t>
        <a:bodyPr/>
        <a:lstStyle/>
        <a:p>
          <a:endParaRPr lang="en-US"/>
        </a:p>
      </dgm:t>
    </dgm:pt>
    <dgm:pt modelId="{88768F6D-5B89-4FC6-ABE5-F2633604FC40}">
      <dgm:prSet phldrT="[Text]"/>
      <dgm:spPr/>
      <dgm:t>
        <a:bodyPr/>
        <a:lstStyle/>
        <a:p>
          <a:r>
            <a:rPr lang="en-US" dirty="0" smtClean="0"/>
            <a:t>George Orwell</a:t>
          </a:r>
          <a:endParaRPr lang="en-US" dirty="0"/>
        </a:p>
      </dgm:t>
    </dgm:pt>
    <dgm:pt modelId="{EC10FDB9-8584-472C-9ABD-843520CF8A77}" type="parTrans" cxnId="{AC41F3E0-127A-4FA5-BFF0-317E2D6CEB6C}">
      <dgm:prSet/>
      <dgm:spPr/>
      <dgm:t>
        <a:bodyPr/>
        <a:lstStyle/>
        <a:p>
          <a:endParaRPr lang="en-US"/>
        </a:p>
      </dgm:t>
    </dgm:pt>
    <dgm:pt modelId="{4C9FB704-51A8-46AE-9FB1-38866AB96770}" type="sibTrans" cxnId="{AC41F3E0-127A-4FA5-BFF0-317E2D6CEB6C}">
      <dgm:prSet/>
      <dgm:spPr/>
      <dgm:t>
        <a:bodyPr/>
        <a:lstStyle/>
        <a:p>
          <a:endParaRPr lang="en-US"/>
        </a:p>
      </dgm:t>
    </dgm:pt>
    <dgm:pt modelId="{836FF69E-1C24-422E-93F0-8AF45BC9EA28}">
      <dgm:prSet phldrT="[Text]"/>
      <dgm:spPr/>
      <dgm:t>
        <a:bodyPr/>
        <a:lstStyle/>
        <a:p>
          <a:r>
            <a:rPr lang="en-US" dirty="0" smtClean="0"/>
            <a:t>Ralph Ellison (1952)</a:t>
          </a:r>
          <a:endParaRPr lang="en-US" dirty="0"/>
        </a:p>
      </dgm:t>
    </dgm:pt>
    <dgm:pt modelId="{7C0898D2-AA87-4812-8D67-99FDB93FB7B7}" type="parTrans" cxnId="{19FF4739-AEB3-4BC2-BABA-D0E5C5EB05A7}">
      <dgm:prSet/>
      <dgm:spPr/>
      <dgm:t>
        <a:bodyPr/>
        <a:lstStyle/>
        <a:p>
          <a:endParaRPr lang="en-US"/>
        </a:p>
      </dgm:t>
    </dgm:pt>
    <dgm:pt modelId="{F3248ACD-0B25-47CE-B1D7-67578B684904}" type="sibTrans" cxnId="{19FF4739-AEB3-4BC2-BABA-D0E5C5EB05A7}">
      <dgm:prSet/>
      <dgm:spPr/>
      <dgm:t>
        <a:bodyPr/>
        <a:lstStyle/>
        <a:p>
          <a:endParaRPr lang="en-US"/>
        </a:p>
      </dgm:t>
    </dgm:pt>
    <dgm:pt modelId="{48F9DC20-F167-4DE1-AA99-A64A6E8B4CAB}">
      <dgm:prSet/>
      <dgm:spPr/>
      <dgm:t>
        <a:bodyPr/>
        <a:lstStyle/>
        <a:p>
          <a:r>
            <a:rPr lang="en-US" dirty="0" smtClean="0"/>
            <a:t>Death of a Salesman </a:t>
          </a:r>
          <a:endParaRPr lang="en-US" dirty="0"/>
        </a:p>
      </dgm:t>
    </dgm:pt>
    <dgm:pt modelId="{5849CA95-8914-4F4C-AF73-6E92054DC158}" type="parTrans" cxnId="{4BE35D1C-1DAD-483A-A1A5-2468E06AF0A7}">
      <dgm:prSet/>
      <dgm:spPr/>
      <dgm:t>
        <a:bodyPr/>
        <a:lstStyle/>
        <a:p>
          <a:endParaRPr lang="en-US"/>
        </a:p>
      </dgm:t>
    </dgm:pt>
    <dgm:pt modelId="{535C65E7-828B-4D7F-84E3-5F849E960409}" type="sibTrans" cxnId="{4BE35D1C-1DAD-483A-A1A5-2468E06AF0A7}">
      <dgm:prSet/>
      <dgm:spPr/>
      <dgm:t>
        <a:bodyPr/>
        <a:lstStyle/>
        <a:p>
          <a:endParaRPr lang="en-US"/>
        </a:p>
      </dgm:t>
    </dgm:pt>
    <dgm:pt modelId="{0A80AA3D-1FE6-43B9-9590-340237D771A1}">
      <dgm:prSet/>
      <dgm:spPr/>
      <dgm:t>
        <a:bodyPr/>
        <a:lstStyle/>
        <a:p>
          <a:r>
            <a:rPr lang="en-US" dirty="0" smtClean="0"/>
            <a:t>Depicts Loman, a hard worker who had an illusion that he was successful but was recognized differently by his own boss. </a:t>
          </a:r>
          <a:endParaRPr lang="en-US" dirty="0"/>
        </a:p>
      </dgm:t>
    </dgm:pt>
    <dgm:pt modelId="{F4BE4C18-62DE-4383-97E8-2BCD6D6D5372}" type="parTrans" cxnId="{594606E7-0690-4BB7-A555-19F2C7DCFC21}">
      <dgm:prSet/>
      <dgm:spPr/>
      <dgm:t>
        <a:bodyPr/>
        <a:lstStyle/>
        <a:p>
          <a:endParaRPr lang="en-US"/>
        </a:p>
      </dgm:t>
    </dgm:pt>
    <dgm:pt modelId="{871D76A0-658D-465F-BAA7-8D06C716F60A}" type="sibTrans" cxnId="{594606E7-0690-4BB7-A555-19F2C7DCFC21}">
      <dgm:prSet/>
      <dgm:spPr/>
      <dgm:t>
        <a:bodyPr/>
        <a:lstStyle/>
        <a:p>
          <a:endParaRPr lang="en-US"/>
        </a:p>
      </dgm:t>
    </dgm:pt>
    <dgm:pt modelId="{9CEDFB3A-7A38-4760-91D7-13C4D903D675}">
      <dgm:prSet/>
      <dgm:spPr/>
      <dgm:t>
        <a:bodyPr/>
        <a:lstStyle/>
        <a:p>
          <a:r>
            <a:rPr lang="en-US" dirty="0" smtClean="0"/>
            <a:t>!984</a:t>
          </a:r>
          <a:endParaRPr lang="en-US" dirty="0"/>
        </a:p>
      </dgm:t>
    </dgm:pt>
    <dgm:pt modelId="{E7AE1210-6B01-4622-B12A-EB57A0AF7C30}" type="parTrans" cxnId="{EF3DB7A7-9406-4932-8740-176C92393F09}">
      <dgm:prSet/>
      <dgm:spPr/>
      <dgm:t>
        <a:bodyPr/>
        <a:lstStyle/>
        <a:p>
          <a:endParaRPr lang="en-US"/>
        </a:p>
      </dgm:t>
    </dgm:pt>
    <dgm:pt modelId="{06FB7F03-D5EC-42A2-840C-B75F8CF5440E}" type="sibTrans" cxnId="{EF3DB7A7-9406-4932-8740-176C92393F09}">
      <dgm:prSet/>
      <dgm:spPr/>
      <dgm:t>
        <a:bodyPr/>
        <a:lstStyle/>
        <a:p>
          <a:endParaRPr lang="en-US"/>
        </a:p>
      </dgm:t>
    </dgm:pt>
    <dgm:pt modelId="{D90D9464-8C09-490F-8716-F51820768245}">
      <dgm:prSet/>
      <dgm:spPr/>
      <dgm:t>
        <a:bodyPr/>
        <a:lstStyle/>
        <a:p>
          <a:r>
            <a:rPr lang="en-US" dirty="0" smtClean="0"/>
            <a:t>Depicts a modern day dystopia in the 1980’s where the government controls everything in human life. </a:t>
          </a:r>
          <a:endParaRPr lang="en-US" dirty="0"/>
        </a:p>
      </dgm:t>
    </dgm:pt>
    <dgm:pt modelId="{1E3F3742-0551-4D0F-A686-1584850E71B1}" type="parTrans" cxnId="{19420B64-2DEB-4D06-82F9-74C0BE54DED4}">
      <dgm:prSet/>
      <dgm:spPr/>
      <dgm:t>
        <a:bodyPr/>
        <a:lstStyle/>
        <a:p>
          <a:endParaRPr lang="en-US"/>
        </a:p>
      </dgm:t>
    </dgm:pt>
    <dgm:pt modelId="{94544E75-669E-467B-ABF0-6CB137B7E433}" type="sibTrans" cxnId="{19420B64-2DEB-4D06-82F9-74C0BE54DED4}">
      <dgm:prSet/>
      <dgm:spPr/>
      <dgm:t>
        <a:bodyPr/>
        <a:lstStyle/>
        <a:p>
          <a:endParaRPr lang="en-US"/>
        </a:p>
      </dgm:t>
    </dgm:pt>
    <dgm:pt modelId="{37BC811B-2103-42B2-9221-8C4585D40EBF}">
      <dgm:prSet/>
      <dgm:spPr/>
      <dgm:t>
        <a:bodyPr/>
        <a:lstStyle/>
        <a:p>
          <a:r>
            <a:rPr lang="en-US" dirty="0" smtClean="0"/>
            <a:t>Invisible Man </a:t>
          </a:r>
          <a:endParaRPr lang="en-US" dirty="0"/>
        </a:p>
      </dgm:t>
    </dgm:pt>
    <dgm:pt modelId="{9ED1E629-0312-445B-AB78-0419CB8AD7A4}" type="parTrans" cxnId="{065DF681-97B8-401D-9382-732D7C87BA25}">
      <dgm:prSet/>
      <dgm:spPr/>
      <dgm:t>
        <a:bodyPr/>
        <a:lstStyle/>
        <a:p>
          <a:endParaRPr lang="en-US"/>
        </a:p>
      </dgm:t>
    </dgm:pt>
    <dgm:pt modelId="{B324321D-FEA0-4504-9804-05FF25FDED1D}" type="sibTrans" cxnId="{065DF681-97B8-401D-9382-732D7C87BA25}">
      <dgm:prSet/>
      <dgm:spPr/>
      <dgm:t>
        <a:bodyPr/>
        <a:lstStyle/>
        <a:p>
          <a:endParaRPr lang="en-US"/>
        </a:p>
      </dgm:t>
    </dgm:pt>
    <dgm:pt modelId="{C0DB8478-F197-4368-AD2C-5C9170600F10}">
      <dgm:prSet/>
      <dgm:spPr/>
      <dgm:t>
        <a:bodyPr/>
        <a:lstStyle/>
        <a:p>
          <a:r>
            <a:rPr lang="en-US" dirty="0" smtClean="0"/>
            <a:t>Presents an African American man searching for his own place in a white-dominated society </a:t>
          </a:r>
          <a:endParaRPr lang="en-US" dirty="0"/>
        </a:p>
      </dgm:t>
    </dgm:pt>
    <dgm:pt modelId="{13DFF967-214D-4000-BAB4-D51D73E832A0}" type="parTrans" cxnId="{3B464FFF-73F9-4B03-A134-98D1F50B6880}">
      <dgm:prSet/>
      <dgm:spPr/>
      <dgm:t>
        <a:bodyPr/>
        <a:lstStyle/>
        <a:p>
          <a:endParaRPr lang="en-US"/>
        </a:p>
      </dgm:t>
    </dgm:pt>
    <dgm:pt modelId="{BC3E52F4-5BA5-4C52-ABE2-A0F3D0B8EFF1}" type="sibTrans" cxnId="{3B464FFF-73F9-4B03-A134-98D1F50B6880}">
      <dgm:prSet/>
      <dgm:spPr/>
      <dgm:t>
        <a:bodyPr/>
        <a:lstStyle/>
        <a:p>
          <a:endParaRPr lang="en-US"/>
        </a:p>
      </dgm:t>
    </dgm:pt>
    <dgm:pt modelId="{DBE96EF7-61B2-405D-A104-DFA26CC15E78}" type="pres">
      <dgm:prSet presAssocID="{EC518369-6926-4FB6-86BB-777C0574F592}" presName="linear" presStyleCnt="0">
        <dgm:presLayoutVars>
          <dgm:dir/>
          <dgm:animLvl val="lvl"/>
          <dgm:resizeHandles val="exact"/>
        </dgm:presLayoutVars>
      </dgm:prSet>
      <dgm:spPr/>
      <dgm:t>
        <a:bodyPr/>
        <a:lstStyle/>
        <a:p>
          <a:endParaRPr lang="en-US"/>
        </a:p>
      </dgm:t>
    </dgm:pt>
    <dgm:pt modelId="{653DC051-4596-49EE-851E-8F6B76C89206}" type="pres">
      <dgm:prSet presAssocID="{F89BDDDA-AA95-4012-AF35-8EC727CDA6E3}" presName="parentLin" presStyleCnt="0"/>
      <dgm:spPr/>
    </dgm:pt>
    <dgm:pt modelId="{56AA831B-6101-49B0-BD52-2AA2DF2112C8}" type="pres">
      <dgm:prSet presAssocID="{F89BDDDA-AA95-4012-AF35-8EC727CDA6E3}" presName="parentLeftMargin" presStyleLbl="node1" presStyleIdx="0" presStyleCnt="3"/>
      <dgm:spPr/>
      <dgm:t>
        <a:bodyPr/>
        <a:lstStyle/>
        <a:p>
          <a:endParaRPr lang="en-US"/>
        </a:p>
      </dgm:t>
    </dgm:pt>
    <dgm:pt modelId="{A9C9962A-3E40-49F5-99FE-C626929B7A7B}" type="pres">
      <dgm:prSet presAssocID="{F89BDDDA-AA95-4012-AF35-8EC727CDA6E3}" presName="parentText" presStyleLbl="node1" presStyleIdx="0" presStyleCnt="3">
        <dgm:presLayoutVars>
          <dgm:chMax val="0"/>
          <dgm:bulletEnabled val="1"/>
        </dgm:presLayoutVars>
      </dgm:prSet>
      <dgm:spPr/>
      <dgm:t>
        <a:bodyPr/>
        <a:lstStyle/>
        <a:p>
          <a:endParaRPr lang="en-US"/>
        </a:p>
      </dgm:t>
    </dgm:pt>
    <dgm:pt modelId="{9F15DEC6-C86B-4CF3-B646-184BF28A3907}" type="pres">
      <dgm:prSet presAssocID="{F89BDDDA-AA95-4012-AF35-8EC727CDA6E3}" presName="negativeSpace" presStyleCnt="0"/>
      <dgm:spPr/>
    </dgm:pt>
    <dgm:pt modelId="{5CDEE430-A520-4801-88BB-FA7B9B381520}" type="pres">
      <dgm:prSet presAssocID="{F89BDDDA-AA95-4012-AF35-8EC727CDA6E3}" presName="childText" presStyleLbl="conFgAcc1" presStyleIdx="0" presStyleCnt="3">
        <dgm:presLayoutVars>
          <dgm:bulletEnabled val="1"/>
        </dgm:presLayoutVars>
      </dgm:prSet>
      <dgm:spPr/>
      <dgm:t>
        <a:bodyPr/>
        <a:lstStyle/>
        <a:p>
          <a:endParaRPr lang="en-US"/>
        </a:p>
      </dgm:t>
    </dgm:pt>
    <dgm:pt modelId="{EB87253E-B5F5-4C72-8EBC-DF53F0EBA316}" type="pres">
      <dgm:prSet presAssocID="{CDAB2DB2-6366-4E62-B87E-0380265162AD}" presName="spaceBetweenRectangles" presStyleCnt="0"/>
      <dgm:spPr/>
    </dgm:pt>
    <dgm:pt modelId="{E90E95C9-C6D8-4F35-BEEE-3043B5E90C92}" type="pres">
      <dgm:prSet presAssocID="{88768F6D-5B89-4FC6-ABE5-F2633604FC40}" presName="parentLin" presStyleCnt="0"/>
      <dgm:spPr/>
    </dgm:pt>
    <dgm:pt modelId="{21D096F8-E3A2-4897-BEBD-F26D5DEF407A}" type="pres">
      <dgm:prSet presAssocID="{88768F6D-5B89-4FC6-ABE5-F2633604FC40}" presName="parentLeftMargin" presStyleLbl="node1" presStyleIdx="0" presStyleCnt="3"/>
      <dgm:spPr/>
      <dgm:t>
        <a:bodyPr/>
        <a:lstStyle/>
        <a:p>
          <a:endParaRPr lang="en-US"/>
        </a:p>
      </dgm:t>
    </dgm:pt>
    <dgm:pt modelId="{51398736-2DE9-4C33-BE3D-A23744370DFA}" type="pres">
      <dgm:prSet presAssocID="{88768F6D-5B89-4FC6-ABE5-F2633604FC40}" presName="parentText" presStyleLbl="node1" presStyleIdx="1" presStyleCnt="3">
        <dgm:presLayoutVars>
          <dgm:chMax val="0"/>
          <dgm:bulletEnabled val="1"/>
        </dgm:presLayoutVars>
      </dgm:prSet>
      <dgm:spPr/>
      <dgm:t>
        <a:bodyPr/>
        <a:lstStyle/>
        <a:p>
          <a:endParaRPr lang="en-US"/>
        </a:p>
      </dgm:t>
    </dgm:pt>
    <dgm:pt modelId="{0A75367E-1F1F-4874-8BE4-3A523CE75D28}" type="pres">
      <dgm:prSet presAssocID="{88768F6D-5B89-4FC6-ABE5-F2633604FC40}" presName="negativeSpace" presStyleCnt="0"/>
      <dgm:spPr/>
    </dgm:pt>
    <dgm:pt modelId="{B759E2DA-5808-4270-A7F9-320C5167F54C}" type="pres">
      <dgm:prSet presAssocID="{88768F6D-5B89-4FC6-ABE5-F2633604FC40}" presName="childText" presStyleLbl="conFgAcc1" presStyleIdx="1" presStyleCnt="3">
        <dgm:presLayoutVars>
          <dgm:bulletEnabled val="1"/>
        </dgm:presLayoutVars>
      </dgm:prSet>
      <dgm:spPr/>
      <dgm:t>
        <a:bodyPr/>
        <a:lstStyle/>
        <a:p>
          <a:endParaRPr lang="en-US"/>
        </a:p>
      </dgm:t>
    </dgm:pt>
    <dgm:pt modelId="{42AFCF9D-71D7-41CB-A1C2-20E5D48F8A2B}" type="pres">
      <dgm:prSet presAssocID="{4C9FB704-51A8-46AE-9FB1-38866AB96770}" presName="spaceBetweenRectangles" presStyleCnt="0"/>
      <dgm:spPr/>
    </dgm:pt>
    <dgm:pt modelId="{531D2573-0914-444E-BC60-BD49856E7117}" type="pres">
      <dgm:prSet presAssocID="{836FF69E-1C24-422E-93F0-8AF45BC9EA28}" presName="parentLin" presStyleCnt="0"/>
      <dgm:spPr/>
    </dgm:pt>
    <dgm:pt modelId="{2BDAFDCA-2A7C-45C2-B404-44EA48C84526}" type="pres">
      <dgm:prSet presAssocID="{836FF69E-1C24-422E-93F0-8AF45BC9EA28}" presName="parentLeftMargin" presStyleLbl="node1" presStyleIdx="1" presStyleCnt="3"/>
      <dgm:spPr/>
      <dgm:t>
        <a:bodyPr/>
        <a:lstStyle/>
        <a:p>
          <a:endParaRPr lang="en-US"/>
        </a:p>
      </dgm:t>
    </dgm:pt>
    <dgm:pt modelId="{A5B8021E-1980-45A8-A832-D855099A2AD6}" type="pres">
      <dgm:prSet presAssocID="{836FF69E-1C24-422E-93F0-8AF45BC9EA28}" presName="parentText" presStyleLbl="node1" presStyleIdx="2" presStyleCnt="3">
        <dgm:presLayoutVars>
          <dgm:chMax val="0"/>
          <dgm:bulletEnabled val="1"/>
        </dgm:presLayoutVars>
      </dgm:prSet>
      <dgm:spPr/>
      <dgm:t>
        <a:bodyPr/>
        <a:lstStyle/>
        <a:p>
          <a:endParaRPr lang="en-US"/>
        </a:p>
      </dgm:t>
    </dgm:pt>
    <dgm:pt modelId="{DB5E58B0-EC2E-42FF-AD53-FE52D7ABF9B7}" type="pres">
      <dgm:prSet presAssocID="{836FF69E-1C24-422E-93F0-8AF45BC9EA28}" presName="negativeSpace" presStyleCnt="0"/>
      <dgm:spPr/>
    </dgm:pt>
    <dgm:pt modelId="{B3234BE1-245E-48C7-9494-189CF1DF837F}" type="pres">
      <dgm:prSet presAssocID="{836FF69E-1C24-422E-93F0-8AF45BC9EA28}" presName="childText" presStyleLbl="conFgAcc1" presStyleIdx="2" presStyleCnt="3">
        <dgm:presLayoutVars>
          <dgm:bulletEnabled val="1"/>
        </dgm:presLayoutVars>
      </dgm:prSet>
      <dgm:spPr/>
      <dgm:t>
        <a:bodyPr/>
        <a:lstStyle/>
        <a:p>
          <a:endParaRPr lang="en-US"/>
        </a:p>
      </dgm:t>
    </dgm:pt>
  </dgm:ptLst>
  <dgm:cxnLst>
    <dgm:cxn modelId="{C4CBECC6-CA8A-4C99-A7EA-D746AC613329}" type="presOf" srcId="{F89BDDDA-AA95-4012-AF35-8EC727CDA6E3}" destId="{56AA831B-6101-49B0-BD52-2AA2DF2112C8}" srcOrd="0" destOrd="0" presId="urn:microsoft.com/office/officeart/2005/8/layout/list1"/>
    <dgm:cxn modelId="{D4BCCFD9-4D55-44BF-B17D-190C33A191B4}" type="presOf" srcId="{836FF69E-1C24-422E-93F0-8AF45BC9EA28}" destId="{2BDAFDCA-2A7C-45C2-B404-44EA48C84526}" srcOrd="0" destOrd="0" presId="urn:microsoft.com/office/officeart/2005/8/layout/list1"/>
    <dgm:cxn modelId="{47E2F2AB-FF6B-4572-B776-F2E7E3A5C9DE}" type="presOf" srcId="{88768F6D-5B89-4FC6-ABE5-F2633604FC40}" destId="{51398736-2DE9-4C33-BE3D-A23744370DFA}" srcOrd="1" destOrd="0" presId="urn:microsoft.com/office/officeart/2005/8/layout/list1"/>
    <dgm:cxn modelId="{3B464FFF-73F9-4B03-A134-98D1F50B6880}" srcId="{836FF69E-1C24-422E-93F0-8AF45BC9EA28}" destId="{C0DB8478-F197-4368-AD2C-5C9170600F10}" srcOrd="1" destOrd="0" parTransId="{13DFF967-214D-4000-BAB4-D51D73E832A0}" sibTransId="{BC3E52F4-5BA5-4C52-ABE2-A0F3D0B8EFF1}"/>
    <dgm:cxn modelId="{18D645A8-EC49-4653-A58C-E4EDBBB379B1}" type="presOf" srcId="{0A80AA3D-1FE6-43B9-9590-340237D771A1}" destId="{5CDEE430-A520-4801-88BB-FA7B9B381520}" srcOrd="0" destOrd="1" presId="urn:microsoft.com/office/officeart/2005/8/layout/list1"/>
    <dgm:cxn modelId="{49859C0E-ABB0-4753-8D8C-69F7E6127582}" type="presOf" srcId="{F89BDDDA-AA95-4012-AF35-8EC727CDA6E3}" destId="{A9C9962A-3E40-49F5-99FE-C626929B7A7B}" srcOrd="1" destOrd="0" presId="urn:microsoft.com/office/officeart/2005/8/layout/list1"/>
    <dgm:cxn modelId="{4BE35D1C-1DAD-483A-A1A5-2468E06AF0A7}" srcId="{F89BDDDA-AA95-4012-AF35-8EC727CDA6E3}" destId="{48F9DC20-F167-4DE1-AA99-A64A6E8B4CAB}" srcOrd="0" destOrd="0" parTransId="{5849CA95-8914-4F4C-AF73-6E92054DC158}" sibTransId="{535C65E7-828B-4D7F-84E3-5F849E960409}"/>
    <dgm:cxn modelId="{065DF681-97B8-401D-9382-732D7C87BA25}" srcId="{836FF69E-1C24-422E-93F0-8AF45BC9EA28}" destId="{37BC811B-2103-42B2-9221-8C4585D40EBF}" srcOrd="0" destOrd="0" parTransId="{9ED1E629-0312-445B-AB78-0419CB8AD7A4}" sibTransId="{B324321D-FEA0-4504-9804-05FF25FDED1D}"/>
    <dgm:cxn modelId="{AC41F3E0-127A-4FA5-BFF0-317E2D6CEB6C}" srcId="{EC518369-6926-4FB6-86BB-777C0574F592}" destId="{88768F6D-5B89-4FC6-ABE5-F2633604FC40}" srcOrd="1" destOrd="0" parTransId="{EC10FDB9-8584-472C-9ABD-843520CF8A77}" sibTransId="{4C9FB704-51A8-46AE-9FB1-38866AB96770}"/>
    <dgm:cxn modelId="{19FF4739-AEB3-4BC2-BABA-D0E5C5EB05A7}" srcId="{EC518369-6926-4FB6-86BB-777C0574F592}" destId="{836FF69E-1C24-422E-93F0-8AF45BC9EA28}" srcOrd="2" destOrd="0" parTransId="{7C0898D2-AA87-4812-8D67-99FDB93FB7B7}" sibTransId="{F3248ACD-0B25-47CE-B1D7-67578B684904}"/>
    <dgm:cxn modelId="{1DCE430F-BD3C-4C7E-9E5D-E1544DF00B58}" type="presOf" srcId="{836FF69E-1C24-422E-93F0-8AF45BC9EA28}" destId="{A5B8021E-1980-45A8-A832-D855099A2AD6}" srcOrd="1" destOrd="0" presId="urn:microsoft.com/office/officeart/2005/8/layout/list1"/>
    <dgm:cxn modelId="{84864AAB-4F1F-401E-873A-0368E2876978}" type="presOf" srcId="{D90D9464-8C09-490F-8716-F51820768245}" destId="{B759E2DA-5808-4270-A7F9-320C5167F54C}" srcOrd="0" destOrd="1" presId="urn:microsoft.com/office/officeart/2005/8/layout/list1"/>
    <dgm:cxn modelId="{594606E7-0690-4BB7-A555-19F2C7DCFC21}" srcId="{F89BDDDA-AA95-4012-AF35-8EC727CDA6E3}" destId="{0A80AA3D-1FE6-43B9-9590-340237D771A1}" srcOrd="1" destOrd="0" parTransId="{F4BE4C18-62DE-4383-97E8-2BCD6D6D5372}" sibTransId="{871D76A0-658D-465F-BAA7-8D06C716F60A}"/>
    <dgm:cxn modelId="{D5C8708C-EA68-4685-A70C-6EA88F7EEBC8}" type="presOf" srcId="{C0DB8478-F197-4368-AD2C-5C9170600F10}" destId="{B3234BE1-245E-48C7-9494-189CF1DF837F}" srcOrd="0" destOrd="1" presId="urn:microsoft.com/office/officeart/2005/8/layout/list1"/>
    <dgm:cxn modelId="{0CD5C3A2-C408-4AEE-8C40-8EFFFA277479}" type="presOf" srcId="{9CEDFB3A-7A38-4760-91D7-13C4D903D675}" destId="{B759E2DA-5808-4270-A7F9-320C5167F54C}" srcOrd="0" destOrd="0" presId="urn:microsoft.com/office/officeart/2005/8/layout/list1"/>
    <dgm:cxn modelId="{2DFF44E8-C1C0-4A1E-B649-F83D2D1F3B7F}" type="presOf" srcId="{48F9DC20-F167-4DE1-AA99-A64A6E8B4CAB}" destId="{5CDEE430-A520-4801-88BB-FA7B9B381520}" srcOrd="0" destOrd="0" presId="urn:microsoft.com/office/officeart/2005/8/layout/list1"/>
    <dgm:cxn modelId="{EF3DB7A7-9406-4932-8740-176C92393F09}" srcId="{88768F6D-5B89-4FC6-ABE5-F2633604FC40}" destId="{9CEDFB3A-7A38-4760-91D7-13C4D903D675}" srcOrd="0" destOrd="0" parTransId="{E7AE1210-6B01-4622-B12A-EB57A0AF7C30}" sibTransId="{06FB7F03-D5EC-42A2-840C-B75F8CF5440E}"/>
    <dgm:cxn modelId="{F6017641-2C1A-4644-8C1E-A2AA913AC79E}" srcId="{EC518369-6926-4FB6-86BB-777C0574F592}" destId="{F89BDDDA-AA95-4012-AF35-8EC727CDA6E3}" srcOrd="0" destOrd="0" parTransId="{2B4DDAF7-76D9-434D-AAC3-72ACF9EFAFB3}" sibTransId="{CDAB2DB2-6366-4E62-B87E-0380265162AD}"/>
    <dgm:cxn modelId="{BF612C51-24C2-4B26-99CE-775AC5A5BA14}" type="presOf" srcId="{88768F6D-5B89-4FC6-ABE5-F2633604FC40}" destId="{21D096F8-E3A2-4897-BEBD-F26D5DEF407A}" srcOrd="0" destOrd="0" presId="urn:microsoft.com/office/officeart/2005/8/layout/list1"/>
    <dgm:cxn modelId="{19420B64-2DEB-4D06-82F9-74C0BE54DED4}" srcId="{88768F6D-5B89-4FC6-ABE5-F2633604FC40}" destId="{D90D9464-8C09-490F-8716-F51820768245}" srcOrd="1" destOrd="0" parTransId="{1E3F3742-0551-4D0F-A686-1584850E71B1}" sibTransId="{94544E75-669E-467B-ABF0-6CB137B7E433}"/>
    <dgm:cxn modelId="{C069DD51-C88C-4052-AD85-F8E5DE30C3AF}" type="presOf" srcId="{EC518369-6926-4FB6-86BB-777C0574F592}" destId="{DBE96EF7-61B2-405D-A104-DFA26CC15E78}" srcOrd="0" destOrd="0" presId="urn:microsoft.com/office/officeart/2005/8/layout/list1"/>
    <dgm:cxn modelId="{C9E16272-EF48-4648-AA86-CD69D1D29303}" type="presOf" srcId="{37BC811B-2103-42B2-9221-8C4585D40EBF}" destId="{B3234BE1-245E-48C7-9494-189CF1DF837F}" srcOrd="0" destOrd="0" presId="urn:microsoft.com/office/officeart/2005/8/layout/list1"/>
    <dgm:cxn modelId="{1FE35D97-A31A-40E5-8CE5-EFA4C66C762C}" type="presParOf" srcId="{DBE96EF7-61B2-405D-A104-DFA26CC15E78}" destId="{653DC051-4596-49EE-851E-8F6B76C89206}" srcOrd="0" destOrd="0" presId="urn:microsoft.com/office/officeart/2005/8/layout/list1"/>
    <dgm:cxn modelId="{87D91EE7-5369-47F6-B4B4-26FFB4D2D56E}" type="presParOf" srcId="{653DC051-4596-49EE-851E-8F6B76C89206}" destId="{56AA831B-6101-49B0-BD52-2AA2DF2112C8}" srcOrd="0" destOrd="0" presId="urn:microsoft.com/office/officeart/2005/8/layout/list1"/>
    <dgm:cxn modelId="{915595EB-91CE-449A-BBA6-46365B6BEC79}" type="presParOf" srcId="{653DC051-4596-49EE-851E-8F6B76C89206}" destId="{A9C9962A-3E40-49F5-99FE-C626929B7A7B}" srcOrd="1" destOrd="0" presId="urn:microsoft.com/office/officeart/2005/8/layout/list1"/>
    <dgm:cxn modelId="{35831472-F30C-4B28-AA3C-04513639FCE5}" type="presParOf" srcId="{DBE96EF7-61B2-405D-A104-DFA26CC15E78}" destId="{9F15DEC6-C86B-4CF3-B646-184BF28A3907}" srcOrd="1" destOrd="0" presId="urn:microsoft.com/office/officeart/2005/8/layout/list1"/>
    <dgm:cxn modelId="{452BB22E-1478-47E8-8427-8484DB0373D3}" type="presParOf" srcId="{DBE96EF7-61B2-405D-A104-DFA26CC15E78}" destId="{5CDEE430-A520-4801-88BB-FA7B9B381520}" srcOrd="2" destOrd="0" presId="urn:microsoft.com/office/officeart/2005/8/layout/list1"/>
    <dgm:cxn modelId="{A798F3EA-4056-4586-988B-112721B3AFC3}" type="presParOf" srcId="{DBE96EF7-61B2-405D-A104-DFA26CC15E78}" destId="{EB87253E-B5F5-4C72-8EBC-DF53F0EBA316}" srcOrd="3" destOrd="0" presId="urn:microsoft.com/office/officeart/2005/8/layout/list1"/>
    <dgm:cxn modelId="{ACB60FCD-F3CD-481B-847B-88FCA4CDF8D6}" type="presParOf" srcId="{DBE96EF7-61B2-405D-A104-DFA26CC15E78}" destId="{E90E95C9-C6D8-4F35-BEEE-3043B5E90C92}" srcOrd="4" destOrd="0" presId="urn:microsoft.com/office/officeart/2005/8/layout/list1"/>
    <dgm:cxn modelId="{CE9BA90D-767B-4188-A782-AD9C7965788B}" type="presParOf" srcId="{E90E95C9-C6D8-4F35-BEEE-3043B5E90C92}" destId="{21D096F8-E3A2-4897-BEBD-F26D5DEF407A}" srcOrd="0" destOrd="0" presId="urn:microsoft.com/office/officeart/2005/8/layout/list1"/>
    <dgm:cxn modelId="{DB23A906-CFA0-438E-8592-2EB27798534D}" type="presParOf" srcId="{E90E95C9-C6D8-4F35-BEEE-3043B5E90C92}" destId="{51398736-2DE9-4C33-BE3D-A23744370DFA}" srcOrd="1" destOrd="0" presId="urn:microsoft.com/office/officeart/2005/8/layout/list1"/>
    <dgm:cxn modelId="{E0397C17-D90F-4872-A29D-C1681D24AB3F}" type="presParOf" srcId="{DBE96EF7-61B2-405D-A104-DFA26CC15E78}" destId="{0A75367E-1F1F-4874-8BE4-3A523CE75D28}" srcOrd="5" destOrd="0" presId="urn:microsoft.com/office/officeart/2005/8/layout/list1"/>
    <dgm:cxn modelId="{6D90A457-D6FE-402C-8A5B-010B016C70DD}" type="presParOf" srcId="{DBE96EF7-61B2-405D-A104-DFA26CC15E78}" destId="{B759E2DA-5808-4270-A7F9-320C5167F54C}" srcOrd="6" destOrd="0" presId="urn:microsoft.com/office/officeart/2005/8/layout/list1"/>
    <dgm:cxn modelId="{1ABA985E-137D-4C28-A3F2-FF351C6D9B80}" type="presParOf" srcId="{DBE96EF7-61B2-405D-A104-DFA26CC15E78}" destId="{42AFCF9D-71D7-41CB-A1C2-20E5D48F8A2B}" srcOrd="7" destOrd="0" presId="urn:microsoft.com/office/officeart/2005/8/layout/list1"/>
    <dgm:cxn modelId="{B5E5D5AB-0222-4AA9-8960-6FD71D22A46B}" type="presParOf" srcId="{DBE96EF7-61B2-405D-A104-DFA26CC15E78}" destId="{531D2573-0914-444E-BC60-BD49856E7117}" srcOrd="8" destOrd="0" presId="urn:microsoft.com/office/officeart/2005/8/layout/list1"/>
    <dgm:cxn modelId="{7DB8FA46-C287-4FDE-9269-914B1C3B8C07}" type="presParOf" srcId="{531D2573-0914-444E-BC60-BD49856E7117}" destId="{2BDAFDCA-2A7C-45C2-B404-44EA48C84526}" srcOrd="0" destOrd="0" presId="urn:microsoft.com/office/officeart/2005/8/layout/list1"/>
    <dgm:cxn modelId="{4EB976AE-D460-4469-8776-0A27CC46415A}" type="presParOf" srcId="{531D2573-0914-444E-BC60-BD49856E7117}" destId="{A5B8021E-1980-45A8-A832-D855099A2AD6}" srcOrd="1" destOrd="0" presId="urn:microsoft.com/office/officeart/2005/8/layout/list1"/>
    <dgm:cxn modelId="{67D465AB-75C4-4DBE-AF98-3047072FA6DD}" type="presParOf" srcId="{DBE96EF7-61B2-405D-A104-DFA26CC15E78}" destId="{DB5E58B0-EC2E-42FF-AD53-FE52D7ABF9B7}" srcOrd="9" destOrd="0" presId="urn:microsoft.com/office/officeart/2005/8/layout/list1"/>
    <dgm:cxn modelId="{C22678FD-4634-4D23-97F7-15D538698FDA}" type="presParOf" srcId="{DBE96EF7-61B2-405D-A104-DFA26CC15E78}" destId="{B3234BE1-245E-48C7-9494-189CF1DF837F}" srcOrd="10"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B480D6-03B8-4899-A85D-E888C9086E2B}" type="datetimeFigureOut">
              <a:rPr lang="en-US" smtClean="0"/>
              <a:pPr/>
              <a:t>7/24/2014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A4D29C-2156-4790-A33A-E44C602C6B5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Coined by historians</a:t>
            </a:r>
            <a:r>
              <a:rPr lang="en-US" baseline="0" dirty="0" smtClean="0"/>
              <a:t> as the beginning of modern living in the United States of America, the popular culture that was developed during the post war years introduced the nation to new opportunities of better living. </a:t>
            </a:r>
            <a:endParaRPr lang="en-US" dirty="0"/>
          </a:p>
        </p:txBody>
      </p:sp>
      <p:sp>
        <p:nvSpPr>
          <p:cNvPr id="4" name="Slide Number Placeholder 3"/>
          <p:cNvSpPr>
            <a:spLocks noGrp="1"/>
          </p:cNvSpPr>
          <p:nvPr>
            <p:ph type="sldNum" sz="quarter" idx="10"/>
          </p:nvPr>
        </p:nvSpPr>
        <p:spPr/>
        <p:txBody>
          <a:bodyPr/>
          <a:lstStyle/>
          <a:p>
            <a:fld id="{3EA4D29C-2156-4790-A33A-E44C602C6B58}"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Although critics</a:t>
            </a:r>
            <a:r>
              <a:rPr lang="en-US" baseline="0" dirty="0" smtClean="0"/>
              <a:t> may have seen the literary movement during these years to be quite negative, it could not be denied that among the authors mentioned herein, their topics of concern are of high importance to defining what has become of the society because of capitalism </a:t>
            </a:r>
            <a:endParaRPr lang="en-US" dirty="0"/>
          </a:p>
        </p:txBody>
      </p:sp>
      <p:sp>
        <p:nvSpPr>
          <p:cNvPr id="4" name="Slide Number Placeholder 3"/>
          <p:cNvSpPr>
            <a:spLocks noGrp="1"/>
          </p:cNvSpPr>
          <p:nvPr>
            <p:ph type="sldNum" sz="quarter" idx="10"/>
          </p:nvPr>
        </p:nvSpPr>
        <p:spPr/>
        <p:txBody>
          <a:bodyPr/>
          <a:lstStyle/>
          <a:p>
            <a:fld id="{3EA4D29C-2156-4790-A33A-E44C602C6B58}"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While there are those</a:t>
            </a:r>
            <a:r>
              <a:rPr lang="en-US" baseline="0" dirty="0" smtClean="0"/>
              <a:t> who support the concept of modernity that has changed the culture and morality of the people in the new era of postwar years, there are those who despise the idea of living under the control of capitalism. Such division of ideals could be considered through examining some of the new philosophies that spurred during the time. </a:t>
            </a:r>
            <a:endParaRPr lang="en-US" dirty="0"/>
          </a:p>
        </p:txBody>
      </p:sp>
      <p:sp>
        <p:nvSpPr>
          <p:cNvPr id="4" name="Slide Number Placeholder 3"/>
          <p:cNvSpPr>
            <a:spLocks noGrp="1"/>
          </p:cNvSpPr>
          <p:nvPr>
            <p:ph type="sldNum" sz="quarter" idx="10"/>
          </p:nvPr>
        </p:nvSpPr>
        <p:spPr/>
        <p:txBody>
          <a:bodyPr/>
          <a:lstStyle/>
          <a:p>
            <a:fld id="{3EA4D29C-2156-4790-A33A-E44C602C6B58}"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Capitalism has become</a:t>
            </a:r>
            <a:r>
              <a:rPr lang="en-US" baseline="0" dirty="0" smtClean="0"/>
              <a:t> the foundation of development for the many aspects of progress that the American society has embraced during the post war years. Not only did his concept opened the possibilities for greater opportunities, it has also opened the doors towards giving each individual a chance to realize the freedom that is brought about by the ideals of consumerism. </a:t>
            </a:r>
            <a:endParaRPr lang="en-US" dirty="0"/>
          </a:p>
        </p:txBody>
      </p:sp>
      <p:sp>
        <p:nvSpPr>
          <p:cNvPr id="4" name="Slide Number Placeholder 3"/>
          <p:cNvSpPr>
            <a:spLocks noGrp="1"/>
          </p:cNvSpPr>
          <p:nvPr>
            <p:ph type="sldNum" sz="quarter" idx="10"/>
          </p:nvPr>
        </p:nvSpPr>
        <p:spPr/>
        <p:txBody>
          <a:bodyPr/>
          <a:lstStyle/>
          <a:p>
            <a:fld id="{3EA4D29C-2156-4790-A33A-E44C602C6B58}" type="slidenum">
              <a:rPr lang="en-US" smtClean="0"/>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With the increased emergence</a:t>
            </a:r>
            <a:r>
              <a:rPr lang="en-US" baseline="0" dirty="0" smtClean="0"/>
              <a:t> of the concept of consumerism, people have become more concerned about what they have and what else they can get. Given the opportunity to work and enjoy the leisure of life, the emergence of groups that are dedicated towards disarming capitalism has been given way and has defined a long line of campaign against materialism that stretches towards these days. </a:t>
            </a:r>
            <a:endParaRPr lang="en-US" dirty="0"/>
          </a:p>
        </p:txBody>
      </p:sp>
      <p:sp>
        <p:nvSpPr>
          <p:cNvPr id="4" name="Slide Number Placeholder 3"/>
          <p:cNvSpPr>
            <a:spLocks noGrp="1"/>
          </p:cNvSpPr>
          <p:nvPr>
            <p:ph type="sldNum" sz="quarter" idx="10"/>
          </p:nvPr>
        </p:nvSpPr>
        <p:spPr/>
        <p:txBody>
          <a:bodyPr/>
          <a:lstStyle/>
          <a:p>
            <a:fld id="{3EA4D29C-2156-4790-A33A-E44C602C6B58}" type="slidenum">
              <a:rPr lang="en-US" smtClean="0"/>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 matter how strong the power of defiance</a:t>
            </a:r>
            <a:r>
              <a:rPr lang="en-US" baseline="0" dirty="0" smtClean="0"/>
              <a:t> may be, capitalism has already made its mark in the American society during the post war years. And since then, even those who despise capitalism and everything that comes along with it  are left with no choice but to accept what it has to offer as it does provide them with what they need for survival. </a:t>
            </a:r>
            <a:endParaRPr lang="en-US" dirty="0"/>
          </a:p>
        </p:txBody>
      </p:sp>
      <p:sp>
        <p:nvSpPr>
          <p:cNvPr id="4" name="Slide Number Placeholder 3"/>
          <p:cNvSpPr>
            <a:spLocks noGrp="1"/>
          </p:cNvSpPr>
          <p:nvPr>
            <p:ph type="sldNum" sz="quarter" idx="10"/>
          </p:nvPr>
        </p:nvSpPr>
        <p:spPr/>
        <p:txBody>
          <a:bodyPr/>
          <a:lstStyle/>
          <a:p>
            <a:fld id="{3EA4D29C-2156-4790-A33A-E44C602C6B58}"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thre</a:t>
            </a:r>
            <a:r>
              <a:rPr lang="en-US" baseline="0" dirty="0" smtClean="0"/>
              <a:t>e aspects of new age forces has made it possible for the post war years in America to be the defining factor of what will become of the country years after such an era. </a:t>
            </a:r>
          </a:p>
          <a:p>
            <a:endParaRPr lang="en-US" baseline="0" dirty="0" smtClean="0"/>
          </a:p>
          <a:p>
            <a:r>
              <a:rPr lang="en-US" baseline="0" dirty="0" smtClean="0"/>
              <a:t>To conclude the presentation, included herein is a video documentary from discovery channel that shows what post war American life was </a:t>
            </a:r>
            <a:r>
              <a:rPr lang="en-US" baseline="0" smtClean="0"/>
              <a:t>all about. </a:t>
            </a:r>
            <a:endParaRPr lang="en-US" dirty="0"/>
          </a:p>
        </p:txBody>
      </p:sp>
      <p:sp>
        <p:nvSpPr>
          <p:cNvPr id="4" name="Slide Number Placeholder 3"/>
          <p:cNvSpPr>
            <a:spLocks noGrp="1"/>
          </p:cNvSpPr>
          <p:nvPr>
            <p:ph type="sldNum" sz="quarter" idx="10"/>
          </p:nvPr>
        </p:nvSpPr>
        <p:spPr/>
        <p:txBody>
          <a:bodyPr/>
          <a:lstStyle/>
          <a:p>
            <a:fld id="{3EA4D29C-2156-4790-A33A-E44C602C6B58}" type="slidenum">
              <a:rPr lang="en-US" smtClean="0"/>
              <a:pPr/>
              <a:t>16</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During</a:t>
            </a:r>
            <a:r>
              <a:rPr lang="en-US" baseline="0" dirty="0" smtClean="0"/>
              <a:t> the years after the war, the people were hopeful and were ready to take on a new life. Instead of worrying about the past, the people were ready to take on new directions that would set their paths straight towards development and progress, especially in the aspect of realizing a new concept of satisfaction. </a:t>
            </a:r>
            <a:endParaRPr lang="en-US" dirty="0"/>
          </a:p>
        </p:txBody>
      </p:sp>
      <p:sp>
        <p:nvSpPr>
          <p:cNvPr id="4" name="Slide Number Placeholder 3"/>
          <p:cNvSpPr>
            <a:spLocks noGrp="1"/>
          </p:cNvSpPr>
          <p:nvPr>
            <p:ph type="sldNum" sz="quarter" idx="10"/>
          </p:nvPr>
        </p:nvSpPr>
        <p:spPr/>
        <p:txBody>
          <a:bodyPr/>
          <a:lstStyle/>
          <a:p>
            <a:fld id="{3EA4D29C-2156-4790-A33A-E44C602C6B58}"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a:t>
            </a:r>
            <a:r>
              <a:rPr lang="en-US" baseline="0" dirty="0" smtClean="0"/>
              <a:t> mentioned earlier, people were ready to break free and were so much hopeful of better days ahead. This particular mindset has been used by several agencies in the society to take on new beginnings that would likely bring America the kind of economic stability it hopes to establish after it has been able to survive the years of war and social chaos. </a:t>
            </a:r>
            <a:endParaRPr lang="en-US" dirty="0"/>
          </a:p>
        </p:txBody>
      </p:sp>
      <p:sp>
        <p:nvSpPr>
          <p:cNvPr id="4" name="Slide Number Placeholder 3"/>
          <p:cNvSpPr>
            <a:spLocks noGrp="1"/>
          </p:cNvSpPr>
          <p:nvPr>
            <p:ph type="sldNum" sz="quarter" idx="10"/>
          </p:nvPr>
        </p:nvSpPr>
        <p:spPr/>
        <p:txBody>
          <a:bodyPr/>
          <a:lstStyle/>
          <a:p>
            <a:fld id="{3EA4D29C-2156-4790-A33A-E44C602C6B58}"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During the war</a:t>
            </a:r>
            <a:r>
              <a:rPr lang="en-US" baseline="0" dirty="0" smtClean="0"/>
              <a:t> years, it was very much evident how the television was used to captivate the attention of young men to become soldiers. This has dramatically changed during the post war years and somehow, this transformation became the onset of a new beginning for the people;  a reason why television was at its peak during these years. </a:t>
            </a:r>
            <a:endParaRPr lang="en-US" dirty="0"/>
          </a:p>
        </p:txBody>
      </p:sp>
      <p:sp>
        <p:nvSpPr>
          <p:cNvPr id="4" name="Slide Number Placeholder 3"/>
          <p:cNvSpPr>
            <a:spLocks noGrp="1"/>
          </p:cNvSpPr>
          <p:nvPr>
            <p:ph type="sldNum" sz="quarter" idx="10"/>
          </p:nvPr>
        </p:nvSpPr>
        <p:spPr/>
        <p:txBody>
          <a:bodyPr/>
          <a:lstStyle/>
          <a:p>
            <a:fld id="{3EA4D29C-2156-4790-A33A-E44C602C6B58}"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Along with the rise of television</a:t>
            </a:r>
            <a:r>
              <a:rPr lang="en-US" baseline="0" dirty="0" smtClean="0"/>
              <a:t> popularity was the rise of new industries that catered to the psychological, social and economic perception of the people during the years 1940 to 1950. </a:t>
            </a:r>
            <a:endParaRPr lang="en-US" dirty="0"/>
          </a:p>
        </p:txBody>
      </p:sp>
      <p:sp>
        <p:nvSpPr>
          <p:cNvPr id="4" name="Slide Number Placeholder 3"/>
          <p:cNvSpPr>
            <a:spLocks noGrp="1"/>
          </p:cNvSpPr>
          <p:nvPr>
            <p:ph type="sldNum" sz="quarter" idx="10"/>
          </p:nvPr>
        </p:nvSpPr>
        <p:spPr/>
        <p:txBody>
          <a:bodyPr/>
          <a:lstStyle/>
          <a:p>
            <a:fld id="{3EA4D29C-2156-4790-A33A-E44C602C6B58}"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Sports organizers at the</a:t>
            </a:r>
            <a:r>
              <a:rPr lang="en-US" baseline="0" dirty="0" smtClean="0"/>
              <a:t> time took great opportunity of this movement as they are able to increase the value of viewer-respectability in the said industry. It is because of this movement that people became more convinced that going to sports events such as football was one of the important things they have to accomplish not only because they want to but because they want to support the new culture of the modern world that surpasses racial divide. </a:t>
            </a:r>
          </a:p>
          <a:p>
            <a:endParaRPr lang="en-US" baseline="0" dirty="0" smtClean="0"/>
          </a:p>
          <a:p>
            <a:r>
              <a:rPr lang="en-US" baseline="0" dirty="0" smtClean="0"/>
              <a:t>One example of this movement was when Jackie Robinson joined the Brooklyn Dodgers eliminating the concept of racial divide and gender discrimination in sports. </a:t>
            </a:r>
          </a:p>
        </p:txBody>
      </p:sp>
      <p:sp>
        <p:nvSpPr>
          <p:cNvPr id="4" name="Slide Number Placeholder 3"/>
          <p:cNvSpPr>
            <a:spLocks noGrp="1"/>
          </p:cNvSpPr>
          <p:nvPr>
            <p:ph type="sldNum" sz="quarter" idx="10"/>
          </p:nvPr>
        </p:nvSpPr>
        <p:spPr/>
        <p:txBody>
          <a:bodyPr/>
          <a:lstStyle/>
          <a:p>
            <a:fld id="{3EA4D29C-2156-4790-A33A-E44C602C6B58}"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beat movement was more of a campaign for free art that disdains the emergence of capitalism in the society. This motion from artists have created a nonconformist way of living among many who do not accept the concepts of capitalism as the primary controlling factor in the modern community. Nevertheless, there are those who think that members of this movement were slackers who do not want to work hard as dictated through the systems of capitalism. </a:t>
            </a:r>
          </a:p>
          <a:p>
            <a:r>
              <a:rPr lang="en-US" baseline="0" dirty="0" smtClean="0"/>
              <a:t>The birth of Rock and Roll during this era marked the free spirit of the artists wanting to express themselves through music. Some individuals during the time thought it was provocative in nature and even rebellious in some ways. Sinatra particularly mentioned that it should not be considered music at all. Nevertheless, it captured the attention of the younger generation and the music industry was earning a lot from this particular music selection. </a:t>
            </a:r>
          </a:p>
          <a:p>
            <a:endParaRPr lang="en-US" dirty="0"/>
          </a:p>
        </p:txBody>
      </p:sp>
      <p:sp>
        <p:nvSpPr>
          <p:cNvPr id="4" name="Slide Number Placeholder 3"/>
          <p:cNvSpPr>
            <a:spLocks noGrp="1"/>
          </p:cNvSpPr>
          <p:nvPr>
            <p:ph type="sldNum" sz="quarter" idx="10"/>
          </p:nvPr>
        </p:nvSpPr>
        <p:spPr/>
        <p:txBody>
          <a:bodyPr/>
          <a:lstStyle/>
          <a:p>
            <a:fld id="{3EA4D29C-2156-4790-A33A-E44C602C6B58}"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With the</a:t>
            </a:r>
            <a:r>
              <a:rPr lang="en-US" baseline="0" dirty="0" smtClean="0"/>
              <a:t> perception of people changing over the concept of entertainment, television producers took the opportunity to create more for the rising demand of the market. Lowering the price tag on every television brand available in the market, people were able to get hold of a television set that is sure to give them the entertainment they needed for a day. </a:t>
            </a:r>
          </a:p>
          <a:p>
            <a:endParaRPr lang="en-US" baseline="0" dirty="0" smtClean="0"/>
          </a:p>
          <a:p>
            <a:r>
              <a:rPr lang="en-US" baseline="0" dirty="0" smtClean="0"/>
              <a:t>Film making and television program production has flourished during this time; and among the most cherished programs were soap operas that </a:t>
            </a:r>
            <a:r>
              <a:rPr lang="en-US" baseline="0" dirty="0" err="1" smtClean="0"/>
              <a:t>depcited</a:t>
            </a:r>
            <a:r>
              <a:rPr lang="en-US" baseline="0" dirty="0" smtClean="0"/>
              <a:t> real-life accounts played by actors in scripted plots. </a:t>
            </a:r>
            <a:endParaRPr lang="en-US" dirty="0"/>
          </a:p>
        </p:txBody>
      </p:sp>
      <p:sp>
        <p:nvSpPr>
          <p:cNvPr id="4" name="Slide Number Placeholder 3"/>
          <p:cNvSpPr>
            <a:spLocks noGrp="1"/>
          </p:cNvSpPr>
          <p:nvPr>
            <p:ph type="sldNum" sz="quarter" idx="10"/>
          </p:nvPr>
        </p:nvSpPr>
        <p:spPr/>
        <p:txBody>
          <a:bodyPr/>
          <a:lstStyle/>
          <a:p>
            <a:fld id="{3EA4D29C-2156-4790-A33A-E44C602C6B58}"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During</a:t>
            </a:r>
            <a:r>
              <a:rPr lang="en-US" baseline="0" dirty="0" smtClean="0"/>
              <a:t> the war years, clothing were considered as mere necessities. The fashion statements were only obvious among the elitists; the ones who can afford to buy expensive clothing lines. </a:t>
            </a:r>
          </a:p>
          <a:p>
            <a:r>
              <a:rPr lang="en-US" baseline="0" dirty="0" smtClean="0"/>
              <a:t>However, with the new innovations and adjustments on clothing pricing, people, especially the young generation, became interested in getting into the trend of new fashion statements. This prompted the changing trend in fashion from one specific season to another. </a:t>
            </a:r>
            <a:endParaRPr lang="en-US" dirty="0"/>
          </a:p>
        </p:txBody>
      </p:sp>
      <p:sp>
        <p:nvSpPr>
          <p:cNvPr id="4" name="Slide Number Placeholder 3"/>
          <p:cNvSpPr>
            <a:spLocks noGrp="1"/>
          </p:cNvSpPr>
          <p:nvPr>
            <p:ph type="sldNum" sz="quarter" idx="10"/>
          </p:nvPr>
        </p:nvSpPr>
        <p:spPr/>
        <p:txBody>
          <a:bodyPr/>
          <a:lstStyle/>
          <a:p>
            <a:fld id="{3EA4D29C-2156-4790-A33A-E44C602C6B58}"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864AE4-0BC7-44CE-93A8-EED8D7315A28}" type="datetimeFigureOut">
              <a:rPr lang="en-US" smtClean="0"/>
              <a:pPr/>
              <a:t>7/24/2014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1CDADC-3A87-40EA-9989-8854E40BF68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864AE4-0BC7-44CE-93A8-EED8D7315A28}" type="datetimeFigureOut">
              <a:rPr lang="en-US" smtClean="0"/>
              <a:pPr/>
              <a:t>7/24/2014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1CDADC-3A87-40EA-9989-8854E40BF68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864AE4-0BC7-44CE-93A8-EED8D7315A28}" type="datetimeFigureOut">
              <a:rPr lang="en-US" smtClean="0"/>
              <a:pPr/>
              <a:t>7/24/2014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1CDADC-3A87-40EA-9989-8854E40BF68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864AE4-0BC7-44CE-93A8-EED8D7315A28}" type="datetimeFigureOut">
              <a:rPr lang="en-US" smtClean="0"/>
              <a:pPr/>
              <a:t>7/24/2014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1CDADC-3A87-40EA-9989-8854E40BF68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864AE4-0BC7-44CE-93A8-EED8D7315A28}" type="datetimeFigureOut">
              <a:rPr lang="en-US" smtClean="0"/>
              <a:pPr/>
              <a:t>7/24/2014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1CDADC-3A87-40EA-9989-8854E40BF68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864AE4-0BC7-44CE-93A8-EED8D7315A28}" type="datetimeFigureOut">
              <a:rPr lang="en-US" smtClean="0"/>
              <a:pPr/>
              <a:t>7/24/2014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1CDADC-3A87-40EA-9989-8854E40BF68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864AE4-0BC7-44CE-93A8-EED8D7315A28}" type="datetimeFigureOut">
              <a:rPr lang="en-US" smtClean="0"/>
              <a:pPr/>
              <a:t>7/24/2014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41CDADC-3A87-40EA-9989-8854E40BF68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864AE4-0BC7-44CE-93A8-EED8D7315A28}" type="datetimeFigureOut">
              <a:rPr lang="en-US" smtClean="0"/>
              <a:pPr/>
              <a:t>7/24/2014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41CDADC-3A87-40EA-9989-8854E40BF68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864AE4-0BC7-44CE-93A8-EED8D7315A28}" type="datetimeFigureOut">
              <a:rPr lang="en-US" smtClean="0"/>
              <a:pPr/>
              <a:t>7/24/2014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41CDADC-3A87-40EA-9989-8854E40BF68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864AE4-0BC7-44CE-93A8-EED8D7315A28}" type="datetimeFigureOut">
              <a:rPr lang="en-US" smtClean="0"/>
              <a:pPr/>
              <a:t>7/24/2014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1CDADC-3A87-40EA-9989-8854E40BF68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864AE4-0BC7-44CE-93A8-EED8D7315A28}" type="datetimeFigureOut">
              <a:rPr lang="en-US" smtClean="0"/>
              <a:pPr/>
              <a:t>7/24/2014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1CDADC-3A87-40EA-9989-8854E40BF68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864AE4-0BC7-44CE-93A8-EED8D7315A28}" type="datetimeFigureOut">
              <a:rPr lang="en-US" smtClean="0"/>
              <a:pPr/>
              <a:t>7/24/2014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1CDADC-3A87-40EA-9989-8854E40BF68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gif"/><Relationship Id="rId7" Type="http://schemas.openxmlformats.org/officeDocument/2006/relationships/diagramQuickStyle" Target="../diagrams/quickStyle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file:///C:\Users\asus\Downloads\Life%20in%20Post%20World%20War%20II%20America.3gp"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HJeCeEHxfd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4" name="Rectangle 3"/>
          <p:cNvSpPr/>
          <p:nvPr/>
        </p:nvSpPr>
        <p:spPr>
          <a:xfrm flipV="1">
            <a:off x="228600" y="609600"/>
            <a:ext cx="8686800" cy="2286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2" descr="http://www.kevincmurphy.com/johns1.gif"/>
          <p:cNvPicPr>
            <a:picLocks noChangeAspect="1" noChangeArrowheads="1"/>
          </p:cNvPicPr>
          <p:nvPr/>
        </p:nvPicPr>
        <p:blipFill>
          <a:blip r:embed="rId2">
            <a:lum bright="70000" contrast="-70000"/>
          </a:blip>
          <a:srcRect/>
          <a:stretch>
            <a:fillRect/>
          </a:stretch>
        </p:blipFill>
        <p:spPr bwMode="auto">
          <a:xfrm>
            <a:off x="381000" y="685800"/>
            <a:ext cx="7391400" cy="4946128"/>
          </a:xfrm>
          <a:prstGeom prst="rect">
            <a:avLst/>
          </a:prstGeom>
          <a:noFill/>
          <a:effectLst>
            <a:softEdge rad="635000"/>
          </a:effectLst>
        </p:spPr>
      </p:pic>
      <p:sp>
        <p:nvSpPr>
          <p:cNvPr id="6" name="TextBox 5"/>
          <p:cNvSpPr txBox="1"/>
          <p:nvPr/>
        </p:nvSpPr>
        <p:spPr>
          <a:xfrm>
            <a:off x="1676400" y="3505200"/>
            <a:ext cx="5562600" cy="1077218"/>
          </a:xfrm>
          <a:prstGeom prst="rect">
            <a:avLst/>
          </a:prstGeom>
          <a:noFill/>
        </p:spPr>
        <p:txBody>
          <a:bodyPr wrap="square" rtlCol="0">
            <a:spAutoFit/>
          </a:bodyPr>
          <a:lstStyle/>
          <a:p>
            <a:pPr algn="ctr"/>
            <a:r>
              <a:rPr lang="en-US" sz="3200" b="1" i="1" dirty="0" smtClean="0"/>
              <a:t>Exploring the American History between 1940-1960</a:t>
            </a:r>
            <a:endParaRPr lang="en-US" sz="3200" b="1" i="1" dirty="0"/>
          </a:p>
        </p:txBody>
      </p:sp>
      <p:pic>
        <p:nvPicPr>
          <p:cNvPr id="7" name="Picture 3"/>
          <p:cNvPicPr>
            <a:picLocks noChangeAspect="1" noChangeArrowheads="1"/>
          </p:cNvPicPr>
          <p:nvPr/>
        </p:nvPicPr>
        <p:blipFill>
          <a:blip r:embed="rId3"/>
          <a:srcRect l="16398" t="34375" r="51391" b="26042"/>
          <a:stretch>
            <a:fillRect/>
          </a:stretch>
        </p:blipFill>
        <p:spPr bwMode="auto">
          <a:xfrm>
            <a:off x="4648200" y="3962400"/>
            <a:ext cx="4191000" cy="2895600"/>
          </a:xfrm>
          <a:prstGeom prst="rect">
            <a:avLst/>
          </a:prstGeom>
          <a:noFill/>
          <a:ln w="9525">
            <a:noFill/>
            <a:miter lim="800000"/>
            <a:headEnd/>
            <a:tailEnd/>
          </a:ln>
          <a:effectLst>
            <a:softEdge rad="635000"/>
          </a:effectLst>
        </p:spPr>
      </p:pic>
      <p:sp>
        <p:nvSpPr>
          <p:cNvPr id="8" name="Rectangle 7"/>
          <p:cNvSpPr/>
          <p:nvPr/>
        </p:nvSpPr>
        <p:spPr>
          <a:xfrm>
            <a:off x="0" y="685800"/>
            <a:ext cx="9144000" cy="1524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304800" y="5943600"/>
            <a:ext cx="4495800" cy="461665"/>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sz="2400" b="1" dirty="0" smtClean="0"/>
              <a:t>Presented by: </a:t>
            </a:r>
            <a:endParaRPr lang="en-US" sz="2400" b="1" dirty="0"/>
          </a:p>
        </p:txBody>
      </p:sp>
      <p:sp>
        <p:nvSpPr>
          <p:cNvPr id="10" name="Title 1"/>
          <p:cNvSpPr>
            <a:spLocks noGrp="1"/>
          </p:cNvSpPr>
          <p:nvPr>
            <p:ph type="ctrTitle"/>
          </p:nvPr>
        </p:nvSpPr>
        <p:spPr>
          <a:xfrm>
            <a:off x="533400" y="1524000"/>
            <a:ext cx="7772400" cy="1470025"/>
          </a:xfrm>
        </p:spPr>
        <p:txBody>
          <a:bodyPr>
            <a:noAutofit/>
          </a:bodyPr>
          <a:lstStyle/>
          <a:p>
            <a:r>
              <a:rPr lang="en-US" sz="6600" b="1" dirty="0" smtClean="0">
                <a:solidFill>
                  <a:srgbClr val="0070C0"/>
                </a:solidFill>
                <a:effectLst>
                  <a:outerShdw blurRad="38100" dist="38100" dir="2700000" algn="tl">
                    <a:srgbClr val="000000">
                      <a:alpha val="43137"/>
                    </a:srgbClr>
                  </a:outerShdw>
                </a:effectLst>
              </a:rPr>
              <a:t>Popular Culture in</a:t>
            </a:r>
            <a:br>
              <a:rPr lang="en-US" sz="6600" b="1" dirty="0" smtClean="0">
                <a:solidFill>
                  <a:srgbClr val="0070C0"/>
                </a:solidFill>
                <a:effectLst>
                  <a:outerShdw blurRad="38100" dist="38100" dir="2700000" algn="tl">
                    <a:srgbClr val="000000">
                      <a:alpha val="43137"/>
                    </a:srgbClr>
                  </a:outerShdw>
                </a:effectLst>
              </a:rPr>
            </a:br>
            <a:r>
              <a:rPr lang="en-US" sz="6600" b="1" dirty="0" smtClean="0">
                <a:solidFill>
                  <a:srgbClr val="0070C0"/>
                </a:solidFill>
                <a:effectLst>
                  <a:outerShdw blurRad="38100" dist="38100" dir="2700000" algn="tl">
                    <a:srgbClr val="000000">
                      <a:alpha val="43137"/>
                    </a:srgbClr>
                  </a:outerShdw>
                </a:effectLst>
              </a:rPr>
              <a:t> Postwar America </a:t>
            </a:r>
            <a:endParaRPr lang="en-US" sz="6600" b="1" dirty="0">
              <a:solidFill>
                <a:srgbClr val="0070C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amond(in)">
                                      <p:cBhvr>
                                        <p:cTn id="13" dur="20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6"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Horizont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828800"/>
            <a:ext cx="9144000" cy="152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2" descr="http://www.kevincmurphy.com/johns1.gif"/>
          <p:cNvPicPr>
            <a:picLocks noChangeAspect="1" noChangeArrowheads="1"/>
          </p:cNvPicPr>
          <p:nvPr/>
        </p:nvPicPr>
        <p:blipFill>
          <a:blip r:embed="rId3">
            <a:lum bright="70000" contrast="-70000"/>
          </a:blip>
          <a:srcRect/>
          <a:stretch>
            <a:fillRect/>
          </a:stretch>
        </p:blipFill>
        <p:spPr bwMode="auto">
          <a:xfrm>
            <a:off x="1752600" y="1911872"/>
            <a:ext cx="7391400" cy="4946128"/>
          </a:xfrm>
          <a:prstGeom prst="rect">
            <a:avLst/>
          </a:prstGeom>
          <a:noFill/>
        </p:spPr>
      </p:pic>
      <p:sp>
        <p:nvSpPr>
          <p:cNvPr id="7" name="Rectangle 6"/>
          <p:cNvSpPr/>
          <p:nvPr/>
        </p:nvSpPr>
        <p:spPr>
          <a:xfrm flipH="1">
            <a:off x="0" y="1447800"/>
            <a:ext cx="9144000" cy="3048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3"/>
          <p:cNvPicPr>
            <a:picLocks noChangeAspect="1" noChangeArrowheads="1"/>
          </p:cNvPicPr>
          <p:nvPr/>
        </p:nvPicPr>
        <p:blipFill>
          <a:blip r:embed="rId4"/>
          <a:srcRect l="16398" t="34375" r="51391" b="26042"/>
          <a:stretch>
            <a:fillRect/>
          </a:stretch>
        </p:blipFill>
        <p:spPr bwMode="auto">
          <a:xfrm>
            <a:off x="0" y="0"/>
            <a:ext cx="4191000" cy="2895600"/>
          </a:xfrm>
          <a:prstGeom prst="rect">
            <a:avLst/>
          </a:prstGeom>
          <a:noFill/>
          <a:ln w="9525">
            <a:noFill/>
            <a:miter lim="800000"/>
            <a:headEnd/>
            <a:tailEnd/>
          </a:ln>
          <a:effectLst>
            <a:softEdge rad="635000"/>
          </a:effectLst>
        </p:spPr>
      </p:pic>
      <p:sp>
        <p:nvSpPr>
          <p:cNvPr id="8" name="Title 1"/>
          <p:cNvSpPr>
            <a:spLocks noGrp="1"/>
          </p:cNvSpPr>
          <p:nvPr>
            <p:ph type="title"/>
          </p:nvPr>
        </p:nvSpPr>
        <p:spPr>
          <a:xfrm>
            <a:off x="3505200" y="152400"/>
            <a:ext cx="5638800" cy="1143000"/>
          </a:xfrm>
        </p:spPr>
        <p:txBody>
          <a:bodyPr>
            <a:normAutofit/>
          </a:bodyPr>
          <a:lstStyle/>
          <a:p>
            <a:r>
              <a:rPr lang="en-US" b="1" dirty="0" smtClean="0"/>
              <a:t>The New Fashion</a:t>
            </a:r>
            <a:endParaRPr lang="en-US" b="1" dirty="0"/>
          </a:p>
        </p:txBody>
      </p:sp>
      <p:sp>
        <p:nvSpPr>
          <p:cNvPr id="9" name="Rectangle 8"/>
          <p:cNvSpPr/>
          <p:nvPr/>
        </p:nvSpPr>
        <p:spPr>
          <a:xfrm>
            <a:off x="152400" y="2819400"/>
            <a:ext cx="5517921"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FAD AND FASHION</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0" name="Rectangle 9"/>
          <p:cNvSpPr/>
          <p:nvPr/>
        </p:nvSpPr>
        <p:spPr>
          <a:xfrm>
            <a:off x="838200" y="3657600"/>
            <a:ext cx="7782643" cy="2554545"/>
          </a:xfrm>
          <a:prstGeom prst="rect">
            <a:avLst/>
          </a:prstGeom>
          <a:noFill/>
        </p:spPr>
        <p:txBody>
          <a:bodyPr wrap="none" lIns="91440" tIns="45720" rIns="91440" bIns="45720">
            <a:spAutoFit/>
          </a:bodyPr>
          <a:lstStyle/>
          <a:p>
            <a:pPr algn="ctr"/>
            <a:r>
              <a:rPr lang="en-US" sz="32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With the youths as the target, new fashion </a:t>
            </a:r>
          </a:p>
          <a:p>
            <a:pPr algn="ctr"/>
            <a:r>
              <a:rPr lang="en-US" sz="32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was given birth. Blue jeans and classy shirts </a:t>
            </a:r>
          </a:p>
          <a:p>
            <a:pPr algn="ctr"/>
            <a:r>
              <a:rPr lang="en-US" sz="32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that were easy to wear became the ‘in’ thing</a:t>
            </a:r>
            <a:endParaRPr lang="en-US" sz="32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en-US" sz="32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and the young generation embraced the </a:t>
            </a:r>
          </a:p>
          <a:p>
            <a:pPr algn="ctr"/>
            <a:r>
              <a:rPr lang="en-US" sz="32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new culture fully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diamond(in)">
                                      <p:cBhvr>
                                        <p:cTn id="19"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828800"/>
            <a:ext cx="9144000" cy="152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2" descr="http://www.kevincmurphy.com/johns1.gif"/>
          <p:cNvPicPr>
            <a:picLocks noChangeAspect="1" noChangeArrowheads="1"/>
          </p:cNvPicPr>
          <p:nvPr/>
        </p:nvPicPr>
        <p:blipFill>
          <a:blip r:embed="rId3">
            <a:lum bright="70000" contrast="-70000"/>
          </a:blip>
          <a:srcRect/>
          <a:stretch>
            <a:fillRect/>
          </a:stretch>
        </p:blipFill>
        <p:spPr bwMode="auto">
          <a:xfrm>
            <a:off x="1752600" y="1911872"/>
            <a:ext cx="7391400" cy="4946128"/>
          </a:xfrm>
          <a:prstGeom prst="rect">
            <a:avLst/>
          </a:prstGeom>
          <a:noFill/>
        </p:spPr>
      </p:pic>
      <p:sp>
        <p:nvSpPr>
          <p:cNvPr id="7" name="Rectangle 6"/>
          <p:cNvSpPr/>
          <p:nvPr/>
        </p:nvSpPr>
        <p:spPr>
          <a:xfrm flipH="1">
            <a:off x="0" y="1447800"/>
            <a:ext cx="9144000" cy="3048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3"/>
          <p:cNvPicPr>
            <a:picLocks noChangeAspect="1" noChangeArrowheads="1"/>
          </p:cNvPicPr>
          <p:nvPr/>
        </p:nvPicPr>
        <p:blipFill>
          <a:blip r:embed="rId4"/>
          <a:srcRect l="16398" t="34375" r="51391" b="26042"/>
          <a:stretch>
            <a:fillRect/>
          </a:stretch>
        </p:blipFill>
        <p:spPr bwMode="auto">
          <a:xfrm>
            <a:off x="0" y="0"/>
            <a:ext cx="4191000" cy="2895600"/>
          </a:xfrm>
          <a:prstGeom prst="rect">
            <a:avLst/>
          </a:prstGeom>
          <a:noFill/>
          <a:ln w="9525">
            <a:noFill/>
            <a:miter lim="800000"/>
            <a:headEnd/>
            <a:tailEnd/>
          </a:ln>
          <a:effectLst>
            <a:softEdge rad="635000"/>
          </a:effectLst>
        </p:spPr>
      </p:pic>
      <p:sp>
        <p:nvSpPr>
          <p:cNvPr id="8" name="Title 1"/>
          <p:cNvSpPr>
            <a:spLocks noGrp="1"/>
          </p:cNvSpPr>
          <p:nvPr>
            <p:ph type="title"/>
          </p:nvPr>
        </p:nvSpPr>
        <p:spPr>
          <a:xfrm>
            <a:off x="3505200" y="152400"/>
            <a:ext cx="5638800" cy="1143000"/>
          </a:xfrm>
        </p:spPr>
        <p:txBody>
          <a:bodyPr>
            <a:normAutofit fontScale="90000"/>
          </a:bodyPr>
          <a:lstStyle/>
          <a:p>
            <a:r>
              <a:rPr lang="en-US" b="1" dirty="0" smtClean="0"/>
              <a:t>The Birth of New Age Literature </a:t>
            </a:r>
            <a:endParaRPr lang="en-US" b="1" dirty="0"/>
          </a:p>
        </p:txBody>
      </p:sp>
      <p:graphicFrame>
        <p:nvGraphicFramePr>
          <p:cNvPr id="9" name="Diagram 8"/>
          <p:cNvGraphicFramePr/>
          <p:nvPr/>
        </p:nvGraphicFramePr>
        <p:xfrm>
          <a:off x="0" y="1752600"/>
          <a:ext cx="9144000" cy="51054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Horizontal)">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Graphic spid="9"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kevincmurphy.com/johns1.gif"/>
          <p:cNvPicPr>
            <a:picLocks noChangeAspect="1" noChangeArrowheads="1"/>
          </p:cNvPicPr>
          <p:nvPr/>
        </p:nvPicPr>
        <p:blipFill>
          <a:blip r:embed="rId3">
            <a:lum bright="70000" contrast="-70000"/>
          </a:blip>
          <a:srcRect/>
          <a:stretch>
            <a:fillRect/>
          </a:stretch>
        </p:blipFill>
        <p:spPr bwMode="auto">
          <a:xfrm>
            <a:off x="1752600" y="1911872"/>
            <a:ext cx="7391400" cy="4946128"/>
          </a:xfrm>
          <a:prstGeom prst="rect">
            <a:avLst/>
          </a:prstGeom>
          <a:noFill/>
        </p:spPr>
      </p:pic>
      <p:sp>
        <p:nvSpPr>
          <p:cNvPr id="7" name="Rectangle 6"/>
          <p:cNvSpPr/>
          <p:nvPr/>
        </p:nvSpPr>
        <p:spPr>
          <a:xfrm flipH="1">
            <a:off x="457200" y="2057400"/>
            <a:ext cx="8686800" cy="9144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3"/>
          <p:cNvPicPr>
            <a:picLocks noChangeAspect="1" noChangeArrowheads="1"/>
          </p:cNvPicPr>
          <p:nvPr/>
        </p:nvPicPr>
        <p:blipFill>
          <a:blip r:embed="rId4"/>
          <a:srcRect l="16398" t="34375" r="51391" b="26042"/>
          <a:stretch>
            <a:fillRect/>
          </a:stretch>
        </p:blipFill>
        <p:spPr bwMode="auto">
          <a:xfrm>
            <a:off x="0" y="0"/>
            <a:ext cx="4191000" cy="2895600"/>
          </a:xfrm>
          <a:prstGeom prst="rect">
            <a:avLst/>
          </a:prstGeom>
          <a:noFill/>
          <a:ln w="9525">
            <a:noFill/>
            <a:miter lim="800000"/>
            <a:headEnd/>
            <a:tailEnd/>
          </a:ln>
          <a:effectLst>
            <a:softEdge rad="635000"/>
          </a:effectLst>
        </p:spPr>
      </p:pic>
      <p:sp>
        <p:nvSpPr>
          <p:cNvPr id="6" name="Rectangle 5"/>
          <p:cNvSpPr/>
          <p:nvPr/>
        </p:nvSpPr>
        <p:spPr>
          <a:xfrm>
            <a:off x="0" y="2514600"/>
            <a:ext cx="9144000" cy="152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a:spLocks noGrp="1"/>
          </p:cNvSpPr>
          <p:nvPr>
            <p:ph type="title"/>
          </p:nvPr>
        </p:nvSpPr>
        <p:spPr>
          <a:xfrm>
            <a:off x="457200" y="3657600"/>
            <a:ext cx="8229600" cy="1143000"/>
          </a:xfrm>
        </p:spPr>
        <p:txBody>
          <a:bodyPr/>
          <a:lstStyle/>
          <a:p>
            <a:r>
              <a:rPr lang="en-US" b="1" dirty="0" smtClean="0"/>
              <a:t>New Philosophies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828800"/>
            <a:ext cx="9144000" cy="152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2" descr="http://www.kevincmurphy.com/johns1.gif"/>
          <p:cNvPicPr>
            <a:picLocks noChangeAspect="1" noChangeArrowheads="1"/>
          </p:cNvPicPr>
          <p:nvPr/>
        </p:nvPicPr>
        <p:blipFill>
          <a:blip r:embed="rId3">
            <a:lum bright="70000" contrast="-70000"/>
          </a:blip>
          <a:srcRect/>
          <a:stretch>
            <a:fillRect/>
          </a:stretch>
        </p:blipFill>
        <p:spPr bwMode="auto">
          <a:xfrm>
            <a:off x="1752600" y="1911872"/>
            <a:ext cx="7391400" cy="4946128"/>
          </a:xfrm>
          <a:prstGeom prst="rect">
            <a:avLst/>
          </a:prstGeom>
          <a:noFill/>
        </p:spPr>
      </p:pic>
      <p:sp>
        <p:nvSpPr>
          <p:cNvPr id="7" name="Rectangle 6"/>
          <p:cNvSpPr/>
          <p:nvPr/>
        </p:nvSpPr>
        <p:spPr>
          <a:xfrm flipH="1">
            <a:off x="0" y="1447800"/>
            <a:ext cx="9144000" cy="3048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3"/>
          <p:cNvPicPr>
            <a:picLocks noChangeAspect="1" noChangeArrowheads="1"/>
          </p:cNvPicPr>
          <p:nvPr/>
        </p:nvPicPr>
        <p:blipFill>
          <a:blip r:embed="rId4"/>
          <a:srcRect l="16398" t="34375" r="51391" b="26042"/>
          <a:stretch>
            <a:fillRect/>
          </a:stretch>
        </p:blipFill>
        <p:spPr bwMode="auto">
          <a:xfrm>
            <a:off x="0" y="0"/>
            <a:ext cx="4191000" cy="2895600"/>
          </a:xfrm>
          <a:prstGeom prst="rect">
            <a:avLst/>
          </a:prstGeom>
          <a:noFill/>
          <a:ln w="9525">
            <a:noFill/>
            <a:miter lim="800000"/>
            <a:headEnd/>
            <a:tailEnd/>
          </a:ln>
          <a:effectLst>
            <a:softEdge rad="635000"/>
          </a:effectLst>
        </p:spPr>
      </p:pic>
      <p:sp>
        <p:nvSpPr>
          <p:cNvPr id="8" name="Title 1"/>
          <p:cNvSpPr>
            <a:spLocks noGrp="1"/>
          </p:cNvSpPr>
          <p:nvPr>
            <p:ph type="title"/>
          </p:nvPr>
        </p:nvSpPr>
        <p:spPr>
          <a:xfrm>
            <a:off x="3505200" y="152400"/>
            <a:ext cx="5638800" cy="1143000"/>
          </a:xfrm>
        </p:spPr>
        <p:txBody>
          <a:bodyPr>
            <a:normAutofit fontScale="90000"/>
          </a:bodyPr>
          <a:lstStyle/>
          <a:p>
            <a:r>
              <a:rPr lang="en-US" b="1" dirty="0" smtClean="0"/>
              <a:t>Ideas Supporting Capitalism </a:t>
            </a:r>
            <a:endParaRPr lang="en-US" b="1" dirty="0"/>
          </a:p>
        </p:txBody>
      </p:sp>
      <p:sp>
        <p:nvSpPr>
          <p:cNvPr id="9" name="TextBox 8"/>
          <p:cNvSpPr txBox="1"/>
          <p:nvPr/>
        </p:nvSpPr>
        <p:spPr>
          <a:xfrm>
            <a:off x="685800" y="2667000"/>
            <a:ext cx="7162800" cy="2308324"/>
          </a:xfrm>
          <a:prstGeom prst="rect">
            <a:avLst/>
          </a:prstGeom>
          <a:noFill/>
        </p:spPr>
        <p:txBody>
          <a:bodyPr wrap="square" rtlCol="0">
            <a:spAutoFit/>
          </a:bodyPr>
          <a:lstStyle/>
          <a:p>
            <a:r>
              <a:rPr lang="en-US" sz="3600" b="1" dirty="0" smtClean="0">
                <a:solidFill>
                  <a:srgbClr val="7030A0"/>
                </a:solidFill>
              </a:rPr>
              <a:t>Capitalism is hailed by business owners and economists to be the driving force for the nation to develop. </a:t>
            </a:r>
            <a:endParaRPr lang="en-US" sz="3600" b="1" dirty="0">
              <a:solidFill>
                <a:srgbClr val="7030A0"/>
              </a:solidFill>
            </a:endParaRPr>
          </a:p>
        </p:txBody>
      </p:sp>
      <p:sp>
        <p:nvSpPr>
          <p:cNvPr id="10" name="TextBox 9"/>
          <p:cNvSpPr txBox="1"/>
          <p:nvPr/>
        </p:nvSpPr>
        <p:spPr>
          <a:xfrm>
            <a:off x="990600" y="4795897"/>
            <a:ext cx="8153400" cy="2062103"/>
          </a:xfrm>
          <a:prstGeom prst="rect">
            <a:avLst/>
          </a:prstGeom>
          <a:noFill/>
        </p:spPr>
        <p:txBody>
          <a:bodyPr wrap="square" rtlCol="0">
            <a:spAutoFit/>
          </a:bodyPr>
          <a:lstStyle/>
          <a:p>
            <a:r>
              <a:rPr lang="en-US" sz="3200" b="1" i="1" dirty="0" smtClean="0">
                <a:solidFill>
                  <a:schemeClr val="accent6">
                    <a:lumMod val="50000"/>
                  </a:schemeClr>
                </a:solidFill>
              </a:rPr>
              <a:t>It is with this concept that people are able to jump into the band wagon of redefining the American lie apart from the war years it has just been rescued from. </a:t>
            </a:r>
            <a:endParaRPr lang="en-US" sz="3200" b="1" i="1" dirty="0">
              <a:solidFill>
                <a:schemeClr val="accent6">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Horizontal)">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ox(in)">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828800"/>
            <a:ext cx="9144000" cy="152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2" descr="http://www.kevincmurphy.com/johns1.gif"/>
          <p:cNvPicPr>
            <a:picLocks noChangeAspect="1" noChangeArrowheads="1"/>
          </p:cNvPicPr>
          <p:nvPr/>
        </p:nvPicPr>
        <p:blipFill>
          <a:blip r:embed="rId3">
            <a:lum bright="70000" contrast="-70000"/>
          </a:blip>
          <a:srcRect/>
          <a:stretch>
            <a:fillRect/>
          </a:stretch>
        </p:blipFill>
        <p:spPr bwMode="auto">
          <a:xfrm>
            <a:off x="1752600" y="1911872"/>
            <a:ext cx="7391400" cy="4946128"/>
          </a:xfrm>
          <a:prstGeom prst="rect">
            <a:avLst/>
          </a:prstGeom>
          <a:noFill/>
        </p:spPr>
      </p:pic>
      <p:sp>
        <p:nvSpPr>
          <p:cNvPr id="7" name="Rectangle 6"/>
          <p:cNvSpPr/>
          <p:nvPr/>
        </p:nvSpPr>
        <p:spPr>
          <a:xfrm flipH="1">
            <a:off x="0" y="1447800"/>
            <a:ext cx="9144000" cy="3048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3"/>
          <p:cNvPicPr>
            <a:picLocks noChangeAspect="1" noChangeArrowheads="1"/>
          </p:cNvPicPr>
          <p:nvPr/>
        </p:nvPicPr>
        <p:blipFill>
          <a:blip r:embed="rId4"/>
          <a:srcRect l="16398" t="34375" r="51391" b="26042"/>
          <a:stretch>
            <a:fillRect/>
          </a:stretch>
        </p:blipFill>
        <p:spPr bwMode="auto">
          <a:xfrm>
            <a:off x="0" y="0"/>
            <a:ext cx="4191000" cy="2895600"/>
          </a:xfrm>
          <a:prstGeom prst="rect">
            <a:avLst/>
          </a:prstGeom>
          <a:noFill/>
          <a:ln w="9525">
            <a:noFill/>
            <a:miter lim="800000"/>
            <a:headEnd/>
            <a:tailEnd/>
          </a:ln>
          <a:effectLst>
            <a:softEdge rad="635000"/>
          </a:effectLst>
        </p:spPr>
      </p:pic>
      <p:sp>
        <p:nvSpPr>
          <p:cNvPr id="8" name="Title 1"/>
          <p:cNvSpPr>
            <a:spLocks noGrp="1"/>
          </p:cNvSpPr>
          <p:nvPr>
            <p:ph type="title"/>
          </p:nvPr>
        </p:nvSpPr>
        <p:spPr>
          <a:xfrm>
            <a:off x="3505200" y="152400"/>
            <a:ext cx="5638800" cy="1143000"/>
          </a:xfrm>
        </p:spPr>
        <p:txBody>
          <a:bodyPr>
            <a:normAutofit fontScale="90000"/>
          </a:bodyPr>
          <a:lstStyle/>
          <a:p>
            <a:r>
              <a:rPr lang="en-US" b="1" dirty="0" smtClean="0"/>
              <a:t>Ideas Against Capitalism </a:t>
            </a:r>
            <a:endParaRPr lang="en-US" b="1" dirty="0"/>
          </a:p>
        </p:txBody>
      </p:sp>
      <p:sp>
        <p:nvSpPr>
          <p:cNvPr id="9" name="Rectangle 8"/>
          <p:cNvSpPr/>
          <p:nvPr/>
        </p:nvSpPr>
        <p:spPr>
          <a:xfrm>
            <a:off x="381000" y="2895600"/>
            <a:ext cx="8778750"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“Money is the Root of all Evil”</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0" name="TextBox 9"/>
          <p:cNvSpPr txBox="1"/>
          <p:nvPr/>
        </p:nvSpPr>
        <p:spPr>
          <a:xfrm>
            <a:off x="533400" y="4038600"/>
            <a:ext cx="8610600" cy="1569660"/>
          </a:xfrm>
          <a:prstGeom prst="rect">
            <a:avLst/>
          </a:prstGeom>
          <a:noFill/>
        </p:spPr>
        <p:txBody>
          <a:bodyPr wrap="square" rtlCol="0">
            <a:spAutoFit/>
          </a:bodyPr>
          <a:lstStyle/>
          <a:p>
            <a:r>
              <a:rPr lang="en-US" sz="2400" b="1" dirty="0" smtClean="0">
                <a:solidFill>
                  <a:srgbClr val="0070C0"/>
                </a:solidFill>
              </a:rPr>
              <a:t>While the American society flourishes with what capitalism has offered the people with, it was feared that materialism would drown the morals of the people and make them all concerned about the money and not the real value of life. </a:t>
            </a:r>
            <a:endParaRPr lang="en-US"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strips(downLeft)">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828800"/>
            <a:ext cx="9144000" cy="152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2" descr="http://www.kevincmurphy.com/johns1.gif"/>
          <p:cNvPicPr>
            <a:picLocks noChangeAspect="1" noChangeArrowheads="1"/>
          </p:cNvPicPr>
          <p:nvPr/>
        </p:nvPicPr>
        <p:blipFill>
          <a:blip r:embed="rId3">
            <a:lum bright="70000" contrast="-70000"/>
          </a:blip>
          <a:srcRect/>
          <a:stretch>
            <a:fillRect/>
          </a:stretch>
        </p:blipFill>
        <p:spPr bwMode="auto">
          <a:xfrm>
            <a:off x="1752600" y="1911872"/>
            <a:ext cx="7391400" cy="4946128"/>
          </a:xfrm>
          <a:prstGeom prst="rect">
            <a:avLst/>
          </a:prstGeom>
          <a:noFill/>
        </p:spPr>
      </p:pic>
      <p:sp>
        <p:nvSpPr>
          <p:cNvPr id="7" name="Rectangle 6"/>
          <p:cNvSpPr/>
          <p:nvPr/>
        </p:nvSpPr>
        <p:spPr>
          <a:xfrm flipH="1">
            <a:off x="0" y="1447800"/>
            <a:ext cx="9144000" cy="3048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3"/>
          <p:cNvPicPr>
            <a:picLocks noChangeAspect="1" noChangeArrowheads="1"/>
          </p:cNvPicPr>
          <p:nvPr/>
        </p:nvPicPr>
        <p:blipFill>
          <a:blip r:embed="rId4"/>
          <a:srcRect l="16398" t="34375" r="51391" b="26042"/>
          <a:stretch>
            <a:fillRect/>
          </a:stretch>
        </p:blipFill>
        <p:spPr bwMode="auto">
          <a:xfrm>
            <a:off x="0" y="0"/>
            <a:ext cx="4191000" cy="2895600"/>
          </a:xfrm>
          <a:prstGeom prst="rect">
            <a:avLst/>
          </a:prstGeom>
          <a:noFill/>
          <a:ln w="9525">
            <a:noFill/>
            <a:miter lim="800000"/>
            <a:headEnd/>
            <a:tailEnd/>
          </a:ln>
          <a:effectLst>
            <a:softEdge rad="635000"/>
          </a:effectLst>
        </p:spPr>
      </p:pic>
      <p:sp>
        <p:nvSpPr>
          <p:cNvPr id="8" name="Title 1"/>
          <p:cNvSpPr>
            <a:spLocks noGrp="1"/>
          </p:cNvSpPr>
          <p:nvPr>
            <p:ph type="title"/>
          </p:nvPr>
        </p:nvSpPr>
        <p:spPr>
          <a:xfrm>
            <a:off x="3505200" y="152400"/>
            <a:ext cx="5638800" cy="1143000"/>
          </a:xfrm>
        </p:spPr>
        <p:txBody>
          <a:bodyPr>
            <a:normAutofit/>
          </a:bodyPr>
          <a:lstStyle/>
          <a:p>
            <a:r>
              <a:rPr lang="en-US" b="1" dirty="0" smtClean="0"/>
              <a:t>The New Society</a:t>
            </a:r>
            <a:endParaRPr lang="en-US" b="1" dirty="0"/>
          </a:p>
        </p:txBody>
      </p:sp>
      <p:sp>
        <p:nvSpPr>
          <p:cNvPr id="9" name="Rectangle 8"/>
          <p:cNvSpPr/>
          <p:nvPr/>
        </p:nvSpPr>
        <p:spPr>
          <a:xfrm>
            <a:off x="2590800" y="2209800"/>
            <a:ext cx="6228436" cy="1754326"/>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Divided by Ideals </a:t>
            </a:r>
          </a:p>
          <a:p>
            <a:pPr algn="ct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United by Commerce</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0" name="TextBox 9"/>
          <p:cNvSpPr txBox="1"/>
          <p:nvPr/>
        </p:nvSpPr>
        <p:spPr>
          <a:xfrm>
            <a:off x="609600" y="4038600"/>
            <a:ext cx="7924800" cy="2677656"/>
          </a:xfrm>
          <a:prstGeom prst="rect">
            <a:avLst/>
          </a:prstGeom>
          <a:noFill/>
        </p:spPr>
        <p:txBody>
          <a:bodyPr wrap="square" rtlCol="0">
            <a:spAutoFit/>
          </a:bodyPr>
          <a:lstStyle/>
          <a:p>
            <a:r>
              <a:rPr lang="en-US" sz="2400" b="1" dirty="0" smtClean="0">
                <a:solidFill>
                  <a:srgbClr val="0070C0"/>
                </a:solidFill>
              </a:rPr>
              <a:t>Although there are those who despise the idea of capitalism, they cannot deny the fact that they too are being benefited by the byproducts of such concept. Notably, they also consume what the capitalists produce [as means of survival]. With what the market offers, no one is exempted from benefiting from what the business owners offer for the public to appreciate. </a:t>
            </a:r>
            <a:endParaRPr lang="en-US"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strips(downLeft)">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828800"/>
            <a:ext cx="9144000" cy="152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2" descr="http://www.kevincmurphy.com/johns1.gif"/>
          <p:cNvPicPr>
            <a:picLocks noChangeAspect="1" noChangeArrowheads="1"/>
          </p:cNvPicPr>
          <p:nvPr/>
        </p:nvPicPr>
        <p:blipFill>
          <a:blip r:embed="rId3">
            <a:lum bright="70000" contrast="-70000"/>
          </a:blip>
          <a:srcRect/>
          <a:stretch>
            <a:fillRect/>
          </a:stretch>
        </p:blipFill>
        <p:spPr bwMode="auto">
          <a:xfrm>
            <a:off x="1752600" y="1911872"/>
            <a:ext cx="7391400" cy="4946128"/>
          </a:xfrm>
          <a:prstGeom prst="rect">
            <a:avLst/>
          </a:prstGeom>
          <a:noFill/>
        </p:spPr>
      </p:pic>
      <p:sp>
        <p:nvSpPr>
          <p:cNvPr id="7" name="Rectangle 6"/>
          <p:cNvSpPr/>
          <p:nvPr/>
        </p:nvSpPr>
        <p:spPr>
          <a:xfrm flipH="1">
            <a:off x="0" y="1447800"/>
            <a:ext cx="9144000" cy="3048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3"/>
          <p:cNvPicPr>
            <a:picLocks noChangeAspect="1" noChangeArrowheads="1"/>
          </p:cNvPicPr>
          <p:nvPr/>
        </p:nvPicPr>
        <p:blipFill>
          <a:blip r:embed="rId4"/>
          <a:srcRect l="16398" t="34375" r="51391" b="26042"/>
          <a:stretch>
            <a:fillRect/>
          </a:stretch>
        </p:blipFill>
        <p:spPr bwMode="auto">
          <a:xfrm>
            <a:off x="0" y="0"/>
            <a:ext cx="4191000" cy="2895600"/>
          </a:xfrm>
          <a:prstGeom prst="rect">
            <a:avLst/>
          </a:prstGeom>
          <a:noFill/>
          <a:ln w="9525">
            <a:noFill/>
            <a:miter lim="800000"/>
            <a:headEnd/>
            <a:tailEnd/>
          </a:ln>
          <a:effectLst>
            <a:softEdge rad="635000"/>
          </a:effectLst>
        </p:spPr>
      </p:pic>
      <p:sp>
        <p:nvSpPr>
          <p:cNvPr id="8" name="Title 1"/>
          <p:cNvSpPr>
            <a:spLocks noGrp="1"/>
          </p:cNvSpPr>
          <p:nvPr>
            <p:ph type="title"/>
          </p:nvPr>
        </p:nvSpPr>
        <p:spPr>
          <a:xfrm>
            <a:off x="3505200" y="152400"/>
            <a:ext cx="5638800" cy="1143000"/>
          </a:xfrm>
        </p:spPr>
        <p:txBody>
          <a:bodyPr>
            <a:normAutofit/>
          </a:bodyPr>
          <a:lstStyle/>
          <a:p>
            <a:r>
              <a:rPr lang="en-US" b="1" dirty="0" smtClean="0"/>
              <a:t>Conclusion </a:t>
            </a:r>
            <a:endParaRPr lang="en-US" b="1" dirty="0"/>
          </a:p>
        </p:txBody>
      </p:sp>
      <p:sp>
        <p:nvSpPr>
          <p:cNvPr id="9" name="TextBox 8"/>
          <p:cNvSpPr txBox="1"/>
          <p:nvPr/>
        </p:nvSpPr>
        <p:spPr>
          <a:xfrm>
            <a:off x="228600" y="2438400"/>
            <a:ext cx="8610600" cy="2308324"/>
          </a:xfrm>
          <a:prstGeom prst="rect">
            <a:avLst/>
          </a:prstGeom>
          <a:noFill/>
        </p:spPr>
        <p:txBody>
          <a:bodyPr wrap="square" rtlCol="0">
            <a:spAutoFit/>
          </a:bodyPr>
          <a:lstStyle/>
          <a:p>
            <a:r>
              <a:rPr lang="en-US" sz="3600" b="1" dirty="0" smtClean="0">
                <a:solidFill>
                  <a:srgbClr val="0070C0"/>
                </a:solidFill>
                <a:effectLst>
                  <a:outerShdw blurRad="38100" dist="38100" dir="2700000" algn="tl">
                    <a:srgbClr val="000000">
                      <a:alpha val="43137"/>
                    </a:srgbClr>
                  </a:outerShdw>
                </a:effectLst>
                <a:latin typeface="Aharoni" pitchFamily="2" charset="-79"/>
                <a:cs typeface="Aharoni" pitchFamily="2" charset="-79"/>
              </a:rPr>
              <a:t>There are only three things that controlled the development of popular culture in America during the post war years: </a:t>
            </a:r>
            <a:endParaRPr lang="en-US" sz="3600" b="1" dirty="0">
              <a:solidFill>
                <a:srgbClr val="0070C0"/>
              </a:solidFill>
              <a:effectLst>
                <a:outerShdw blurRad="38100" dist="38100" dir="2700000" algn="tl">
                  <a:srgbClr val="000000">
                    <a:alpha val="43137"/>
                  </a:srgbClr>
                </a:outerShdw>
              </a:effectLst>
              <a:latin typeface="Aharoni" pitchFamily="2" charset="-79"/>
              <a:cs typeface="Aharoni" pitchFamily="2" charset="-79"/>
            </a:endParaRPr>
          </a:p>
        </p:txBody>
      </p:sp>
      <p:sp>
        <p:nvSpPr>
          <p:cNvPr id="10" name="TextBox 9"/>
          <p:cNvSpPr txBox="1"/>
          <p:nvPr/>
        </p:nvSpPr>
        <p:spPr>
          <a:xfrm>
            <a:off x="533400" y="4648200"/>
            <a:ext cx="7848600" cy="1569660"/>
          </a:xfrm>
          <a:prstGeom prst="rect">
            <a:avLst/>
          </a:prstGeom>
          <a:noFill/>
        </p:spPr>
        <p:txBody>
          <a:bodyPr wrap="square" rtlCol="0">
            <a:spAutoFit/>
          </a:bodyPr>
          <a:lstStyle/>
          <a:p>
            <a:pPr marL="800100" lvl="1" indent="-342900">
              <a:buFont typeface="+mj-lt"/>
              <a:buAutoNum type="arabicPeriod"/>
            </a:pPr>
            <a:r>
              <a:rPr lang="en-US" sz="2400" b="1" dirty="0" smtClean="0"/>
              <a:t>The emergence of new idea of living through psychological perspective </a:t>
            </a:r>
          </a:p>
          <a:p>
            <a:pPr marL="800100" lvl="1" indent="-342900">
              <a:buFont typeface="+mj-lt"/>
              <a:buAutoNum type="arabicPeriod"/>
            </a:pPr>
            <a:r>
              <a:rPr lang="en-US" sz="2400" b="1" dirty="0" smtClean="0"/>
              <a:t>The emergence of capitalism </a:t>
            </a:r>
          </a:p>
          <a:p>
            <a:pPr marL="800100" lvl="1" indent="-342900">
              <a:buFont typeface="+mj-lt"/>
              <a:buAutoNum type="arabicPeriod"/>
            </a:pPr>
            <a:r>
              <a:rPr lang="en-US" sz="2400" b="1" dirty="0" smtClean="0"/>
              <a:t>The birth and influence of new media  </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diamond(in)">
                                      <p:cBhvr>
                                        <p:cTn id="13" dur="20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down)">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Life in Post World War II America.3gp">
            <a:hlinkClick r:id="" action="ppaction://media"/>
          </p:cNvPr>
          <p:cNvPicPr>
            <a:picLocks noRot="1" noChangeAspect="1"/>
          </p:cNvPicPr>
          <p:nvPr>
            <a:videoFile r:link="rId1"/>
          </p:nvPr>
        </p:nvPicPr>
        <p:blipFill>
          <a:blip r:embed="rId3"/>
          <a:stretch>
            <a:fillRect/>
          </a:stretch>
        </p:blipFill>
        <p:spPr>
          <a:xfrm>
            <a:off x="1219200" y="914400"/>
            <a:ext cx="6705600" cy="5029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828800"/>
            <a:ext cx="9144000" cy="152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flipH="1">
            <a:off x="0" y="1447800"/>
            <a:ext cx="9144000" cy="3048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a:spLocks noGrp="1"/>
          </p:cNvSpPr>
          <p:nvPr>
            <p:ph type="title"/>
          </p:nvPr>
        </p:nvSpPr>
        <p:spPr>
          <a:xfrm>
            <a:off x="1600200" y="304800"/>
            <a:ext cx="5638800" cy="1143000"/>
          </a:xfrm>
        </p:spPr>
        <p:txBody>
          <a:bodyPr>
            <a:normAutofit/>
          </a:bodyPr>
          <a:lstStyle/>
          <a:p>
            <a:r>
              <a:rPr lang="en-US" b="1" dirty="0" smtClean="0"/>
              <a:t>References</a:t>
            </a:r>
            <a:endParaRPr lang="en-US" b="1" dirty="0"/>
          </a:p>
        </p:txBody>
      </p:sp>
      <p:sp>
        <p:nvSpPr>
          <p:cNvPr id="9" name="TextBox 8"/>
          <p:cNvSpPr txBox="1"/>
          <p:nvPr/>
        </p:nvSpPr>
        <p:spPr>
          <a:xfrm>
            <a:off x="609600" y="2667000"/>
            <a:ext cx="5791200" cy="1477328"/>
          </a:xfrm>
          <a:prstGeom prst="rect">
            <a:avLst/>
          </a:prstGeom>
          <a:noFill/>
        </p:spPr>
        <p:txBody>
          <a:bodyPr wrap="square" rtlCol="0">
            <a:spAutoFit/>
          </a:bodyPr>
          <a:lstStyle/>
          <a:p>
            <a:r>
              <a:rPr lang="en-US" dirty="0" err="1" smtClean="0"/>
              <a:t>Trobridge</a:t>
            </a:r>
            <a:r>
              <a:rPr lang="en-US" dirty="0" smtClean="0"/>
              <a:t>, DJ. </a:t>
            </a:r>
            <a:r>
              <a:rPr lang="en-US" i="1" dirty="0" smtClean="0"/>
              <a:t>A History of the United States Volume 2</a:t>
            </a:r>
            <a:r>
              <a:rPr lang="en-US" dirty="0" smtClean="0"/>
              <a:t>.</a:t>
            </a:r>
          </a:p>
          <a:p>
            <a:endParaRPr lang="en-US" dirty="0" smtClean="0"/>
          </a:p>
          <a:p>
            <a:r>
              <a:rPr lang="en-US" dirty="0" smtClean="0"/>
              <a:t>Discovery </a:t>
            </a:r>
            <a:r>
              <a:rPr lang="en-US" dirty="0" smtClean="0"/>
              <a:t>Documentary found at: </a:t>
            </a:r>
            <a:r>
              <a:rPr lang="en-US" dirty="0" smtClean="0">
                <a:hlinkClick r:id="rId2"/>
              </a:rPr>
              <a:t>https://</a:t>
            </a:r>
            <a:r>
              <a:rPr lang="en-US" dirty="0" smtClean="0">
                <a:hlinkClick r:id="rId2"/>
              </a:rPr>
              <a:t>www.youtube.com/watch?v=HJeCeEHxfds</a:t>
            </a:r>
            <a:r>
              <a:rPr lang="en-US" dirty="0" smtClean="0"/>
              <a:t>. (Retrieved on July 24, 2014).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kevincmurphy.com/johns1.gif"/>
          <p:cNvPicPr>
            <a:picLocks noChangeAspect="1" noChangeArrowheads="1"/>
          </p:cNvPicPr>
          <p:nvPr/>
        </p:nvPicPr>
        <p:blipFill>
          <a:blip r:embed="rId3">
            <a:lum bright="70000" contrast="-70000"/>
          </a:blip>
          <a:srcRect/>
          <a:stretch>
            <a:fillRect/>
          </a:stretch>
        </p:blipFill>
        <p:spPr bwMode="auto">
          <a:xfrm>
            <a:off x="0" y="0"/>
            <a:ext cx="7391400" cy="4946128"/>
          </a:xfrm>
          <a:prstGeom prst="rect">
            <a:avLst/>
          </a:prstGeom>
          <a:noFill/>
        </p:spPr>
      </p:pic>
      <p:pic>
        <p:nvPicPr>
          <p:cNvPr id="5" name="Picture 3"/>
          <p:cNvPicPr>
            <a:picLocks noChangeAspect="1" noChangeArrowheads="1"/>
          </p:cNvPicPr>
          <p:nvPr/>
        </p:nvPicPr>
        <p:blipFill>
          <a:blip r:embed="rId4"/>
          <a:srcRect l="16398" t="34375" r="51391" b="26042"/>
          <a:stretch>
            <a:fillRect/>
          </a:stretch>
        </p:blipFill>
        <p:spPr bwMode="auto">
          <a:xfrm>
            <a:off x="4648200" y="3962400"/>
            <a:ext cx="4191000" cy="2895600"/>
          </a:xfrm>
          <a:prstGeom prst="rect">
            <a:avLst/>
          </a:prstGeom>
          <a:noFill/>
          <a:ln w="9525">
            <a:noFill/>
            <a:miter lim="800000"/>
            <a:headEnd/>
            <a:tailEnd/>
          </a:ln>
          <a:effectLst>
            <a:softEdge rad="635000"/>
          </a:effectLst>
        </p:spPr>
      </p:pic>
      <p:sp>
        <p:nvSpPr>
          <p:cNvPr id="6" name="Rectangle 5"/>
          <p:cNvSpPr/>
          <p:nvPr/>
        </p:nvSpPr>
        <p:spPr>
          <a:xfrm>
            <a:off x="0" y="1447800"/>
            <a:ext cx="9144000" cy="152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381000" y="0"/>
            <a:ext cx="76200" cy="68580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a:spLocks noGrp="1"/>
          </p:cNvSpPr>
          <p:nvPr>
            <p:ph type="title"/>
          </p:nvPr>
        </p:nvSpPr>
        <p:spPr>
          <a:xfrm>
            <a:off x="457200" y="274638"/>
            <a:ext cx="8229600" cy="1143000"/>
          </a:xfrm>
        </p:spPr>
        <p:txBody>
          <a:bodyPr/>
          <a:lstStyle/>
          <a:p>
            <a:r>
              <a:rPr lang="en-US" b="1" dirty="0" smtClean="0">
                <a:solidFill>
                  <a:srgbClr val="0070C0"/>
                </a:solidFill>
                <a:latin typeface="Aharoni" pitchFamily="2" charset="-79"/>
                <a:cs typeface="Aharoni" pitchFamily="2" charset="-79"/>
              </a:rPr>
              <a:t>The Beginning of a New Life </a:t>
            </a:r>
            <a:endParaRPr lang="en-US" b="1" dirty="0">
              <a:solidFill>
                <a:srgbClr val="0070C0"/>
              </a:solidFill>
              <a:latin typeface="Aharoni" pitchFamily="2" charset="-79"/>
              <a:cs typeface="Aharoni" pitchFamily="2" charset="-79"/>
            </a:endParaRPr>
          </a:p>
        </p:txBody>
      </p:sp>
      <p:sp>
        <p:nvSpPr>
          <p:cNvPr id="9" name="TextBox 8"/>
          <p:cNvSpPr txBox="1"/>
          <p:nvPr/>
        </p:nvSpPr>
        <p:spPr>
          <a:xfrm>
            <a:off x="1143000" y="1905000"/>
            <a:ext cx="7391400" cy="1815882"/>
          </a:xfrm>
          <a:prstGeom prst="rect">
            <a:avLst/>
          </a:prstGeom>
          <a:noFill/>
        </p:spPr>
        <p:txBody>
          <a:bodyPr wrap="square" rtlCol="0">
            <a:spAutoFit/>
          </a:bodyPr>
          <a:lstStyle/>
          <a:p>
            <a:r>
              <a:rPr lang="en-US" sz="2800" b="1" dirty="0" smtClean="0"/>
              <a:t>With a new perspective of great possibilities waiting for the future, people have become more optimistic; taking every opportunity at present to live life at its fullest. </a:t>
            </a:r>
            <a:endParaRPr lang="en-US" sz="2800" b="1" dirty="0"/>
          </a:p>
        </p:txBody>
      </p:sp>
      <p:sp>
        <p:nvSpPr>
          <p:cNvPr id="10" name="TextBox 9"/>
          <p:cNvSpPr txBox="1"/>
          <p:nvPr/>
        </p:nvSpPr>
        <p:spPr>
          <a:xfrm>
            <a:off x="685800" y="4419600"/>
            <a:ext cx="4267200" cy="1569660"/>
          </a:xfrm>
          <a:prstGeom prst="rect">
            <a:avLst/>
          </a:prstGeom>
          <a:noFill/>
        </p:spPr>
        <p:txBody>
          <a:bodyPr wrap="square" rtlCol="0">
            <a:spAutoFit/>
          </a:bodyPr>
          <a:lstStyle/>
          <a:p>
            <a:r>
              <a:rPr lang="en-US" sz="2400" i="1" dirty="0" smtClean="0">
                <a:solidFill>
                  <a:srgbClr val="002060"/>
                </a:solidFill>
              </a:rPr>
              <a:t>Everything that was considered traditional began to lose grip of the American people as they are ready to embrace a new life. </a:t>
            </a:r>
            <a:endParaRPr lang="en-US" sz="2400" i="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Horizontal)">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down)">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kevincmurphy.com/johns1.gif"/>
          <p:cNvPicPr>
            <a:picLocks noChangeAspect="1" noChangeArrowheads="1"/>
          </p:cNvPicPr>
          <p:nvPr/>
        </p:nvPicPr>
        <p:blipFill>
          <a:blip r:embed="rId3">
            <a:lum bright="70000" contrast="-70000"/>
          </a:blip>
          <a:srcRect/>
          <a:stretch>
            <a:fillRect/>
          </a:stretch>
        </p:blipFill>
        <p:spPr bwMode="auto">
          <a:xfrm>
            <a:off x="0" y="0"/>
            <a:ext cx="7391400" cy="4946128"/>
          </a:xfrm>
          <a:prstGeom prst="rect">
            <a:avLst/>
          </a:prstGeom>
          <a:noFill/>
        </p:spPr>
      </p:pic>
      <p:pic>
        <p:nvPicPr>
          <p:cNvPr id="5" name="Picture 3"/>
          <p:cNvPicPr>
            <a:picLocks noChangeAspect="1" noChangeArrowheads="1"/>
          </p:cNvPicPr>
          <p:nvPr/>
        </p:nvPicPr>
        <p:blipFill>
          <a:blip r:embed="rId4">
            <a:lum bright="70000" contrast="-70000"/>
          </a:blip>
          <a:srcRect l="16398" t="34375" r="51391" b="26042"/>
          <a:stretch>
            <a:fillRect/>
          </a:stretch>
        </p:blipFill>
        <p:spPr bwMode="auto">
          <a:xfrm>
            <a:off x="4648200" y="3962400"/>
            <a:ext cx="4191000" cy="2895600"/>
          </a:xfrm>
          <a:prstGeom prst="rect">
            <a:avLst/>
          </a:prstGeom>
          <a:noFill/>
          <a:ln w="9525">
            <a:noFill/>
            <a:miter lim="800000"/>
            <a:headEnd/>
            <a:tailEnd/>
          </a:ln>
          <a:effectLst>
            <a:softEdge rad="635000"/>
          </a:effectLst>
        </p:spPr>
      </p:pic>
      <p:sp>
        <p:nvSpPr>
          <p:cNvPr id="6" name="Rectangle 5"/>
          <p:cNvSpPr/>
          <p:nvPr/>
        </p:nvSpPr>
        <p:spPr>
          <a:xfrm>
            <a:off x="0" y="1447800"/>
            <a:ext cx="9144000" cy="152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381000" y="0"/>
            <a:ext cx="76200" cy="68580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a:spLocks noGrp="1"/>
          </p:cNvSpPr>
          <p:nvPr>
            <p:ph type="title"/>
          </p:nvPr>
        </p:nvSpPr>
        <p:spPr>
          <a:xfrm>
            <a:off x="457200" y="274638"/>
            <a:ext cx="8229600" cy="1143000"/>
          </a:xfrm>
        </p:spPr>
        <p:txBody>
          <a:bodyPr/>
          <a:lstStyle/>
          <a:p>
            <a:r>
              <a:rPr lang="en-US" b="1" dirty="0" smtClean="0">
                <a:solidFill>
                  <a:srgbClr val="0070C0"/>
                </a:solidFill>
                <a:latin typeface="Aharoni" pitchFamily="2" charset="-79"/>
                <a:cs typeface="Aharoni" pitchFamily="2" charset="-79"/>
              </a:rPr>
              <a:t>Freedom from War</a:t>
            </a:r>
            <a:endParaRPr lang="en-US" b="1" dirty="0">
              <a:solidFill>
                <a:srgbClr val="0070C0"/>
              </a:solidFill>
              <a:latin typeface="Aharoni" pitchFamily="2" charset="-79"/>
              <a:cs typeface="Aharoni" pitchFamily="2" charset="-79"/>
            </a:endParaRPr>
          </a:p>
        </p:txBody>
      </p:sp>
      <p:sp>
        <p:nvSpPr>
          <p:cNvPr id="9" name="TextBox 8"/>
          <p:cNvSpPr txBox="1"/>
          <p:nvPr/>
        </p:nvSpPr>
        <p:spPr>
          <a:xfrm>
            <a:off x="838200" y="1828800"/>
            <a:ext cx="7010400" cy="4401205"/>
          </a:xfrm>
          <a:prstGeom prst="rect">
            <a:avLst/>
          </a:prstGeom>
          <a:noFill/>
        </p:spPr>
        <p:txBody>
          <a:bodyPr wrap="square" rtlCol="0">
            <a:spAutoFit/>
          </a:bodyPr>
          <a:lstStyle/>
          <a:p>
            <a:r>
              <a:rPr lang="en-US" sz="2800" b="1" dirty="0" smtClean="0">
                <a:latin typeface="Aharoni" pitchFamily="2" charset="-79"/>
                <a:cs typeface="Aharoni" pitchFamily="2" charset="-79"/>
              </a:rPr>
              <a:t>Getting themselves untangled from the war years, the people were considerably excited to take a new step towards advancement. </a:t>
            </a:r>
          </a:p>
          <a:p>
            <a:endParaRPr lang="en-US" sz="2800" b="1" dirty="0">
              <a:latin typeface="Aharoni" pitchFamily="2" charset="-79"/>
              <a:cs typeface="Aharoni" pitchFamily="2" charset="-79"/>
            </a:endParaRPr>
          </a:p>
          <a:p>
            <a:r>
              <a:rPr lang="en-US" sz="2800" b="1" dirty="0" smtClean="0">
                <a:latin typeface="Aharoni" pitchFamily="2" charset="-79"/>
                <a:cs typeface="Aharoni" pitchFamily="2" charset="-79"/>
              </a:rPr>
              <a:t>The people’s psychological understanding of what was going to happen in the future was rather important in building up a new sense of direction for the people. </a:t>
            </a:r>
            <a:endParaRPr lang="en-US" sz="2800" b="1"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kevincmurphy.com/johns1.gif"/>
          <p:cNvPicPr>
            <a:picLocks noChangeAspect="1" noChangeArrowheads="1"/>
          </p:cNvPicPr>
          <p:nvPr/>
        </p:nvPicPr>
        <p:blipFill>
          <a:blip r:embed="rId3">
            <a:lum bright="70000" contrast="-70000"/>
          </a:blip>
          <a:srcRect/>
          <a:stretch>
            <a:fillRect/>
          </a:stretch>
        </p:blipFill>
        <p:spPr bwMode="auto">
          <a:xfrm>
            <a:off x="0" y="0"/>
            <a:ext cx="7391400" cy="4946128"/>
          </a:xfrm>
          <a:prstGeom prst="rect">
            <a:avLst/>
          </a:prstGeom>
          <a:noFill/>
        </p:spPr>
      </p:pic>
      <p:pic>
        <p:nvPicPr>
          <p:cNvPr id="5" name="Picture 3"/>
          <p:cNvPicPr>
            <a:picLocks noChangeAspect="1" noChangeArrowheads="1"/>
          </p:cNvPicPr>
          <p:nvPr/>
        </p:nvPicPr>
        <p:blipFill>
          <a:blip r:embed="rId4"/>
          <a:srcRect l="16398" t="34375" r="51391" b="26042"/>
          <a:stretch>
            <a:fillRect/>
          </a:stretch>
        </p:blipFill>
        <p:spPr bwMode="auto">
          <a:xfrm>
            <a:off x="4648200" y="3962400"/>
            <a:ext cx="4191000" cy="2895600"/>
          </a:xfrm>
          <a:prstGeom prst="rect">
            <a:avLst/>
          </a:prstGeom>
          <a:noFill/>
          <a:ln w="9525">
            <a:noFill/>
            <a:miter lim="800000"/>
            <a:headEnd/>
            <a:tailEnd/>
          </a:ln>
          <a:effectLst>
            <a:softEdge rad="635000"/>
          </a:effectLst>
        </p:spPr>
      </p:pic>
      <p:sp>
        <p:nvSpPr>
          <p:cNvPr id="6" name="Rectangle 5"/>
          <p:cNvSpPr/>
          <p:nvPr/>
        </p:nvSpPr>
        <p:spPr>
          <a:xfrm>
            <a:off x="0" y="1447800"/>
            <a:ext cx="9144000" cy="152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381000" y="0"/>
            <a:ext cx="76200" cy="68580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a:spLocks noGrp="1"/>
          </p:cNvSpPr>
          <p:nvPr>
            <p:ph type="title"/>
          </p:nvPr>
        </p:nvSpPr>
        <p:spPr>
          <a:xfrm>
            <a:off x="457200" y="274638"/>
            <a:ext cx="8229600" cy="1143000"/>
          </a:xfrm>
        </p:spPr>
        <p:txBody>
          <a:bodyPr/>
          <a:lstStyle/>
          <a:p>
            <a:r>
              <a:rPr lang="en-US" b="1" dirty="0" smtClean="0">
                <a:latin typeface="Aharoni" pitchFamily="2" charset="-79"/>
                <a:cs typeface="Aharoni" pitchFamily="2" charset="-79"/>
              </a:rPr>
              <a:t>Birth of a New Lifestyle  </a:t>
            </a:r>
            <a:endParaRPr lang="en-US" b="1" dirty="0">
              <a:latin typeface="Aharoni" pitchFamily="2" charset="-79"/>
              <a:cs typeface="Aharoni" pitchFamily="2" charset="-79"/>
            </a:endParaRPr>
          </a:p>
        </p:txBody>
      </p:sp>
      <p:sp>
        <p:nvSpPr>
          <p:cNvPr id="9" name="TextBox 8"/>
          <p:cNvSpPr txBox="1"/>
          <p:nvPr/>
        </p:nvSpPr>
        <p:spPr>
          <a:xfrm>
            <a:off x="1066800" y="1981200"/>
            <a:ext cx="7010400" cy="954107"/>
          </a:xfrm>
          <a:prstGeom prst="rect">
            <a:avLst/>
          </a:prstGeom>
          <a:noFill/>
        </p:spPr>
        <p:txBody>
          <a:bodyPr wrap="square" rtlCol="0">
            <a:spAutoFit/>
          </a:bodyPr>
          <a:lstStyle/>
          <a:p>
            <a:r>
              <a:rPr lang="en-US" sz="2800" b="1" dirty="0" smtClean="0"/>
              <a:t>Americans were ready to take on a new lifestyle that included leisure and relaxation.  </a:t>
            </a:r>
            <a:endParaRPr lang="en-US" sz="2800" b="1" dirty="0"/>
          </a:p>
        </p:txBody>
      </p:sp>
      <p:sp>
        <p:nvSpPr>
          <p:cNvPr id="10" name="TextBox 9"/>
          <p:cNvSpPr txBox="1"/>
          <p:nvPr/>
        </p:nvSpPr>
        <p:spPr>
          <a:xfrm>
            <a:off x="2133600" y="3200400"/>
            <a:ext cx="7010400" cy="954107"/>
          </a:xfrm>
          <a:prstGeom prst="rect">
            <a:avLst/>
          </a:prstGeom>
          <a:noFill/>
        </p:spPr>
        <p:txBody>
          <a:bodyPr wrap="square" rtlCol="0">
            <a:spAutoFit/>
          </a:bodyPr>
          <a:lstStyle/>
          <a:p>
            <a:r>
              <a:rPr lang="en-US" sz="2800" b="1" dirty="0" smtClean="0"/>
              <a:t>More individuals had their jobs and had the chance to earn for their own desires </a:t>
            </a:r>
            <a:endParaRPr lang="en-US" sz="2800" b="1" dirty="0"/>
          </a:p>
        </p:txBody>
      </p:sp>
      <p:sp>
        <p:nvSpPr>
          <p:cNvPr id="11" name="TextBox 10"/>
          <p:cNvSpPr txBox="1"/>
          <p:nvPr/>
        </p:nvSpPr>
        <p:spPr>
          <a:xfrm>
            <a:off x="609600" y="4343400"/>
            <a:ext cx="4572000" cy="2246769"/>
          </a:xfrm>
          <a:prstGeom prst="rect">
            <a:avLst/>
          </a:prstGeom>
          <a:noFill/>
        </p:spPr>
        <p:txBody>
          <a:bodyPr wrap="square" rtlCol="0">
            <a:spAutoFit/>
          </a:bodyPr>
          <a:lstStyle/>
          <a:p>
            <a:r>
              <a:rPr lang="en-US" sz="2800" b="1" dirty="0" smtClean="0"/>
              <a:t>The work opportunities gave the people a chance to experience what they may have not been able to enjoy during the war years. </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kevincmurphy.com/johns1.gif"/>
          <p:cNvPicPr>
            <a:picLocks noChangeAspect="1" noChangeArrowheads="1"/>
          </p:cNvPicPr>
          <p:nvPr/>
        </p:nvPicPr>
        <p:blipFill>
          <a:blip r:embed="rId3">
            <a:lum bright="70000" contrast="-70000"/>
          </a:blip>
          <a:srcRect/>
          <a:stretch>
            <a:fillRect/>
          </a:stretch>
        </p:blipFill>
        <p:spPr bwMode="auto">
          <a:xfrm>
            <a:off x="0" y="0"/>
            <a:ext cx="7391400" cy="4946128"/>
          </a:xfrm>
          <a:prstGeom prst="rect">
            <a:avLst/>
          </a:prstGeom>
          <a:noFill/>
        </p:spPr>
      </p:pic>
      <p:pic>
        <p:nvPicPr>
          <p:cNvPr id="5" name="Picture 3"/>
          <p:cNvPicPr>
            <a:picLocks noChangeAspect="1" noChangeArrowheads="1"/>
          </p:cNvPicPr>
          <p:nvPr/>
        </p:nvPicPr>
        <p:blipFill>
          <a:blip r:embed="rId4"/>
          <a:srcRect l="16398" t="34375" r="51391" b="26042"/>
          <a:stretch>
            <a:fillRect/>
          </a:stretch>
        </p:blipFill>
        <p:spPr bwMode="auto">
          <a:xfrm>
            <a:off x="4648200" y="3962400"/>
            <a:ext cx="4191000" cy="2895600"/>
          </a:xfrm>
          <a:prstGeom prst="rect">
            <a:avLst/>
          </a:prstGeom>
          <a:noFill/>
          <a:ln w="9525">
            <a:noFill/>
            <a:miter lim="800000"/>
            <a:headEnd/>
            <a:tailEnd/>
          </a:ln>
          <a:effectLst>
            <a:softEdge rad="635000"/>
          </a:effectLst>
        </p:spPr>
      </p:pic>
      <p:sp>
        <p:nvSpPr>
          <p:cNvPr id="6" name="Rectangle 5"/>
          <p:cNvSpPr/>
          <p:nvPr/>
        </p:nvSpPr>
        <p:spPr>
          <a:xfrm>
            <a:off x="0" y="1447800"/>
            <a:ext cx="9144000" cy="152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381000" y="0"/>
            <a:ext cx="76200" cy="68580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a:spLocks noGrp="1"/>
          </p:cNvSpPr>
          <p:nvPr>
            <p:ph type="title"/>
          </p:nvPr>
        </p:nvSpPr>
        <p:spPr>
          <a:xfrm>
            <a:off x="457200" y="274638"/>
            <a:ext cx="8229600" cy="1143000"/>
          </a:xfrm>
        </p:spPr>
        <p:txBody>
          <a:bodyPr/>
          <a:lstStyle/>
          <a:p>
            <a:r>
              <a:rPr lang="en-US" b="1" dirty="0" smtClean="0">
                <a:solidFill>
                  <a:srgbClr val="0070C0"/>
                </a:solidFill>
                <a:latin typeface="Aharoni" pitchFamily="2" charset="-79"/>
                <a:cs typeface="Aharoni" pitchFamily="2" charset="-79"/>
              </a:rPr>
              <a:t>The Rise of New Media </a:t>
            </a:r>
            <a:endParaRPr lang="en-US" b="1" dirty="0">
              <a:solidFill>
                <a:srgbClr val="0070C0"/>
              </a:solidFill>
              <a:latin typeface="Aharoni" pitchFamily="2" charset="-79"/>
              <a:cs typeface="Aharoni" pitchFamily="2" charset="-79"/>
            </a:endParaRPr>
          </a:p>
        </p:txBody>
      </p:sp>
      <p:sp>
        <p:nvSpPr>
          <p:cNvPr id="10" name="Rectangle 9"/>
          <p:cNvSpPr/>
          <p:nvPr/>
        </p:nvSpPr>
        <p:spPr>
          <a:xfrm>
            <a:off x="1143000" y="1676400"/>
            <a:ext cx="6705745" cy="1754326"/>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Television became the </a:t>
            </a:r>
          </a:p>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center of attention </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1" name="TextBox 10"/>
          <p:cNvSpPr txBox="1"/>
          <p:nvPr/>
        </p:nvSpPr>
        <p:spPr>
          <a:xfrm>
            <a:off x="838200" y="3581400"/>
            <a:ext cx="3962400" cy="3170099"/>
          </a:xfrm>
          <a:prstGeom prst="rect">
            <a:avLst/>
          </a:prstGeom>
          <a:noFill/>
        </p:spPr>
        <p:txBody>
          <a:bodyPr wrap="square" rtlCol="0">
            <a:spAutoFit/>
          </a:bodyPr>
          <a:lstStyle/>
          <a:p>
            <a:r>
              <a:rPr lang="en-US" sz="2000" b="1" dirty="0" smtClean="0">
                <a:solidFill>
                  <a:srgbClr val="002060"/>
                </a:solidFill>
              </a:rPr>
              <a:t>Television became the most sought after innovation during the post war years. People realized more that they are living after the war already since the new television era has already transformed its attention from selling war to selling different commodities and other programs that aim to capture viewer attention. </a:t>
            </a:r>
            <a:endParaRPr lang="en-US" sz="20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inHorizontal)">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11">
                                            <p:txEl>
                                              <p:pRg st="0" end="0"/>
                                            </p:txEl>
                                          </p:spTgt>
                                        </p:tgtEl>
                                        <p:attrNameLst>
                                          <p:attrName>style.visibility</p:attrName>
                                        </p:attrNameLst>
                                      </p:cBhvr>
                                      <p:to>
                                        <p:strVal val="visible"/>
                                      </p:to>
                                    </p:set>
                                    <p:animEffect transition="in" filter="checkerboard(across)">
                                      <p:cBhvr>
                                        <p:cTn id="18"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kevincmurphy.com/johns1.gif"/>
          <p:cNvPicPr>
            <a:picLocks noChangeAspect="1" noChangeArrowheads="1"/>
          </p:cNvPicPr>
          <p:nvPr/>
        </p:nvPicPr>
        <p:blipFill>
          <a:blip r:embed="rId3">
            <a:lum bright="70000" contrast="-70000"/>
          </a:blip>
          <a:srcRect/>
          <a:stretch>
            <a:fillRect/>
          </a:stretch>
        </p:blipFill>
        <p:spPr bwMode="auto">
          <a:xfrm>
            <a:off x="1752600" y="1911872"/>
            <a:ext cx="7391400" cy="4946128"/>
          </a:xfrm>
          <a:prstGeom prst="rect">
            <a:avLst/>
          </a:prstGeom>
          <a:noFill/>
        </p:spPr>
      </p:pic>
      <p:sp>
        <p:nvSpPr>
          <p:cNvPr id="7" name="Rectangle 6"/>
          <p:cNvSpPr/>
          <p:nvPr/>
        </p:nvSpPr>
        <p:spPr>
          <a:xfrm flipH="1">
            <a:off x="457200" y="2057400"/>
            <a:ext cx="8686800" cy="9144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3"/>
          <p:cNvPicPr>
            <a:picLocks noChangeAspect="1" noChangeArrowheads="1"/>
          </p:cNvPicPr>
          <p:nvPr/>
        </p:nvPicPr>
        <p:blipFill>
          <a:blip r:embed="rId4"/>
          <a:srcRect l="16398" t="34375" r="51391" b="26042"/>
          <a:stretch>
            <a:fillRect/>
          </a:stretch>
        </p:blipFill>
        <p:spPr bwMode="auto">
          <a:xfrm>
            <a:off x="0" y="0"/>
            <a:ext cx="4191000" cy="2895600"/>
          </a:xfrm>
          <a:prstGeom prst="rect">
            <a:avLst/>
          </a:prstGeom>
          <a:noFill/>
          <a:ln w="9525">
            <a:noFill/>
            <a:miter lim="800000"/>
            <a:headEnd/>
            <a:tailEnd/>
          </a:ln>
          <a:effectLst>
            <a:softEdge rad="635000"/>
          </a:effectLst>
        </p:spPr>
      </p:pic>
      <p:sp>
        <p:nvSpPr>
          <p:cNvPr id="6" name="Rectangle 5"/>
          <p:cNvSpPr/>
          <p:nvPr/>
        </p:nvSpPr>
        <p:spPr>
          <a:xfrm>
            <a:off x="0" y="2514600"/>
            <a:ext cx="9144000" cy="152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a:spLocks noGrp="1"/>
          </p:cNvSpPr>
          <p:nvPr>
            <p:ph type="title"/>
          </p:nvPr>
        </p:nvSpPr>
        <p:spPr>
          <a:xfrm>
            <a:off x="457200" y="3657600"/>
            <a:ext cx="8229600" cy="1143000"/>
          </a:xfrm>
        </p:spPr>
        <p:txBody>
          <a:bodyPr/>
          <a:lstStyle/>
          <a:p>
            <a:r>
              <a:rPr lang="en-US" b="1" dirty="0" smtClean="0">
                <a:latin typeface="Aharoni" pitchFamily="2" charset="-79"/>
                <a:cs typeface="Aharoni" pitchFamily="2" charset="-79"/>
              </a:rPr>
              <a:t>The New Industries </a:t>
            </a:r>
            <a:endParaRPr lang="en-US" b="1"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828800"/>
            <a:ext cx="9144000" cy="152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2" descr="http://www.kevincmurphy.com/johns1.gif"/>
          <p:cNvPicPr>
            <a:picLocks noChangeAspect="1" noChangeArrowheads="1"/>
          </p:cNvPicPr>
          <p:nvPr/>
        </p:nvPicPr>
        <p:blipFill>
          <a:blip r:embed="rId3">
            <a:lum bright="70000" contrast="-70000"/>
          </a:blip>
          <a:srcRect/>
          <a:stretch>
            <a:fillRect/>
          </a:stretch>
        </p:blipFill>
        <p:spPr bwMode="auto">
          <a:xfrm>
            <a:off x="1752600" y="1911872"/>
            <a:ext cx="7391400" cy="4946128"/>
          </a:xfrm>
          <a:prstGeom prst="rect">
            <a:avLst/>
          </a:prstGeom>
          <a:noFill/>
        </p:spPr>
      </p:pic>
      <p:sp>
        <p:nvSpPr>
          <p:cNvPr id="7" name="Rectangle 6"/>
          <p:cNvSpPr/>
          <p:nvPr/>
        </p:nvSpPr>
        <p:spPr>
          <a:xfrm flipH="1">
            <a:off x="0" y="1447800"/>
            <a:ext cx="9144000" cy="3048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3"/>
          <p:cNvPicPr>
            <a:picLocks noChangeAspect="1" noChangeArrowheads="1"/>
          </p:cNvPicPr>
          <p:nvPr/>
        </p:nvPicPr>
        <p:blipFill>
          <a:blip r:embed="rId4"/>
          <a:srcRect l="16398" t="34375" r="51391" b="26042"/>
          <a:stretch>
            <a:fillRect/>
          </a:stretch>
        </p:blipFill>
        <p:spPr bwMode="auto">
          <a:xfrm>
            <a:off x="0" y="0"/>
            <a:ext cx="4191000" cy="2895600"/>
          </a:xfrm>
          <a:prstGeom prst="rect">
            <a:avLst/>
          </a:prstGeom>
          <a:noFill/>
          <a:ln w="9525">
            <a:noFill/>
            <a:miter lim="800000"/>
            <a:headEnd/>
            <a:tailEnd/>
          </a:ln>
          <a:effectLst>
            <a:softEdge rad="635000"/>
          </a:effectLst>
        </p:spPr>
      </p:pic>
      <p:sp>
        <p:nvSpPr>
          <p:cNvPr id="8" name="Title 1"/>
          <p:cNvSpPr>
            <a:spLocks noGrp="1"/>
          </p:cNvSpPr>
          <p:nvPr>
            <p:ph type="title"/>
          </p:nvPr>
        </p:nvSpPr>
        <p:spPr>
          <a:xfrm>
            <a:off x="3505200" y="0"/>
            <a:ext cx="5638800" cy="1143000"/>
          </a:xfrm>
        </p:spPr>
        <p:txBody>
          <a:bodyPr/>
          <a:lstStyle/>
          <a:p>
            <a:r>
              <a:rPr lang="en-US" b="1" dirty="0" smtClean="0"/>
              <a:t>Sports Industry </a:t>
            </a:r>
            <a:endParaRPr lang="en-US" b="1" dirty="0"/>
          </a:p>
        </p:txBody>
      </p:sp>
      <p:sp>
        <p:nvSpPr>
          <p:cNvPr id="9" name="TextBox 8"/>
          <p:cNvSpPr txBox="1"/>
          <p:nvPr/>
        </p:nvSpPr>
        <p:spPr>
          <a:xfrm>
            <a:off x="838200" y="2971800"/>
            <a:ext cx="6934200" cy="1815882"/>
          </a:xfrm>
          <a:prstGeom prst="rect">
            <a:avLst/>
          </a:prstGeom>
          <a:noFill/>
        </p:spPr>
        <p:txBody>
          <a:bodyPr wrap="square" rtlCol="0">
            <a:spAutoFit/>
          </a:bodyPr>
          <a:lstStyle/>
          <a:p>
            <a:r>
              <a:rPr lang="en-US" sz="2800" b="1" dirty="0" smtClean="0"/>
              <a:t>During the year 1947, the birth of the Color Line Sports was given way. This prompted the inclusion system in most sports especially in football. </a:t>
            </a:r>
            <a:endParaRPr lang="en-US" sz="2800" b="1" dirty="0"/>
          </a:p>
        </p:txBody>
      </p:sp>
      <p:sp>
        <p:nvSpPr>
          <p:cNvPr id="10" name="TextBox 9"/>
          <p:cNvSpPr txBox="1"/>
          <p:nvPr/>
        </p:nvSpPr>
        <p:spPr>
          <a:xfrm>
            <a:off x="1828800" y="4800600"/>
            <a:ext cx="6934200" cy="1384995"/>
          </a:xfrm>
          <a:prstGeom prst="rect">
            <a:avLst/>
          </a:prstGeom>
          <a:noFill/>
        </p:spPr>
        <p:txBody>
          <a:bodyPr wrap="square" rtlCol="0">
            <a:spAutoFit/>
          </a:bodyPr>
          <a:lstStyle/>
          <a:p>
            <a:r>
              <a:rPr lang="en-US" sz="2800" b="1" i="1" dirty="0" smtClean="0">
                <a:solidFill>
                  <a:schemeClr val="accent6">
                    <a:lumMod val="50000"/>
                  </a:schemeClr>
                </a:solidFill>
                <a:effectLst>
                  <a:outerShdw blurRad="38100" dist="38100" dir="2700000" algn="tl">
                    <a:srgbClr val="000000">
                      <a:alpha val="43137"/>
                    </a:srgbClr>
                  </a:outerShdw>
                </a:effectLst>
              </a:rPr>
              <a:t>This change intended to diffuse racial tension in the sports arena, with the distinct hope of increasing viewer rate in the said field.  </a:t>
            </a:r>
            <a:endParaRPr lang="en-US" sz="2800" b="1" i="1" dirty="0">
              <a:solidFill>
                <a:schemeClr val="accent6">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diamond(in)">
                                      <p:cBhvr>
                                        <p:cTn id="13" dur="20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6"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Horizont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828800"/>
            <a:ext cx="9144000" cy="152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2" descr="http://www.kevincmurphy.com/johns1.gif"/>
          <p:cNvPicPr>
            <a:picLocks noChangeAspect="1" noChangeArrowheads="1"/>
          </p:cNvPicPr>
          <p:nvPr/>
        </p:nvPicPr>
        <p:blipFill>
          <a:blip r:embed="rId3">
            <a:lum bright="70000" contrast="-70000"/>
          </a:blip>
          <a:srcRect/>
          <a:stretch>
            <a:fillRect/>
          </a:stretch>
        </p:blipFill>
        <p:spPr bwMode="auto">
          <a:xfrm>
            <a:off x="1752600" y="1911872"/>
            <a:ext cx="7391400" cy="4946128"/>
          </a:xfrm>
          <a:prstGeom prst="rect">
            <a:avLst/>
          </a:prstGeom>
          <a:noFill/>
        </p:spPr>
      </p:pic>
      <p:sp>
        <p:nvSpPr>
          <p:cNvPr id="7" name="Rectangle 6"/>
          <p:cNvSpPr/>
          <p:nvPr/>
        </p:nvSpPr>
        <p:spPr>
          <a:xfrm flipH="1">
            <a:off x="0" y="1447800"/>
            <a:ext cx="9144000" cy="3048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3"/>
          <p:cNvPicPr>
            <a:picLocks noChangeAspect="1" noChangeArrowheads="1"/>
          </p:cNvPicPr>
          <p:nvPr/>
        </p:nvPicPr>
        <p:blipFill>
          <a:blip r:embed="rId4"/>
          <a:srcRect l="16398" t="34375" r="51391" b="26042"/>
          <a:stretch>
            <a:fillRect/>
          </a:stretch>
        </p:blipFill>
        <p:spPr bwMode="auto">
          <a:xfrm>
            <a:off x="0" y="0"/>
            <a:ext cx="4191000" cy="2895600"/>
          </a:xfrm>
          <a:prstGeom prst="rect">
            <a:avLst/>
          </a:prstGeom>
          <a:noFill/>
          <a:ln w="9525">
            <a:noFill/>
            <a:miter lim="800000"/>
            <a:headEnd/>
            <a:tailEnd/>
          </a:ln>
          <a:effectLst>
            <a:softEdge rad="635000"/>
          </a:effectLst>
        </p:spPr>
      </p:pic>
      <p:sp>
        <p:nvSpPr>
          <p:cNvPr id="8" name="Title 1"/>
          <p:cNvSpPr>
            <a:spLocks noGrp="1"/>
          </p:cNvSpPr>
          <p:nvPr>
            <p:ph type="title"/>
          </p:nvPr>
        </p:nvSpPr>
        <p:spPr>
          <a:xfrm>
            <a:off x="3505200" y="0"/>
            <a:ext cx="5638800" cy="1143000"/>
          </a:xfrm>
        </p:spPr>
        <p:txBody>
          <a:bodyPr/>
          <a:lstStyle/>
          <a:p>
            <a:r>
              <a:rPr lang="en-US" b="1" dirty="0" smtClean="0"/>
              <a:t>Music Industry </a:t>
            </a:r>
            <a:endParaRPr lang="en-US" b="1" dirty="0"/>
          </a:p>
        </p:txBody>
      </p:sp>
      <p:sp>
        <p:nvSpPr>
          <p:cNvPr id="9" name="Rectangle 8"/>
          <p:cNvSpPr/>
          <p:nvPr/>
        </p:nvSpPr>
        <p:spPr>
          <a:xfrm>
            <a:off x="2953330" y="1981200"/>
            <a:ext cx="6190670"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The Beat Movement </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0" name="Rectangle 9"/>
          <p:cNvSpPr/>
          <p:nvPr/>
        </p:nvSpPr>
        <p:spPr>
          <a:xfrm>
            <a:off x="304800" y="4724400"/>
            <a:ext cx="3331041"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Rock n Roll</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1" name="TextBox 10"/>
          <p:cNvSpPr txBox="1"/>
          <p:nvPr/>
        </p:nvSpPr>
        <p:spPr>
          <a:xfrm>
            <a:off x="609600" y="2895600"/>
            <a:ext cx="7315200" cy="1815882"/>
          </a:xfrm>
          <a:prstGeom prst="rect">
            <a:avLst/>
          </a:prstGeom>
          <a:noFill/>
        </p:spPr>
        <p:txBody>
          <a:bodyPr wrap="square" rtlCol="0">
            <a:spAutoFit/>
          </a:bodyPr>
          <a:lstStyle/>
          <a:p>
            <a:r>
              <a:rPr lang="en-US" sz="2800" b="1" dirty="0" smtClean="0">
                <a:solidFill>
                  <a:srgbClr val="0070C0"/>
                </a:solidFill>
                <a:effectLst>
                  <a:outerShdw blurRad="38100" dist="38100" dir="2700000" algn="tl">
                    <a:srgbClr val="000000">
                      <a:alpha val="43137"/>
                    </a:srgbClr>
                  </a:outerShdw>
                </a:effectLst>
              </a:rPr>
              <a:t>The beat movement was more of an art movement that constituted a new way of expressing one’s self through arts such as music, painting and poetry.  </a:t>
            </a:r>
            <a:endParaRPr lang="en-US" sz="2800" b="1" dirty="0">
              <a:solidFill>
                <a:srgbClr val="0070C0"/>
              </a:solidFill>
              <a:effectLst>
                <a:outerShdw blurRad="38100" dist="38100" dir="2700000" algn="tl">
                  <a:srgbClr val="000000">
                    <a:alpha val="43137"/>
                  </a:srgbClr>
                </a:outerShdw>
              </a:effectLst>
            </a:endParaRPr>
          </a:p>
        </p:txBody>
      </p:sp>
      <p:sp>
        <p:nvSpPr>
          <p:cNvPr id="12" name="TextBox 11"/>
          <p:cNvSpPr txBox="1"/>
          <p:nvPr/>
        </p:nvSpPr>
        <p:spPr>
          <a:xfrm>
            <a:off x="1371600" y="5473005"/>
            <a:ext cx="7315200" cy="1384995"/>
          </a:xfrm>
          <a:prstGeom prst="rect">
            <a:avLst/>
          </a:prstGeom>
          <a:noFill/>
        </p:spPr>
        <p:txBody>
          <a:bodyPr wrap="square" rtlCol="0">
            <a:spAutoFit/>
          </a:bodyPr>
          <a:lstStyle/>
          <a:p>
            <a:r>
              <a:rPr lang="en-US" sz="2800" b="1" dirty="0" smtClean="0">
                <a:solidFill>
                  <a:srgbClr val="0070C0"/>
                </a:solidFill>
                <a:effectLst>
                  <a:outerShdw blurRad="38100" dist="38100" dir="2700000" algn="tl">
                    <a:srgbClr val="000000">
                      <a:alpha val="43137"/>
                    </a:srgbClr>
                  </a:outerShdw>
                </a:effectLst>
              </a:rPr>
              <a:t>A musical genre noted for its expressive characteristic that fit the idealisms of the younger generation.  </a:t>
            </a:r>
            <a:endParaRPr lang="en-US" sz="2800" b="1" dirty="0">
              <a:solidFill>
                <a:srgbClr val="0070C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diamond(in)">
                                      <p:cBhvr>
                                        <p:cTn id="19" dur="20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fill="hold"/>
                                        <p:tgtEl>
                                          <p:spTgt spid="10"/>
                                        </p:tgtEl>
                                        <p:attrNameLst>
                                          <p:attrName>ppt_x</p:attrName>
                                        </p:attrNameLst>
                                      </p:cBhvr>
                                      <p:tavLst>
                                        <p:tav tm="0">
                                          <p:val>
                                            <p:strVal val="#ppt_x"/>
                                          </p:val>
                                        </p:tav>
                                        <p:tav tm="100000">
                                          <p:val>
                                            <p:strVal val="#ppt_x"/>
                                          </p:val>
                                        </p:tav>
                                      </p:tavLst>
                                    </p:anim>
                                    <p:anim calcmode="lin" valueType="num">
                                      <p:cBhvr additive="base">
                                        <p:cTn id="2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26"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barn(inHorizontal)">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828800"/>
            <a:ext cx="9144000" cy="152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2" descr="http://www.kevincmurphy.com/johns1.gif"/>
          <p:cNvPicPr>
            <a:picLocks noChangeAspect="1" noChangeArrowheads="1"/>
          </p:cNvPicPr>
          <p:nvPr/>
        </p:nvPicPr>
        <p:blipFill>
          <a:blip r:embed="rId3">
            <a:lum bright="70000" contrast="-70000"/>
          </a:blip>
          <a:stretch>
            <a:fillRect/>
          </a:stretch>
        </p:blipFill>
        <p:spPr bwMode="auto">
          <a:xfrm>
            <a:off x="1752599" y="1911872"/>
            <a:ext cx="7049789" cy="4717528"/>
          </a:xfrm>
          <a:prstGeom prst="rect">
            <a:avLst/>
          </a:prstGeom>
          <a:noFill/>
          <a:ln>
            <a:noFill/>
          </a:ln>
        </p:spPr>
      </p:pic>
      <p:sp>
        <p:nvSpPr>
          <p:cNvPr id="7" name="Rectangle 6"/>
          <p:cNvSpPr/>
          <p:nvPr/>
        </p:nvSpPr>
        <p:spPr>
          <a:xfrm flipH="1">
            <a:off x="0" y="1447800"/>
            <a:ext cx="9144000" cy="3048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3"/>
          <p:cNvPicPr>
            <a:picLocks noChangeAspect="1" noChangeArrowheads="1"/>
          </p:cNvPicPr>
          <p:nvPr/>
        </p:nvPicPr>
        <p:blipFill>
          <a:blip r:embed="rId4"/>
          <a:srcRect l="16398" t="34375" r="51391" b="26042"/>
          <a:stretch>
            <a:fillRect/>
          </a:stretch>
        </p:blipFill>
        <p:spPr bwMode="auto">
          <a:xfrm>
            <a:off x="0" y="0"/>
            <a:ext cx="4191000" cy="2895600"/>
          </a:xfrm>
          <a:prstGeom prst="rect">
            <a:avLst/>
          </a:prstGeom>
          <a:noFill/>
          <a:ln w="9525">
            <a:noFill/>
            <a:miter lim="800000"/>
            <a:headEnd/>
            <a:tailEnd/>
          </a:ln>
          <a:effectLst>
            <a:softEdge rad="635000"/>
          </a:effectLst>
        </p:spPr>
      </p:pic>
      <p:sp>
        <p:nvSpPr>
          <p:cNvPr id="8" name="Title 1"/>
          <p:cNvSpPr>
            <a:spLocks noGrp="1"/>
          </p:cNvSpPr>
          <p:nvPr>
            <p:ph type="title"/>
          </p:nvPr>
        </p:nvSpPr>
        <p:spPr>
          <a:xfrm>
            <a:off x="3505200" y="152400"/>
            <a:ext cx="5638800" cy="1143000"/>
          </a:xfrm>
        </p:spPr>
        <p:txBody>
          <a:bodyPr>
            <a:normAutofit fontScale="90000"/>
          </a:bodyPr>
          <a:lstStyle/>
          <a:p>
            <a:r>
              <a:rPr lang="en-US" b="1" dirty="0" smtClean="0"/>
              <a:t>Film Making and Television Programs </a:t>
            </a:r>
            <a:endParaRPr lang="en-US" b="1" dirty="0"/>
          </a:p>
        </p:txBody>
      </p:sp>
      <p:sp>
        <p:nvSpPr>
          <p:cNvPr id="10" name="TextBox 9"/>
          <p:cNvSpPr txBox="1"/>
          <p:nvPr/>
        </p:nvSpPr>
        <p:spPr>
          <a:xfrm>
            <a:off x="228600" y="2743200"/>
            <a:ext cx="8382000" cy="584775"/>
          </a:xfrm>
          <a:prstGeom prst="rect">
            <a:avLst/>
          </a:prstGeom>
          <a:noFill/>
        </p:spPr>
        <p:txBody>
          <a:bodyPr wrap="square" rtlCol="0">
            <a:spAutoFit/>
          </a:bodyPr>
          <a:lstStyle/>
          <a:p>
            <a:r>
              <a:rPr lang="en-US" sz="3200" b="1" dirty="0" smtClean="0">
                <a:solidFill>
                  <a:srgbClr val="0070C0"/>
                </a:solidFill>
              </a:rPr>
              <a:t>People Made Time for Television </a:t>
            </a:r>
            <a:endParaRPr lang="en-US" sz="3200" b="1" dirty="0">
              <a:solidFill>
                <a:srgbClr val="0070C0"/>
              </a:solidFill>
            </a:endParaRPr>
          </a:p>
        </p:txBody>
      </p:sp>
      <p:sp>
        <p:nvSpPr>
          <p:cNvPr id="11" name="TextBox 10"/>
          <p:cNvSpPr txBox="1"/>
          <p:nvPr/>
        </p:nvSpPr>
        <p:spPr>
          <a:xfrm>
            <a:off x="838200" y="3657600"/>
            <a:ext cx="7924800" cy="1938992"/>
          </a:xfrm>
          <a:prstGeom prst="rect">
            <a:avLst/>
          </a:prstGeom>
          <a:noFill/>
        </p:spPr>
        <p:txBody>
          <a:bodyPr wrap="square" rtlCol="0">
            <a:spAutoFit/>
          </a:bodyPr>
          <a:lstStyle/>
          <a:p>
            <a:r>
              <a:rPr lang="en-US" sz="2400" b="1" dirty="0" smtClean="0">
                <a:solidFill>
                  <a:srgbClr val="0070C0"/>
                </a:solidFill>
                <a:effectLst>
                  <a:outerShdw blurRad="38100" dist="38100" dir="2700000" algn="tl">
                    <a:srgbClr val="000000">
                      <a:alpha val="43137"/>
                    </a:srgbClr>
                  </a:outerShdw>
                </a:effectLst>
              </a:rPr>
              <a:t>During the war era, there were approximately a plain count of at least 5,000 to 7,000 sets of televisions distributed in the country. During the post war years, the said number has risen to at least 4 billion televisions that was distributed in different households around the United States. </a:t>
            </a:r>
            <a:endParaRPr lang="en-US" sz="2400" b="1" dirty="0">
              <a:solidFill>
                <a:srgbClr val="0070C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6"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arn(inHorizontal)">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1884</Words>
  <Application>Microsoft Office PowerPoint</Application>
  <PresentationFormat>On-screen Show (4:3)</PresentationFormat>
  <Paragraphs>105</Paragraphs>
  <Slides>18</Slides>
  <Notes>15</Notes>
  <HiddenSlides>0</HiddenSlides>
  <MMClips>1</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Popular Culture in  Postwar America </vt:lpstr>
      <vt:lpstr>The Beginning of a New Life </vt:lpstr>
      <vt:lpstr>Freedom from War</vt:lpstr>
      <vt:lpstr>Birth of a New Lifestyle  </vt:lpstr>
      <vt:lpstr>The Rise of New Media </vt:lpstr>
      <vt:lpstr>The New Industries </vt:lpstr>
      <vt:lpstr>Sports Industry </vt:lpstr>
      <vt:lpstr>Music Industry </vt:lpstr>
      <vt:lpstr>Film Making and Television Programs </vt:lpstr>
      <vt:lpstr>The New Fashion</vt:lpstr>
      <vt:lpstr>The Birth of New Age Literature </vt:lpstr>
      <vt:lpstr>New Philosophies</vt:lpstr>
      <vt:lpstr>Ideas Supporting Capitalism </vt:lpstr>
      <vt:lpstr>Ideas Against Capitalism </vt:lpstr>
      <vt:lpstr>The New Society</vt:lpstr>
      <vt:lpstr>Conclusion </vt:lpstr>
      <vt:lpstr>Slide 17</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Popular Culture in  Postwar America </dc:title>
  <dc:creator>Ruth Raquel</dc:creator>
  <cp:lastModifiedBy>Ruth Raquel</cp:lastModifiedBy>
  <cp:revision>15</cp:revision>
  <dcterms:created xsi:type="dcterms:W3CDTF">2014-07-23T13:01:46Z</dcterms:created>
  <dcterms:modified xsi:type="dcterms:W3CDTF">2014-07-23T17:49:45Z</dcterms:modified>
</cp:coreProperties>
</file>