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30" autoAdjust="0"/>
    <p:restoredTop sz="94660"/>
  </p:normalViewPr>
  <p:slideViewPr>
    <p:cSldViewPr snapToGrid="0">
      <p:cViewPr varScale="1">
        <p:scale>
          <a:sx n="64" d="100"/>
          <a:sy n="64" d="100"/>
        </p:scale>
        <p:origin x="72" y="11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CD914F-91D9-478D-85B0-613F0A50E2A5}" type="datetimeFigureOut">
              <a:rPr lang="en-US" smtClean="0"/>
              <a:t>9/18/2014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7E2ED2-E2A0-4050-B4E3-6220E8FB9CD4}" type="slidenum">
              <a:rPr lang="en-US" smtClean="0"/>
              <a:t>‹#›</a:t>
            </a:fld>
            <a:endParaRPr lang="en-US"/>
          </a:p>
        </p:txBody>
      </p:sp>
    </p:spTree>
    <p:extLst>
      <p:ext uri="{BB962C8B-B14F-4D97-AF65-F5344CB8AC3E}">
        <p14:creationId xmlns:p14="http://schemas.microsoft.com/office/powerpoint/2010/main" val="1072529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a:t>
            </a:r>
            <a:r>
              <a:rPr lang="en-US" baseline="0" dirty="0" smtClean="0"/>
              <a:t> in the current study, running is proposed as a possible treatment option to alleviate depressive symptoms, a look at the positive physical benefits of running is useful. First, running reduces the risk of several negative health outcomes, especially those associated with being overweight and related to heart disease. Running also improves physical functioning, especially in the elderly.</a:t>
            </a:r>
            <a:endParaRPr lang="en-US" dirty="0"/>
          </a:p>
        </p:txBody>
      </p:sp>
      <p:sp>
        <p:nvSpPr>
          <p:cNvPr id="4" name="Slide Number Placeholder 3"/>
          <p:cNvSpPr>
            <a:spLocks noGrp="1"/>
          </p:cNvSpPr>
          <p:nvPr>
            <p:ph type="sldNum" sz="quarter" idx="10"/>
          </p:nvPr>
        </p:nvSpPr>
        <p:spPr/>
        <p:txBody>
          <a:bodyPr/>
          <a:lstStyle/>
          <a:p>
            <a:fld id="{457E2ED2-E2A0-4050-B4E3-6220E8FB9CD4}" type="slidenum">
              <a:rPr lang="en-US" smtClean="0"/>
              <a:t>2</a:t>
            </a:fld>
            <a:endParaRPr lang="en-US"/>
          </a:p>
        </p:txBody>
      </p:sp>
    </p:spTree>
    <p:extLst>
      <p:ext uri="{BB962C8B-B14F-4D97-AF65-F5344CB8AC3E}">
        <p14:creationId xmlns:p14="http://schemas.microsoft.com/office/powerpoint/2010/main" val="35043031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Despite the positive results, there were several issues</a:t>
            </a:r>
            <a:r>
              <a:rPr lang="en-US" baseline="0" dirty="0" smtClean="0"/>
              <a:t> with the study. Because this was a pilot study, however, its purposes were fulfilled. </a:t>
            </a:r>
            <a:endParaRPr lang="en-US" dirty="0"/>
          </a:p>
        </p:txBody>
      </p:sp>
      <p:sp>
        <p:nvSpPr>
          <p:cNvPr id="4" name="Slide Number Placeholder 3"/>
          <p:cNvSpPr>
            <a:spLocks noGrp="1"/>
          </p:cNvSpPr>
          <p:nvPr>
            <p:ph type="sldNum" sz="quarter" idx="10"/>
          </p:nvPr>
        </p:nvSpPr>
        <p:spPr/>
        <p:txBody>
          <a:bodyPr/>
          <a:lstStyle/>
          <a:p>
            <a:fld id="{457E2ED2-E2A0-4050-B4E3-6220E8FB9CD4}" type="slidenum">
              <a:rPr lang="en-US" smtClean="0"/>
              <a:t>11</a:t>
            </a:fld>
            <a:endParaRPr lang="en-US"/>
          </a:p>
        </p:txBody>
      </p:sp>
    </p:spTree>
    <p:extLst>
      <p:ext uri="{BB962C8B-B14F-4D97-AF65-F5344CB8AC3E}">
        <p14:creationId xmlns:p14="http://schemas.microsoft.com/office/powerpoint/2010/main" val="31770652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study supports the notion that running may alleviate</a:t>
            </a:r>
            <a:r>
              <a:rPr lang="en-US" baseline="0" dirty="0" smtClean="0"/>
              <a:t> depressive symptoms in patients with depression, though the exact reason for such alleviation is not known. The most important aspect of this study is that it paves the way for future studies on the topic by providing preliminary support for running as an effective treatment </a:t>
            </a:r>
            <a:r>
              <a:rPr lang="en-US" baseline="0" smtClean="0"/>
              <a:t>for depression. </a:t>
            </a:r>
            <a:endParaRPr lang="en-US"/>
          </a:p>
        </p:txBody>
      </p:sp>
      <p:sp>
        <p:nvSpPr>
          <p:cNvPr id="4" name="Slide Number Placeholder 3"/>
          <p:cNvSpPr>
            <a:spLocks noGrp="1"/>
          </p:cNvSpPr>
          <p:nvPr>
            <p:ph type="sldNum" sz="quarter" idx="10"/>
          </p:nvPr>
        </p:nvSpPr>
        <p:spPr/>
        <p:txBody>
          <a:bodyPr/>
          <a:lstStyle/>
          <a:p>
            <a:fld id="{457E2ED2-E2A0-4050-B4E3-6220E8FB9CD4}" type="slidenum">
              <a:rPr lang="en-US" smtClean="0"/>
              <a:t>12</a:t>
            </a:fld>
            <a:endParaRPr lang="en-US"/>
          </a:p>
        </p:txBody>
      </p:sp>
    </p:spTree>
    <p:extLst>
      <p:ext uri="{BB962C8B-B14F-4D97-AF65-F5344CB8AC3E}">
        <p14:creationId xmlns:p14="http://schemas.microsoft.com/office/powerpoint/2010/main" val="990709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addition to the positive physical effects of</a:t>
            </a:r>
            <a:r>
              <a:rPr lang="en-US" baseline="0" dirty="0" smtClean="0"/>
              <a:t> running, studies have found psychological benefits as well, from improving mood and emotional stability to improving the sleep of individuals, though more research needs to be performed in this field. </a:t>
            </a:r>
            <a:endParaRPr lang="en-US" dirty="0"/>
          </a:p>
        </p:txBody>
      </p:sp>
      <p:sp>
        <p:nvSpPr>
          <p:cNvPr id="4" name="Slide Number Placeholder 3"/>
          <p:cNvSpPr>
            <a:spLocks noGrp="1"/>
          </p:cNvSpPr>
          <p:nvPr>
            <p:ph type="sldNum" sz="quarter" idx="10"/>
          </p:nvPr>
        </p:nvSpPr>
        <p:spPr/>
        <p:txBody>
          <a:bodyPr/>
          <a:lstStyle/>
          <a:p>
            <a:fld id="{457E2ED2-E2A0-4050-B4E3-6220E8FB9CD4}" type="slidenum">
              <a:rPr lang="en-US" smtClean="0"/>
              <a:t>3</a:t>
            </a:fld>
            <a:endParaRPr lang="en-US"/>
          </a:p>
        </p:txBody>
      </p:sp>
    </p:spTree>
    <p:extLst>
      <p:ext uri="{BB962C8B-B14F-4D97-AF65-F5344CB8AC3E}">
        <p14:creationId xmlns:p14="http://schemas.microsoft.com/office/powerpoint/2010/main" val="17635982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a:t>
            </a:r>
            <a:r>
              <a:rPr lang="en-US" baseline="0" dirty="0" smtClean="0"/>
              <a:t> is limited evidence that exercise may alleviate depressive symptoms, though the available evidence seems to suggest that it does. However, how exercise may alleviate these symptoms is unknown.</a:t>
            </a:r>
            <a:endParaRPr lang="en-US" dirty="0"/>
          </a:p>
        </p:txBody>
      </p:sp>
      <p:sp>
        <p:nvSpPr>
          <p:cNvPr id="4" name="Slide Number Placeholder 3"/>
          <p:cNvSpPr>
            <a:spLocks noGrp="1"/>
          </p:cNvSpPr>
          <p:nvPr>
            <p:ph type="sldNum" sz="quarter" idx="10"/>
          </p:nvPr>
        </p:nvSpPr>
        <p:spPr/>
        <p:txBody>
          <a:bodyPr/>
          <a:lstStyle/>
          <a:p>
            <a:fld id="{457E2ED2-E2A0-4050-B4E3-6220E8FB9CD4}" type="slidenum">
              <a:rPr lang="en-US" smtClean="0"/>
              <a:t>4</a:t>
            </a:fld>
            <a:endParaRPr lang="en-US"/>
          </a:p>
        </p:txBody>
      </p:sp>
    </p:spTree>
    <p:extLst>
      <p:ext uri="{BB962C8B-B14F-4D97-AF65-F5344CB8AC3E}">
        <p14:creationId xmlns:p14="http://schemas.microsoft.com/office/powerpoint/2010/main" val="2140867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current study</a:t>
            </a:r>
            <a:r>
              <a:rPr lang="en-US" baseline="0" dirty="0" smtClean="0"/>
              <a:t> proposed to investigate the effects of running on depressive symptoms compared to psychotherapy. The hypothesis is that running will be comparable to psychotherapy in alleviating such symptoms. </a:t>
            </a:r>
            <a:endParaRPr lang="en-US" dirty="0"/>
          </a:p>
        </p:txBody>
      </p:sp>
      <p:sp>
        <p:nvSpPr>
          <p:cNvPr id="4" name="Slide Number Placeholder 3"/>
          <p:cNvSpPr>
            <a:spLocks noGrp="1"/>
          </p:cNvSpPr>
          <p:nvPr>
            <p:ph type="sldNum" sz="quarter" idx="10"/>
          </p:nvPr>
        </p:nvSpPr>
        <p:spPr/>
        <p:txBody>
          <a:bodyPr/>
          <a:lstStyle/>
          <a:p>
            <a:fld id="{457E2ED2-E2A0-4050-B4E3-6220E8FB9CD4}" type="slidenum">
              <a:rPr lang="en-US" smtClean="0"/>
              <a:t>5</a:t>
            </a:fld>
            <a:endParaRPr lang="en-US"/>
          </a:p>
        </p:txBody>
      </p:sp>
    </p:spTree>
    <p:extLst>
      <p:ext uri="{BB962C8B-B14F-4D97-AF65-F5344CB8AC3E}">
        <p14:creationId xmlns:p14="http://schemas.microsoft.com/office/powerpoint/2010/main" val="42317124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study divided the participants</a:t>
            </a:r>
            <a:r>
              <a:rPr lang="en-US" baseline="0" dirty="0" smtClean="0"/>
              <a:t> up into two groups, one group that went through running sessions and one that went through psychotherapy sessions. </a:t>
            </a:r>
            <a:endParaRPr lang="en-US" dirty="0"/>
          </a:p>
        </p:txBody>
      </p:sp>
      <p:sp>
        <p:nvSpPr>
          <p:cNvPr id="4" name="Slide Number Placeholder 3"/>
          <p:cNvSpPr>
            <a:spLocks noGrp="1"/>
          </p:cNvSpPr>
          <p:nvPr>
            <p:ph type="sldNum" sz="quarter" idx="10"/>
          </p:nvPr>
        </p:nvSpPr>
        <p:spPr/>
        <p:txBody>
          <a:bodyPr/>
          <a:lstStyle/>
          <a:p>
            <a:fld id="{457E2ED2-E2A0-4050-B4E3-6220E8FB9CD4}" type="slidenum">
              <a:rPr lang="en-US" smtClean="0"/>
              <a:t>6</a:t>
            </a:fld>
            <a:endParaRPr lang="en-US"/>
          </a:p>
        </p:txBody>
      </p:sp>
    </p:spTree>
    <p:extLst>
      <p:ext uri="{BB962C8B-B14F-4D97-AF65-F5344CB8AC3E}">
        <p14:creationId xmlns:p14="http://schemas.microsoft.com/office/powerpoint/2010/main" val="28429309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results of the runners were largely positive, though there were a few dropouts</a:t>
            </a:r>
            <a:r>
              <a:rPr lang="en-US" baseline="0" dirty="0" smtClean="0"/>
              <a:t> and a few participants who did not run enough to produce positive results. </a:t>
            </a:r>
            <a:endParaRPr lang="en-US" dirty="0"/>
          </a:p>
        </p:txBody>
      </p:sp>
      <p:sp>
        <p:nvSpPr>
          <p:cNvPr id="4" name="Slide Number Placeholder 3"/>
          <p:cNvSpPr>
            <a:spLocks noGrp="1"/>
          </p:cNvSpPr>
          <p:nvPr>
            <p:ph type="sldNum" sz="quarter" idx="10"/>
          </p:nvPr>
        </p:nvSpPr>
        <p:spPr/>
        <p:txBody>
          <a:bodyPr/>
          <a:lstStyle/>
          <a:p>
            <a:fld id="{457E2ED2-E2A0-4050-B4E3-6220E8FB9CD4}" type="slidenum">
              <a:rPr lang="en-US" smtClean="0"/>
              <a:t>7</a:t>
            </a:fld>
            <a:endParaRPr lang="en-US"/>
          </a:p>
        </p:txBody>
      </p:sp>
    </p:spTree>
    <p:extLst>
      <p:ext uri="{BB962C8B-B14F-4D97-AF65-F5344CB8AC3E}">
        <p14:creationId xmlns:p14="http://schemas.microsoft.com/office/powerpoint/2010/main" val="41658645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Compared to the</a:t>
            </a:r>
            <a:r>
              <a:rPr lang="en-US" baseline="0" dirty="0" smtClean="0"/>
              <a:t> patients receiving psychotherapy, the runners showed comparable alleviation of depressive symptoms, thus supporting the researchers’ hypothesis. </a:t>
            </a:r>
            <a:endParaRPr lang="en-US" dirty="0"/>
          </a:p>
        </p:txBody>
      </p:sp>
      <p:sp>
        <p:nvSpPr>
          <p:cNvPr id="4" name="Slide Number Placeholder 3"/>
          <p:cNvSpPr>
            <a:spLocks noGrp="1"/>
          </p:cNvSpPr>
          <p:nvPr>
            <p:ph type="sldNum" sz="quarter" idx="10"/>
          </p:nvPr>
        </p:nvSpPr>
        <p:spPr/>
        <p:txBody>
          <a:bodyPr/>
          <a:lstStyle/>
          <a:p>
            <a:fld id="{457E2ED2-E2A0-4050-B4E3-6220E8FB9CD4}" type="slidenum">
              <a:rPr lang="en-US" smtClean="0"/>
              <a:t>8</a:t>
            </a:fld>
            <a:endParaRPr lang="en-US"/>
          </a:p>
        </p:txBody>
      </p:sp>
    </p:spTree>
    <p:extLst>
      <p:ext uri="{BB962C8B-B14F-4D97-AF65-F5344CB8AC3E}">
        <p14:creationId xmlns:p14="http://schemas.microsoft.com/office/powerpoint/2010/main" val="25811241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alleviation of symptoms of depression for the runners, however, may have resulted from a simple therapeutic effect, rather than a specific effect. If so, there is nothing particularly special about running such that it specifically should be used to treat depression compared to any other therapy. </a:t>
            </a:r>
            <a:endParaRPr lang="en-US" dirty="0"/>
          </a:p>
        </p:txBody>
      </p:sp>
      <p:sp>
        <p:nvSpPr>
          <p:cNvPr id="4" name="Slide Number Placeholder 3"/>
          <p:cNvSpPr>
            <a:spLocks noGrp="1"/>
          </p:cNvSpPr>
          <p:nvPr>
            <p:ph type="sldNum" sz="quarter" idx="10"/>
          </p:nvPr>
        </p:nvSpPr>
        <p:spPr/>
        <p:txBody>
          <a:bodyPr/>
          <a:lstStyle/>
          <a:p>
            <a:fld id="{457E2ED2-E2A0-4050-B4E3-6220E8FB9CD4}" type="slidenum">
              <a:rPr lang="en-US" smtClean="0"/>
              <a:t>9</a:t>
            </a:fld>
            <a:endParaRPr lang="en-US"/>
          </a:p>
        </p:txBody>
      </p:sp>
    </p:spTree>
    <p:extLst>
      <p:ext uri="{BB962C8B-B14F-4D97-AF65-F5344CB8AC3E}">
        <p14:creationId xmlns:p14="http://schemas.microsoft.com/office/powerpoint/2010/main" val="40111347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Aside</a:t>
            </a:r>
            <a:r>
              <a:rPr lang="en-US" baseline="0" dirty="0" smtClean="0"/>
              <a:t> from therapeutic effects, there are several alternative explanations for running as an effective treatment of depressive symptoms. </a:t>
            </a:r>
            <a:r>
              <a:rPr lang="en-US" dirty="0" smtClean="0"/>
              <a:t>Other possible</a:t>
            </a:r>
            <a:r>
              <a:rPr lang="en-US" baseline="0" dirty="0" smtClean="0"/>
              <a:t> explanations involve physical changes leading to psychological changes. </a:t>
            </a:r>
            <a:endParaRPr lang="en-US" dirty="0" smtClean="0"/>
          </a:p>
          <a:p>
            <a:endParaRPr lang="en-US" dirty="0"/>
          </a:p>
        </p:txBody>
      </p:sp>
      <p:sp>
        <p:nvSpPr>
          <p:cNvPr id="4" name="Slide Number Placeholder 3"/>
          <p:cNvSpPr>
            <a:spLocks noGrp="1"/>
          </p:cNvSpPr>
          <p:nvPr>
            <p:ph type="sldNum" sz="quarter" idx="10"/>
          </p:nvPr>
        </p:nvSpPr>
        <p:spPr/>
        <p:txBody>
          <a:bodyPr/>
          <a:lstStyle/>
          <a:p>
            <a:fld id="{457E2ED2-E2A0-4050-B4E3-6220E8FB9CD4}" type="slidenum">
              <a:rPr lang="en-US" smtClean="0"/>
              <a:t>10</a:t>
            </a:fld>
            <a:endParaRPr lang="en-US"/>
          </a:p>
        </p:txBody>
      </p:sp>
    </p:spTree>
    <p:extLst>
      <p:ext uri="{BB962C8B-B14F-4D97-AF65-F5344CB8AC3E}">
        <p14:creationId xmlns:p14="http://schemas.microsoft.com/office/powerpoint/2010/main" val="604191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9E016143-E03C-4CFD-AFDC-14E5BDEA754C}" type="datetimeFigureOut">
              <a:rPr lang="en-US" dirty="0"/>
              <a:t>9/18/2014</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4FAB73BC-B049-4115-A692-8D63A059BFB8}" type="slidenum">
              <a:rPr lang="en-US" dirty="0"/>
              <a:pPr/>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33E54A-A8CA-48C1-9504-691B58049D29}" type="datetimeFigureOut">
              <a:rPr lang="en-US" dirty="0"/>
              <a:t>9/18/2014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F6C806-BBF7-471C-9527-881CE2266695}" type="datetimeFigureOut">
              <a:rPr lang="en-US" dirty="0"/>
              <a:t>9/18/2014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C94063-DF36-4330-A365-08DA1FA5B7D6}" type="datetimeFigureOut">
              <a:rPr lang="en-US" dirty="0"/>
              <a:t>9/18/2014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smtClean="0"/>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8A7C6C-0F39-4D70-8E8D-FE5B9C95FA73}" type="datetimeFigureOut">
              <a:rPr lang="en-US" dirty="0"/>
              <a:t>9/18/2014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FCFA4AC-08CC-42CE-BD01-C191750A04EC}" type="datetimeFigureOut">
              <a:rPr lang="en-US" dirty="0"/>
              <a:t>9/18/2014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smtClean="0"/>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A7A723-92A7-435B-B681-F25B092FEFEB}" type="datetimeFigureOut">
              <a:rPr lang="en-US" dirty="0"/>
              <a:t>9/18/2014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170639-886C-4FCF-9EAB-ABB5DA3F3F4A}" type="datetimeFigureOut">
              <a:rPr lang="en-US" dirty="0"/>
              <a:t>9/18/2014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230651-31F4-45D2-98AE-A2108F41BC07}" type="datetimeFigureOut">
              <a:rPr lang="en-US" dirty="0"/>
              <a:t>9/18/2014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53789A-C914-4DB1-8815-80B5EC7335C5}" type="datetimeFigureOut">
              <a:rPr lang="en-US" dirty="0"/>
              <a:t>9/18/2014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6440AA-91A0-436F-8FDB-C0F939DCAE21}" type="datetimeFigureOut">
              <a:rPr lang="en-US" dirty="0"/>
              <a:t>9/18/2014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0E59FD0C-5451-4CA0-86AF-E70AE3279989}" type="datetimeFigureOut">
              <a:rPr lang="en-US" dirty="0"/>
              <a:t>9/18/2014</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Running</a:t>
            </a:r>
            <a:br>
              <a:rPr lang="en-US" dirty="0" smtClean="0"/>
            </a:br>
            <a:r>
              <a:rPr lang="en-US" sz="4800" dirty="0" smtClean="0">
                <a:solidFill>
                  <a:schemeClr val="bg2">
                    <a:lumMod val="20000"/>
                    <a:lumOff val="80000"/>
                  </a:schemeClr>
                </a:solidFill>
              </a:rPr>
              <a:t>A Treatment for Depression</a:t>
            </a:r>
            <a:endParaRPr lang="en-US" sz="4800" dirty="0">
              <a:solidFill>
                <a:schemeClr val="bg2">
                  <a:lumMod val="20000"/>
                  <a:lumOff val="80000"/>
                </a:schemeClr>
              </a:solidFill>
            </a:endParaRPr>
          </a:p>
        </p:txBody>
      </p:sp>
      <p:sp>
        <p:nvSpPr>
          <p:cNvPr id="3" name="Subtitle 2"/>
          <p:cNvSpPr>
            <a:spLocks noGrp="1"/>
          </p:cNvSpPr>
          <p:nvPr>
            <p:ph type="subTitle" idx="1"/>
          </p:nvPr>
        </p:nvSpPr>
        <p:spPr/>
        <p:txBody>
          <a:bodyPr/>
          <a:lstStyle/>
          <a:p>
            <a:r>
              <a:rPr lang="en-US" dirty="0" smtClean="0"/>
              <a:t>Name</a:t>
            </a:r>
          </a:p>
          <a:p>
            <a:r>
              <a:rPr lang="en-US" dirty="0" smtClean="0"/>
              <a:t>Date</a:t>
            </a:r>
            <a:endParaRPr lang="en-US" dirty="0"/>
          </a:p>
        </p:txBody>
      </p:sp>
    </p:spTree>
    <p:extLst>
      <p:ext uri="{BB962C8B-B14F-4D97-AF65-F5344CB8AC3E}">
        <p14:creationId xmlns:p14="http://schemas.microsoft.com/office/powerpoint/2010/main" val="5854680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365760"/>
            <a:ext cx="9692640" cy="833453"/>
          </a:xfrm>
        </p:spPr>
        <p:txBody>
          <a:bodyPr/>
          <a:lstStyle/>
          <a:p>
            <a:r>
              <a:rPr lang="en-US" dirty="0" smtClean="0"/>
              <a:t>Alternative Explanations</a:t>
            </a:r>
            <a:endParaRPr lang="en-US" dirty="0"/>
          </a:p>
        </p:txBody>
      </p:sp>
      <p:sp>
        <p:nvSpPr>
          <p:cNvPr id="3" name="Content Placeholder 2"/>
          <p:cNvSpPr>
            <a:spLocks noGrp="1"/>
          </p:cNvSpPr>
          <p:nvPr>
            <p:ph idx="1"/>
          </p:nvPr>
        </p:nvSpPr>
        <p:spPr>
          <a:xfrm>
            <a:off x="464695" y="1376528"/>
            <a:ext cx="10837888" cy="5166678"/>
          </a:xfrm>
        </p:spPr>
        <p:txBody>
          <a:bodyPr>
            <a:noAutofit/>
          </a:bodyPr>
          <a:lstStyle/>
          <a:p>
            <a:r>
              <a:rPr lang="en-US" sz="1400" dirty="0" smtClean="0"/>
              <a:t>Mastery – the independence that one gains for successfully accomplishing a task, including running, may help alleviate depressive symptoms.</a:t>
            </a:r>
          </a:p>
          <a:p>
            <a:r>
              <a:rPr lang="en-US" sz="1400" dirty="0" smtClean="0"/>
              <a:t>Patience – Becoming an independent running requires patience and the formation of the habit of running which may provide the sorts of positive psychological benefits that alleviate depressive symptoms.</a:t>
            </a:r>
          </a:p>
          <a:p>
            <a:r>
              <a:rPr lang="en-US" sz="1400" dirty="0" smtClean="0"/>
              <a:t>Capacity for Change – because running improves health and appearance, runners may learn that they can improve themselves, thus improving their psychological state.</a:t>
            </a:r>
          </a:p>
          <a:p>
            <a:r>
              <a:rPr lang="en-US" sz="1400" dirty="0" smtClean="0"/>
              <a:t>Generalization – the new appearance that running gives patients may give them the self-image they need to overcome depressive states.</a:t>
            </a:r>
          </a:p>
          <a:p>
            <a:r>
              <a:rPr lang="en-US" sz="1400" dirty="0" smtClean="0"/>
              <a:t>Distraction – running may preoccupy the negative thoughts of individuals</a:t>
            </a:r>
            <a:r>
              <a:rPr lang="en-US" sz="1400" dirty="0" smtClean="0"/>
              <a:t>.</a:t>
            </a:r>
          </a:p>
          <a:p>
            <a:r>
              <a:rPr lang="en-US" sz="1400" dirty="0"/>
              <a:t>Positive Habit – developing a positive habit such as running may substitute positive emotions in place of negative ones.</a:t>
            </a:r>
          </a:p>
          <a:p>
            <a:r>
              <a:rPr lang="en-US" sz="1400" dirty="0"/>
              <a:t>Symptom Relief – running may relax individuals, reducing anxiety and alleviating depressive symptoms.</a:t>
            </a:r>
          </a:p>
          <a:p>
            <a:r>
              <a:rPr lang="en-US" sz="1400" dirty="0"/>
              <a:t>Consciousness Alteration – running may alter the ways in which one views oneself, decreasing negative thoughts and self-images.</a:t>
            </a:r>
          </a:p>
          <a:p>
            <a:r>
              <a:rPr lang="en-US" sz="1400" dirty="0"/>
              <a:t>Biochemical Changes – the physical benefits of running may alter thoughts and behaviors positively through biochemical changes</a:t>
            </a:r>
            <a:r>
              <a:rPr lang="en-US" sz="1400" dirty="0" smtClean="0"/>
              <a:t>.</a:t>
            </a:r>
            <a:endParaRPr lang="en-US" sz="1400" dirty="0" smtClean="0"/>
          </a:p>
          <a:p>
            <a:pPr marL="0" indent="0">
              <a:buNone/>
            </a:pPr>
            <a:r>
              <a:rPr lang="en-US" sz="1400" dirty="0" smtClean="0"/>
              <a:t>(</a:t>
            </a:r>
            <a:r>
              <a:rPr lang="en-US" sz="1400" dirty="0" err="1" smtClean="0"/>
              <a:t>Greist</a:t>
            </a:r>
            <a:r>
              <a:rPr lang="en-US" sz="1400" dirty="0" smtClean="0"/>
              <a:t> et al. </a:t>
            </a:r>
            <a:r>
              <a:rPr lang="en-US" sz="1400" dirty="0" smtClean="0"/>
              <a:t>48-49)</a:t>
            </a:r>
            <a:endParaRPr lang="en-US" sz="1400" dirty="0" smtClean="0"/>
          </a:p>
        </p:txBody>
      </p:sp>
    </p:spTree>
    <p:extLst>
      <p:ext uri="{BB962C8B-B14F-4D97-AF65-F5344CB8AC3E}">
        <p14:creationId xmlns:p14="http://schemas.microsoft.com/office/powerpoint/2010/main" val="1053027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with the Study</a:t>
            </a:r>
            <a:endParaRPr lang="en-US" dirty="0"/>
          </a:p>
        </p:txBody>
      </p:sp>
      <p:sp>
        <p:nvSpPr>
          <p:cNvPr id="3" name="Content Placeholder 2"/>
          <p:cNvSpPr>
            <a:spLocks noGrp="1"/>
          </p:cNvSpPr>
          <p:nvPr>
            <p:ph idx="1"/>
          </p:nvPr>
        </p:nvSpPr>
        <p:spPr/>
        <p:txBody>
          <a:bodyPr/>
          <a:lstStyle/>
          <a:p>
            <a:r>
              <a:rPr lang="en-US" dirty="0" smtClean="0"/>
              <a:t>Small Sample Size.</a:t>
            </a:r>
          </a:p>
          <a:p>
            <a:r>
              <a:rPr lang="en-US" dirty="0" smtClean="0"/>
              <a:t>Rigorous requirements for qualification.</a:t>
            </a:r>
          </a:p>
          <a:p>
            <a:r>
              <a:rPr lang="en-US" dirty="0" smtClean="0"/>
              <a:t>The patients were aware of the study conditions.</a:t>
            </a:r>
          </a:p>
          <a:p>
            <a:r>
              <a:rPr lang="en-US" dirty="0" smtClean="0"/>
              <a:t>Runners had more contact with therapists than patients undergoing psychotherapy.</a:t>
            </a:r>
          </a:p>
          <a:p>
            <a:r>
              <a:rPr lang="en-US" dirty="0" smtClean="0"/>
              <a:t>Too many possible group interaction effects.</a:t>
            </a:r>
            <a:endParaRPr lang="en-US" dirty="0"/>
          </a:p>
        </p:txBody>
      </p:sp>
    </p:spTree>
    <p:extLst>
      <p:ext uri="{BB962C8B-B14F-4D97-AF65-F5344CB8AC3E}">
        <p14:creationId xmlns:p14="http://schemas.microsoft.com/office/powerpoint/2010/main" val="4117515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The results of the study are positive for running as an alternative treatment for depression.</a:t>
            </a:r>
          </a:p>
          <a:p>
            <a:r>
              <a:rPr lang="en-US" dirty="0" smtClean="0"/>
              <a:t>However, the findings are merely experimental and are not yet strongly supported. Further studies are necessary.</a:t>
            </a:r>
          </a:p>
          <a:p>
            <a:r>
              <a:rPr lang="en-US" dirty="0" smtClean="0"/>
              <a:t>Even so, this study gives further justification for future studies on the subject. </a:t>
            </a:r>
            <a:endParaRPr lang="en-US" dirty="0"/>
          </a:p>
        </p:txBody>
      </p:sp>
    </p:spTree>
    <p:extLst>
      <p:ext uri="{BB962C8B-B14F-4D97-AF65-F5344CB8AC3E}">
        <p14:creationId xmlns:p14="http://schemas.microsoft.com/office/powerpoint/2010/main" val="23864311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1408515"/>
          </a:xfrm>
        </p:spPr>
        <p:txBody>
          <a:bodyPr/>
          <a:lstStyle/>
          <a:p>
            <a:r>
              <a:rPr lang="en-US" dirty="0" smtClean="0"/>
              <a:t>Resources</a:t>
            </a:r>
            <a:endParaRPr lang="en-US" sz="4800" dirty="0">
              <a:solidFill>
                <a:schemeClr val="bg2">
                  <a:lumMod val="20000"/>
                  <a:lumOff val="80000"/>
                </a:schemeClr>
              </a:solidFill>
            </a:endParaRPr>
          </a:p>
        </p:txBody>
      </p:sp>
      <p:sp>
        <p:nvSpPr>
          <p:cNvPr id="3" name="Subtitle 2"/>
          <p:cNvSpPr>
            <a:spLocks noGrp="1"/>
          </p:cNvSpPr>
          <p:nvPr>
            <p:ph type="subTitle" idx="1"/>
          </p:nvPr>
        </p:nvSpPr>
        <p:spPr>
          <a:xfrm>
            <a:off x="1261872" y="2353733"/>
            <a:ext cx="9418320" cy="4138507"/>
          </a:xfrm>
        </p:spPr>
        <p:txBody>
          <a:bodyPr/>
          <a:lstStyle/>
          <a:p>
            <a:r>
              <a:rPr lang="en-US" dirty="0" err="1"/>
              <a:t>Greist</a:t>
            </a:r>
            <a:r>
              <a:rPr lang="en-US" dirty="0"/>
              <a:t>, John H., et al. "Running as treatment for depression." </a:t>
            </a:r>
            <a:r>
              <a:rPr lang="en-US" i="1" dirty="0"/>
              <a:t>Comprehensive Psychiatry</a:t>
            </a:r>
            <a:r>
              <a:rPr lang="en-US" dirty="0"/>
              <a:t> 20.1 (1979): 41-54.</a:t>
            </a:r>
          </a:p>
          <a:p>
            <a:endParaRPr lang="en-US" dirty="0" smtClean="0"/>
          </a:p>
        </p:txBody>
      </p:sp>
    </p:spTree>
    <p:extLst>
      <p:ext uri="{BB962C8B-B14F-4D97-AF65-F5344CB8AC3E}">
        <p14:creationId xmlns:p14="http://schemas.microsoft.com/office/powerpoint/2010/main" val="3802650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Exercise</a:t>
            </a:r>
            <a:br>
              <a:rPr lang="en-US" dirty="0" smtClean="0"/>
            </a:br>
            <a:r>
              <a:rPr lang="en-US" dirty="0" smtClean="0"/>
              <a:t>(Physical)</a:t>
            </a:r>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525526" y="1951303"/>
            <a:ext cx="5428986" cy="3619324"/>
          </a:xfrm>
        </p:spPr>
      </p:pic>
      <p:sp>
        <p:nvSpPr>
          <p:cNvPr id="6" name="TextBox 5"/>
          <p:cNvSpPr txBox="1"/>
          <p:nvPr/>
        </p:nvSpPr>
        <p:spPr>
          <a:xfrm>
            <a:off x="812800" y="1951303"/>
            <a:ext cx="4395303" cy="3416320"/>
          </a:xfrm>
          <a:prstGeom prst="rect">
            <a:avLst/>
          </a:prstGeom>
          <a:noFill/>
        </p:spPr>
        <p:txBody>
          <a:bodyPr wrap="square" rtlCol="0">
            <a:spAutoFit/>
          </a:bodyPr>
          <a:lstStyle/>
          <a:p>
            <a:r>
              <a:rPr lang="en-US" dirty="0" smtClean="0"/>
              <a:t>Several established associations between exercise and physical health:</a:t>
            </a:r>
          </a:p>
          <a:p>
            <a:endParaRPr lang="en-US" dirty="0"/>
          </a:p>
          <a:p>
            <a:pPr marL="285750" indent="-285750">
              <a:buFont typeface="Arial" panose="020B0604020202020204" pitchFamily="34" charset="0"/>
              <a:buChar char="•"/>
            </a:pPr>
            <a:r>
              <a:rPr lang="en-US" sz="1800" kern="1200" dirty="0" smtClean="0">
                <a:solidFill>
                  <a:schemeClr val="tx1"/>
                </a:solidFill>
                <a:latin typeface="+mn-lt"/>
                <a:ea typeface="+mn-ea"/>
                <a:cs typeface="+mn-cs"/>
              </a:rPr>
              <a:t>Reduces the risk of coronary heart disease, obesity, and hypertension</a:t>
            </a:r>
          </a:p>
          <a:p>
            <a:pPr marL="285750" indent="-285750">
              <a:buFont typeface="Arial" panose="020B0604020202020204" pitchFamily="34" charset="0"/>
              <a:buChar char="•"/>
            </a:pPr>
            <a:r>
              <a:rPr lang="en-US" dirty="0" smtClean="0"/>
              <a:t>Decreases associated risk of elevated blood lips</a:t>
            </a:r>
          </a:p>
          <a:p>
            <a:pPr marL="285750" indent="-285750">
              <a:buFont typeface="Arial" panose="020B0604020202020204" pitchFamily="34" charset="0"/>
              <a:buChar char="•"/>
            </a:pPr>
            <a:r>
              <a:rPr lang="en-US" dirty="0" smtClean="0"/>
              <a:t>Increases longevity</a:t>
            </a:r>
            <a:endParaRPr lang="en-US" dirty="0"/>
          </a:p>
          <a:p>
            <a:endParaRPr lang="en-US" sz="1800" kern="1200" dirty="0" smtClean="0">
              <a:solidFill>
                <a:schemeClr val="tx1"/>
              </a:solidFill>
              <a:latin typeface="+mn-lt"/>
              <a:ea typeface="+mn-ea"/>
              <a:cs typeface="+mn-cs"/>
            </a:endParaRPr>
          </a:p>
          <a:p>
            <a:r>
              <a:rPr lang="en-US" dirty="0" smtClean="0"/>
              <a:t>Exercise can increase the physical functioning of older individuals.</a:t>
            </a:r>
          </a:p>
          <a:p>
            <a:r>
              <a:rPr lang="en-US" dirty="0" smtClean="0"/>
              <a:t>(</a:t>
            </a:r>
            <a:r>
              <a:rPr lang="en-US" dirty="0" err="1" smtClean="0"/>
              <a:t>Greist</a:t>
            </a:r>
            <a:r>
              <a:rPr lang="en-US" dirty="0" smtClean="0"/>
              <a:t> et al. 42)</a:t>
            </a:r>
            <a:endParaRPr lang="en-US" dirty="0"/>
          </a:p>
        </p:txBody>
      </p:sp>
      <p:sp>
        <p:nvSpPr>
          <p:cNvPr id="7" name="TextBox 6"/>
          <p:cNvSpPr txBox="1"/>
          <p:nvPr/>
        </p:nvSpPr>
        <p:spPr>
          <a:xfrm>
            <a:off x="6774730" y="5652942"/>
            <a:ext cx="2930578" cy="276999"/>
          </a:xfrm>
          <a:prstGeom prst="rect">
            <a:avLst/>
          </a:prstGeom>
          <a:noFill/>
        </p:spPr>
        <p:txBody>
          <a:bodyPr wrap="square" rtlCol="0">
            <a:spAutoFit/>
          </a:bodyPr>
          <a:lstStyle/>
          <a:p>
            <a:r>
              <a:rPr lang="en-US" sz="1200" dirty="0" smtClean="0"/>
              <a:t>(http</a:t>
            </a:r>
            <a:r>
              <a:rPr lang="en-US" sz="1200" dirty="0"/>
              <a:t>://blog.zensorium.com/?</a:t>
            </a:r>
            <a:r>
              <a:rPr lang="en-US" sz="1200" dirty="0" smtClean="0"/>
              <a:t>p=108)</a:t>
            </a:r>
            <a:endParaRPr lang="en-US" sz="1200" kern="1200" dirty="0">
              <a:solidFill>
                <a:schemeClr val="tx1"/>
              </a:solidFill>
            </a:endParaRPr>
          </a:p>
        </p:txBody>
      </p:sp>
    </p:spTree>
    <p:extLst>
      <p:ext uri="{BB962C8B-B14F-4D97-AF65-F5344CB8AC3E}">
        <p14:creationId xmlns:p14="http://schemas.microsoft.com/office/powerpoint/2010/main" val="1201890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Exercise</a:t>
            </a:r>
            <a:br>
              <a:rPr lang="en-US" dirty="0"/>
            </a:br>
            <a:r>
              <a:rPr lang="en-US" dirty="0" smtClean="0"/>
              <a:t>(Psychological)</a:t>
            </a:r>
            <a:endParaRPr lang="en-US" dirty="0"/>
          </a:p>
        </p:txBody>
      </p:sp>
      <p:sp>
        <p:nvSpPr>
          <p:cNvPr id="3" name="Content Placeholder 2"/>
          <p:cNvSpPr>
            <a:spLocks noGrp="1"/>
          </p:cNvSpPr>
          <p:nvPr>
            <p:ph idx="1"/>
          </p:nvPr>
        </p:nvSpPr>
        <p:spPr/>
        <p:txBody>
          <a:bodyPr>
            <a:normAutofit/>
          </a:bodyPr>
          <a:lstStyle/>
          <a:p>
            <a:r>
              <a:rPr lang="en-US" sz="2400" dirty="0" smtClean="0"/>
              <a:t>Effects of Running on individuals:</a:t>
            </a:r>
          </a:p>
          <a:p>
            <a:pPr lvl="1"/>
            <a:r>
              <a:rPr lang="en-US" sz="2000" dirty="0" smtClean="0"/>
              <a:t>Individuals with low fitness levels showed greater benefits in emotional stability, guilt proneness, imaginativeness, and self-sufficiency</a:t>
            </a:r>
          </a:p>
          <a:p>
            <a:pPr lvl="1"/>
            <a:r>
              <a:rPr lang="en-US" sz="2000" dirty="0" smtClean="0"/>
              <a:t>Perhaps explainable in that individuals with higher fitness levels have higher levels of these four factors</a:t>
            </a:r>
          </a:p>
          <a:p>
            <a:r>
              <a:rPr lang="en-US" sz="2400" dirty="0" smtClean="0"/>
              <a:t>Exercise may improve sleep, in both quality and hours slept, in individuals.</a:t>
            </a:r>
          </a:p>
          <a:p>
            <a:r>
              <a:rPr lang="en-US" sz="2400" dirty="0" smtClean="0"/>
              <a:t>State of Current Research: largely uncontrolled studies on unrepresentative samples.</a:t>
            </a:r>
          </a:p>
          <a:p>
            <a:r>
              <a:rPr lang="en-US" sz="2400" dirty="0" smtClean="0"/>
              <a:t>(</a:t>
            </a:r>
            <a:r>
              <a:rPr lang="en-US" sz="2400" dirty="0" err="1" smtClean="0"/>
              <a:t>Greist</a:t>
            </a:r>
            <a:r>
              <a:rPr lang="en-US" sz="2400" dirty="0" smtClean="0"/>
              <a:t> et al. 42-43)</a:t>
            </a:r>
          </a:p>
        </p:txBody>
      </p:sp>
    </p:spTree>
    <p:extLst>
      <p:ext uri="{BB962C8B-B14F-4D97-AF65-F5344CB8AC3E}">
        <p14:creationId xmlns:p14="http://schemas.microsoft.com/office/powerpoint/2010/main" val="91418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Depression &amp; Exercise</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136679" y="1691322"/>
            <a:ext cx="6817833" cy="3239949"/>
          </a:xfrm>
        </p:spPr>
      </p:pic>
      <p:sp>
        <p:nvSpPr>
          <p:cNvPr id="5" name="TextBox 4"/>
          <p:cNvSpPr txBox="1"/>
          <p:nvPr/>
        </p:nvSpPr>
        <p:spPr>
          <a:xfrm>
            <a:off x="4899170" y="4746605"/>
            <a:ext cx="5561901" cy="646331"/>
          </a:xfrm>
          <a:prstGeom prst="rect">
            <a:avLst/>
          </a:prstGeom>
          <a:noFill/>
        </p:spPr>
        <p:txBody>
          <a:bodyPr wrap="square" rtlCol="0">
            <a:spAutoFit/>
          </a:bodyPr>
          <a:lstStyle/>
          <a:p>
            <a:r>
              <a:rPr lang="en-US" dirty="0" smtClean="0"/>
              <a:t>(http</a:t>
            </a:r>
            <a:r>
              <a:rPr lang="en-US" dirty="0"/>
              <a:t>://blogs.discovermagazine.com/neuroskeptic/2012/11/05/exercise-and-depression-revisited</a:t>
            </a:r>
            <a:r>
              <a:rPr lang="en-US" dirty="0" smtClean="0"/>
              <a:t>/)</a:t>
            </a:r>
            <a:endParaRPr lang="en-US" sz="1800" kern="1200" dirty="0">
              <a:solidFill>
                <a:schemeClr val="tx1"/>
              </a:solidFill>
              <a:latin typeface="+mn-lt"/>
              <a:ea typeface="+mn-ea"/>
              <a:cs typeface="+mn-cs"/>
            </a:endParaRPr>
          </a:p>
        </p:txBody>
      </p:sp>
      <p:sp>
        <p:nvSpPr>
          <p:cNvPr id="6" name="TextBox 5"/>
          <p:cNvSpPr txBox="1"/>
          <p:nvPr/>
        </p:nvSpPr>
        <p:spPr>
          <a:xfrm>
            <a:off x="1122387" y="1824454"/>
            <a:ext cx="3463938" cy="4247317"/>
          </a:xfrm>
          <a:prstGeom prst="rect">
            <a:avLst/>
          </a:prstGeom>
          <a:noFill/>
        </p:spPr>
        <p:txBody>
          <a:bodyPr wrap="square" rtlCol="0">
            <a:spAutoFit/>
          </a:bodyPr>
          <a:lstStyle/>
          <a:p>
            <a:pPr marL="285750" indent="-285750">
              <a:buFont typeface="Arial" panose="020B0604020202020204" pitchFamily="34" charset="0"/>
              <a:buChar char="•"/>
            </a:pPr>
            <a:r>
              <a:rPr lang="en-US" dirty="0" smtClean="0"/>
              <a:t>Depression may suppress one’s ability to exercise.</a:t>
            </a:r>
          </a:p>
          <a:p>
            <a:pPr marL="285750" indent="-285750">
              <a:buFont typeface="Arial" panose="020B0604020202020204" pitchFamily="34" charset="0"/>
              <a:buChar char="•"/>
            </a:pPr>
            <a:r>
              <a:rPr lang="en-US" sz="1800" kern="1200" dirty="0" smtClean="0">
                <a:solidFill>
                  <a:schemeClr val="tx1"/>
                </a:solidFill>
                <a:latin typeface="+mn-lt"/>
                <a:ea typeface="+mn-ea"/>
                <a:cs typeface="+mn-cs"/>
              </a:rPr>
              <a:t>Individuals diagnosed with depression have been shown to be less physically fit than the population in general.</a:t>
            </a:r>
          </a:p>
          <a:p>
            <a:pPr marL="285750" indent="-285750">
              <a:buFont typeface="Arial" panose="020B0604020202020204" pitchFamily="34" charset="0"/>
              <a:buChar char="•"/>
            </a:pPr>
            <a:r>
              <a:rPr lang="en-US" dirty="0" smtClean="0"/>
              <a:t>Although there is evidence that one’s ability to exercise is associated with whether one is depressed, the direction of this association has not been shown through research.</a:t>
            </a:r>
          </a:p>
          <a:p>
            <a:r>
              <a:rPr lang="en-US" dirty="0" smtClean="0"/>
              <a:t>(</a:t>
            </a:r>
            <a:r>
              <a:rPr lang="en-US" dirty="0" err="1" smtClean="0"/>
              <a:t>Greist</a:t>
            </a:r>
            <a:r>
              <a:rPr lang="en-US" dirty="0" smtClean="0"/>
              <a:t> et al. 44)</a:t>
            </a:r>
            <a:endParaRPr lang="en-US" sz="1800" kern="1200" dirty="0" smtClean="0">
              <a:solidFill>
                <a:schemeClr val="tx1"/>
              </a:solidFill>
              <a:latin typeface="+mn-lt"/>
              <a:ea typeface="+mn-ea"/>
              <a:cs typeface="+mn-cs"/>
            </a:endParaRPr>
          </a:p>
        </p:txBody>
      </p:sp>
    </p:spTree>
    <p:extLst>
      <p:ext uri="{BB962C8B-B14F-4D97-AF65-F5344CB8AC3E}">
        <p14:creationId xmlns:p14="http://schemas.microsoft.com/office/powerpoint/2010/main" val="3966739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Geist et al. Pilot Study</a:t>
            </a:r>
            <a:endParaRPr lang="en-US" dirty="0"/>
          </a:p>
        </p:txBody>
      </p:sp>
      <p:sp>
        <p:nvSpPr>
          <p:cNvPr id="3" name="Content Placeholder 2"/>
          <p:cNvSpPr>
            <a:spLocks noGrp="1"/>
          </p:cNvSpPr>
          <p:nvPr>
            <p:ph idx="1"/>
          </p:nvPr>
        </p:nvSpPr>
        <p:spPr/>
        <p:txBody>
          <a:bodyPr>
            <a:normAutofit/>
          </a:bodyPr>
          <a:lstStyle/>
          <a:p>
            <a:r>
              <a:rPr lang="en-US" sz="2000" dirty="0" smtClean="0"/>
              <a:t>Research  Question: “whether running might have beneficial effects for actual patients seeking treatments for neurotic or reactive depression.”</a:t>
            </a:r>
          </a:p>
          <a:p>
            <a:r>
              <a:rPr lang="en-US" sz="2000" dirty="0" smtClean="0"/>
              <a:t>Sample: 13 men and 15 women who had been diagnosed with depression. Individuals were between the ages of 18 and 30 years old.</a:t>
            </a:r>
          </a:p>
          <a:p>
            <a:r>
              <a:rPr lang="en-US" sz="2000" dirty="0" smtClean="0"/>
              <a:t>The participants were randomly assigned to either a running group or a group that received psychotherapy.</a:t>
            </a:r>
          </a:p>
          <a:p>
            <a:pPr marL="0" indent="0">
              <a:buNone/>
            </a:pPr>
            <a:r>
              <a:rPr lang="en-US" sz="2000" dirty="0" smtClean="0"/>
              <a:t>(</a:t>
            </a:r>
            <a:r>
              <a:rPr lang="en-US" sz="2000" dirty="0" err="1" smtClean="0"/>
              <a:t>Greist</a:t>
            </a:r>
            <a:r>
              <a:rPr lang="en-US" sz="2000" dirty="0" smtClean="0"/>
              <a:t> et al. 44)</a:t>
            </a:r>
            <a:endParaRPr lang="en-US" sz="2000" dirty="0"/>
          </a:p>
        </p:txBody>
      </p:sp>
    </p:spTree>
    <p:extLst>
      <p:ext uri="{BB962C8B-B14F-4D97-AF65-F5344CB8AC3E}">
        <p14:creationId xmlns:p14="http://schemas.microsoft.com/office/powerpoint/2010/main" val="2269807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Running as a Treatment for Depression</a:t>
            </a:r>
            <a:endParaRPr lang="en-US" sz="4000" dirty="0"/>
          </a:p>
        </p:txBody>
      </p:sp>
      <p:sp>
        <p:nvSpPr>
          <p:cNvPr id="3" name="Content Placeholder 2"/>
          <p:cNvSpPr>
            <a:spLocks noGrp="1"/>
          </p:cNvSpPr>
          <p:nvPr>
            <p:ph idx="1"/>
          </p:nvPr>
        </p:nvSpPr>
        <p:spPr/>
        <p:txBody>
          <a:bodyPr>
            <a:normAutofit/>
          </a:bodyPr>
          <a:lstStyle/>
          <a:p>
            <a:r>
              <a:rPr lang="en-US" sz="2000" dirty="0" smtClean="0"/>
              <a:t>Patients in the running group met with a running leader three to four times weekly for one hour running sessions.</a:t>
            </a:r>
          </a:p>
          <a:p>
            <a:r>
              <a:rPr lang="en-US" sz="2000" dirty="0" smtClean="0"/>
              <a:t>Some of the participants ran in small groups, with patients being encouraged to run on their own. During the sessions, patients were taught proper running and breathing form.</a:t>
            </a:r>
          </a:p>
          <a:p>
            <a:r>
              <a:rPr lang="en-US" sz="2000" dirty="0" smtClean="0"/>
              <a:t>Discussions of depression and alternative forms of treatments were discouraged</a:t>
            </a:r>
          </a:p>
          <a:p>
            <a:pPr marL="0" indent="0">
              <a:buNone/>
            </a:pPr>
            <a:r>
              <a:rPr lang="en-US" sz="2000" dirty="0" smtClean="0"/>
              <a:t>(</a:t>
            </a:r>
            <a:r>
              <a:rPr lang="en-US" sz="2000" dirty="0" err="1" smtClean="0"/>
              <a:t>Greist</a:t>
            </a:r>
            <a:r>
              <a:rPr lang="en-US" sz="2000" dirty="0" smtClean="0"/>
              <a:t> et al. 44-45)</a:t>
            </a:r>
            <a:endParaRPr lang="en-US" sz="2000" dirty="0"/>
          </a:p>
        </p:txBody>
      </p:sp>
    </p:spTree>
    <p:extLst>
      <p:ext uri="{BB962C8B-B14F-4D97-AF65-F5344CB8AC3E}">
        <p14:creationId xmlns:p14="http://schemas.microsoft.com/office/powerpoint/2010/main" val="877226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Running Results</a:t>
            </a:r>
            <a:endParaRPr lang="en-US" dirty="0"/>
          </a:p>
        </p:txBody>
      </p:sp>
      <p:sp>
        <p:nvSpPr>
          <p:cNvPr id="3" name="Content Placeholder 2"/>
          <p:cNvSpPr>
            <a:spLocks noGrp="1"/>
          </p:cNvSpPr>
          <p:nvPr>
            <p:ph idx="1"/>
          </p:nvPr>
        </p:nvSpPr>
        <p:spPr>
          <a:xfrm>
            <a:off x="1261872" y="1828800"/>
            <a:ext cx="4320062" cy="4351337"/>
          </a:xfrm>
        </p:spPr>
        <p:txBody>
          <a:bodyPr>
            <a:normAutofit/>
          </a:bodyPr>
          <a:lstStyle/>
          <a:p>
            <a:r>
              <a:rPr lang="en-US" sz="2000" dirty="0" smtClean="0"/>
              <a:t>Two of the patients showed little improvement:</a:t>
            </a:r>
          </a:p>
          <a:p>
            <a:pPr lvl="1"/>
            <a:r>
              <a:rPr lang="en-US" sz="1800" dirty="0" smtClean="0"/>
              <a:t>One was unable to run because of a very low fitness level</a:t>
            </a:r>
          </a:p>
          <a:p>
            <a:pPr lvl="1"/>
            <a:r>
              <a:rPr lang="en-US" sz="1800" dirty="0" smtClean="0"/>
              <a:t>One could not participate fully because of personal issues</a:t>
            </a:r>
            <a:endParaRPr lang="en-US" sz="1800" dirty="0"/>
          </a:p>
          <a:p>
            <a:r>
              <a:rPr lang="en-US" sz="2000" dirty="0" smtClean="0"/>
              <a:t>Running treatment was shown to be effective at alleviating depressive symptoms</a:t>
            </a:r>
          </a:p>
          <a:p>
            <a:pPr marL="0" indent="0">
              <a:buNone/>
            </a:pPr>
            <a:r>
              <a:rPr lang="en-US" sz="2000" dirty="0" smtClean="0"/>
              <a:t>(</a:t>
            </a:r>
            <a:r>
              <a:rPr lang="en-US" sz="2000" dirty="0" err="1" smtClean="0"/>
              <a:t>Greist</a:t>
            </a:r>
            <a:r>
              <a:rPr lang="en-US" sz="2000" dirty="0" smtClean="0"/>
              <a:t> et al. 46)</a:t>
            </a:r>
          </a:p>
          <a:p>
            <a:endParaRPr lang="en-US" sz="2000" dirty="0" smtClean="0"/>
          </a:p>
        </p:txBody>
      </p:sp>
      <p:pic>
        <p:nvPicPr>
          <p:cNvPr id="1026" name="Picture 2" descr="http://img.timeinc.net/time/daily/2009/0912/360_running_joints_120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86377" y="1886825"/>
            <a:ext cx="4928836" cy="321743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686377" y="5104261"/>
            <a:ext cx="4865082" cy="261610"/>
          </a:xfrm>
          <a:prstGeom prst="rect">
            <a:avLst/>
          </a:prstGeom>
          <a:noFill/>
        </p:spPr>
        <p:txBody>
          <a:bodyPr wrap="square" rtlCol="0">
            <a:spAutoFit/>
          </a:bodyPr>
          <a:lstStyle/>
          <a:p>
            <a:pPr algn="ctr"/>
            <a:r>
              <a:rPr lang="en-US" sz="1100" dirty="0"/>
              <a:t>(http://</a:t>
            </a:r>
            <a:r>
              <a:rPr lang="en-US" sz="1100" dirty="0" smtClean="0"/>
              <a:t>content.time.com/time/health/article/0,8599,1948208,00.html)</a:t>
            </a:r>
            <a:endParaRPr lang="en-US" sz="1100" kern="1200" dirty="0">
              <a:solidFill>
                <a:schemeClr val="tx1"/>
              </a:solidFill>
            </a:endParaRPr>
          </a:p>
        </p:txBody>
      </p:sp>
    </p:spTree>
    <p:extLst>
      <p:ext uri="{BB962C8B-B14F-4D97-AF65-F5344CB8AC3E}">
        <p14:creationId xmlns:p14="http://schemas.microsoft.com/office/powerpoint/2010/main" val="1041303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Comparative Results</a:t>
            </a:r>
            <a:endParaRPr lang="en-US" dirty="0"/>
          </a:p>
        </p:txBody>
      </p:sp>
      <p:sp>
        <p:nvSpPr>
          <p:cNvPr id="3" name="Content Placeholder 2"/>
          <p:cNvSpPr>
            <a:spLocks noGrp="1"/>
          </p:cNvSpPr>
          <p:nvPr>
            <p:ph idx="1"/>
          </p:nvPr>
        </p:nvSpPr>
        <p:spPr>
          <a:xfrm>
            <a:off x="494675" y="1691323"/>
            <a:ext cx="10777927" cy="1801386"/>
          </a:xfrm>
        </p:spPr>
        <p:txBody>
          <a:bodyPr>
            <a:normAutofit fontScale="70000" lnSpcReduction="20000"/>
          </a:bodyPr>
          <a:lstStyle/>
          <a:p>
            <a:r>
              <a:rPr lang="en-US" sz="2400" dirty="0" smtClean="0"/>
              <a:t>The results from the running group were comparable to the results of the psychotherapy group.</a:t>
            </a:r>
          </a:p>
          <a:p>
            <a:r>
              <a:rPr lang="en-US" sz="2400" dirty="0" smtClean="0"/>
              <a:t>In fact, for most patients, running was at least as effective as psychotherapy in the psychological outcomes.</a:t>
            </a:r>
          </a:p>
          <a:p>
            <a:r>
              <a:rPr lang="en-US" sz="2400" dirty="0" smtClean="0"/>
              <a:t>However, running may provide a therapeutic, rather than a specific, effect on psychological outcomes.</a:t>
            </a:r>
          </a:p>
          <a:p>
            <a:pPr marL="0" indent="0">
              <a:buNone/>
            </a:pPr>
            <a:r>
              <a:rPr lang="en-US" sz="2400" dirty="0" smtClean="0"/>
              <a:t>(</a:t>
            </a:r>
            <a:r>
              <a:rPr lang="en-US" sz="2400" dirty="0" err="1" smtClean="0"/>
              <a:t>Griest</a:t>
            </a:r>
            <a:r>
              <a:rPr lang="en-US" sz="2400" dirty="0" smtClean="0"/>
              <a:t> et al. 47)</a:t>
            </a:r>
            <a:endParaRPr lang="en-US" sz="2400" dirty="0"/>
          </a:p>
        </p:txBody>
      </p:sp>
      <p:pic>
        <p:nvPicPr>
          <p:cNvPr id="4" name="Picture 3"/>
          <p:cNvPicPr>
            <a:picLocks noChangeAspect="1"/>
          </p:cNvPicPr>
          <p:nvPr/>
        </p:nvPicPr>
        <p:blipFill>
          <a:blip r:embed="rId3"/>
          <a:stretch>
            <a:fillRect/>
          </a:stretch>
        </p:blipFill>
        <p:spPr>
          <a:xfrm>
            <a:off x="2428406" y="3242105"/>
            <a:ext cx="5866151" cy="3422256"/>
          </a:xfrm>
          <a:prstGeom prst="rect">
            <a:avLst/>
          </a:prstGeom>
        </p:spPr>
      </p:pic>
    </p:spTree>
    <p:extLst>
      <p:ext uri="{BB962C8B-B14F-4D97-AF65-F5344CB8AC3E}">
        <p14:creationId xmlns:p14="http://schemas.microsoft.com/office/powerpoint/2010/main" val="1514228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Therapeutic Effect?</a:t>
            </a:r>
            <a:endParaRPr lang="en-US" dirty="0"/>
          </a:p>
        </p:txBody>
      </p:sp>
      <p:sp>
        <p:nvSpPr>
          <p:cNvPr id="3" name="Content Placeholder 2"/>
          <p:cNvSpPr>
            <a:spLocks noGrp="1"/>
          </p:cNvSpPr>
          <p:nvPr>
            <p:ph idx="1"/>
          </p:nvPr>
        </p:nvSpPr>
        <p:spPr/>
        <p:txBody>
          <a:bodyPr>
            <a:normAutofit/>
          </a:bodyPr>
          <a:lstStyle/>
          <a:p>
            <a:r>
              <a:rPr lang="en-US" sz="2400" dirty="0" smtClean="0"/>
              <a:t>If the improved outcomes for the depressed patients were merely the results of a therapeutic effect, then there is nothing specific about running as an individual treatment for depression.</a:t>
            </a:r>
          </a:p>
          <a:p>
            <a:r>
              <a:rPr lang="en-US" sz="2400" dirty="0" smtClean="0"/>
              <a:t>However, running has physical benefits in addition to its proposed psychological benefits.</a:t>
            </a:r>
          </a:p>
          <a:p>
            <a:r>
              <a:rPr lang="en-US" sz="2400" dirty="0" smtClean="0"/>
              <a:t>There are several possible explanations for the positive effects that running has on depressive symptoms.</a:t>
            </a:r>
            <a:endParaRPr lang="en-US" sz="2400" dirty="0"/>
          </a:p>
        </p:txBody>
      </p:sp>
    </p:spTree>
    <p:extLst>
      <p:ext uri="{BB962C8B-B14F-4D97-AF65-F5344CB8AC3E}">
        <p14:creationId xmlns:p14="http://schemas.microsoft.com/office/powerpoint/2010/main" val="743430165"/>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TC103457515[[fn=View]]</Template>
  <TotalTime>154</TotalTime>
  <Words>1280</Words>
  <Application>Microsoft Office PowerPoint</Application>
  <PresentationFormat>Widescreen</PresentationFormat>
  <Paragraphs>97</Paragraphs>
  <Slides>13</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Century Schoolbook</vt:lpstr>
      <vt:lpstr>Wingdings 2</vt:lpstr>
      <vt:lpstr>View</vt:lpstr>
      <vt:lpstr>Running A Treatment for Depression</vt:lpstr>
      <vt:lpstr>Benefits of Exercise (Physical)</vt:lpstr>
      <vt:lpstr>Benefits of Exercise (Psychological)</vt:lpstr>
      <vt:lpstr>Depression &amp; Exercise</vt:lpstr>
      <vt:lpstr>Geist et al. Pilot Study</vt:lpstr>
      <vt:lpstr>Running as a Treatment for Depression</vt:lpstr>
      <vt:lpstr>Running Results</vt:lpstr>
      <vt:lpstr>Comparative Results</vt:lpstr>
      <vt:lpstr>Therapeutic Effect?</vt:lpstr>
      <vt:lpstr>Alternative Explanations</vt:lpstr>
      <vt:lpstr>Issues with the Study</vt:lpstr>
      <vt:lpstr>Conclusion</vt:lpstr>
      <vt:lpstr>Resources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Merrill</dc:creator>
  <cp:lastModifiedBy>Jason Merrill</cp:lastModifiedBy>
  <cp:revision>17</cp:revision>
  <dcterms:created xsi:type="dcterms:W3CDTF">2014-09-15T04:33:34Z</dcterms:created>
  <dcterms:modified xsi:type="dcterms:W3CDTF">2014-09-18T22:35:39Z</dcterms:modified>
</cp:coreProperties>
</file>