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5" r:id="rId4"/>
    <p:sldId id="257" r:id="rId5"/>
    <p:sldId id="262" r:id="rId6"/>
    <p:sldId id="258" r:id="rId7"/>
    <p:sldId id="261" r:id="rId8"/>
    <p:sldId id="259" r:id="rId9"/>
    <p:sldId id="260"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90" y="-36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EA6E23-5DD0-448A-ACCE-7F601ADF05BC}" type="datetimeFigureOut">
              <a:rPr lang="en-US" smtClean="0"/>
              <a:pPr/>
              <a:t>11/13/2014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FF691F-99B6-4768-8344-0DFB078417C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a:t>
            </a:r>
            <a:r>
              <a:rPr lang="en-US" sz="1200" b="0" i="0" kern="1200" dirty="0" err="1" smtClean="0">
                <a:solidFill>
                  <a:schemeClr val="tx1"/>
                </a:solidFill>
                <a:latin typeface="+mn-lt"/>
                <a:ea typeface="+mn-ea"/>
                <a:cs typeface="+mn-cs"/>
              </a:rPr>
              <a:t>Baldrige</a:t>
            </a:r>
            <a:r>
              <a:rPr lang="en-US" sz="1200" b="0" i="0" kern="1200" dirty="0" smtClean="0">
                <a:solidFill>
                  <a:schemeClr val="tx1"/>
                </a:solidFill>
                <a:latin typeface="+mn-lt"/>
                <a:ea typeface="+mn-ea"/>
                <a:cs typeface="+mn-cs"/>
              </a:rPr>
              <a:t> Criteria address all key areas of a running a successful education organization and are compatible with other performance improvement initiatives. The </a:t>
            </a:r>
            <a:r>
              <a:rPr lang="en-US" sz="1200" b="0" i="0" kern="1200" dirty="0" err="1" smtClean="0">
                <a:solidFill>
                  <a:schemeClr val="tx1"/>
                </a:solidFill>
                <a:latin typeface="+mn-lt"/>
                <a:ea typeface="+mn-ea"/>
                <a:cs typeface="+mn-cs"/>
              </a:rPr>
              <a:t>Baldrige</a:t>
            </a:r>
            <a:r>
              <a:rPr lang="en-US" sz="1200" b="0" i="0" kern="1200" dirty="0" smtClean="0">
                <a:solidFill>
                  <a:schemeClr val="tx1"/>
                </a:solidFill>
                <a:latin typeface="+mn-lt"/>
                <a:ea typeface="+mn-ea"/>
                <a:cs typeface="+mn-cs"/>
              </a:rPr>
              <a:t> criteria address seven major areas, called categories. In the Healthcare Criteria for Performance Excellence, these categories are: Leadership; Strategic Planning; Focus on Patients, Other Customers, and Markets; Measurement, Analysis, and Knowledge Management; Staff Focus; Process Management; and Organizational Performance Results. The </a:t>
            </a:r>
            <a:r>
              <a:rPr lang="en-US" sz="1200" b="0" i="0" kern="1200" dirty="0" err="1" smtClean="0">
                <a:solidFill>
                  <a:schemeClr val="tx1"/>
                </a:solidFill>
                <a:latin typeface="+mn-lt"/>
                <a:ea typeface="+mn-ea"/>
                <a:cs typeface="+mn-cs"/>
              </a:rPr>
              <a:t>Baldrige</a:t>
            </a:r>
            <a:r>
              <a:rPr lang="en-US" sz="1200" b="0" i="0" kern="1200" dirty="0" smtClean="0">
                <a:solidFill>
                  <a:schemeClr val="tx1"/>
                </a:solidFill>
                <a:latin typeface="+mn-lt"/>
                <a:ea typeface="+mn-ea"/>
                <a:cs typeface="+mn-cs"/>
              </a:rPr>
              <a:t> criteria and process start with leadership and end with results. The </a:t>
            </a:r>
            <a:r>
              <a:rPr lang="en-US" sz="1200" b="0" i="0" kern="1200" dirty="0" err="1" smtClean="0">
                <a:solidFill>
                  <a:schemeClr val="tx1"/>
                </a:solidFill>
                <a:latin typeface="+mn-lt"/>
                <a:ea typeface="+mn-ea"/>
                <a:cs typeface="+mn-cs"/>
              </a:rPr>
              <a:t>Baldrige</a:t>
            </a:r>
            <a:r>
              <a:rPr lang="en-US" sz="1200" b="0" i="0" kern="1200" dirty="0" smtClean="0">
                <a:solidFill>
                  <a:schemeClr val="tx1"/>
                </a:solidFill>
                <a:latin typeface="+mn-lt"/>
                <a:ea typeface="+mn-ea"/>
                <a:cs typeface="+mn-cs"/>
              </a:rPr>
              <a:t> criteria provide a structured approach to performance excellence. They move organizations from providing good quality care for one patient one time to all patients all of the time </a:t>
            </a:r>
            <a:r>
              <a:rPr lang="en-US" baseline="0" dirty="0" smtClean="0"/>
              <a:t>(</a:t>
            </a:r>
            <a:r>
              <a:rPr lang="en-US" baseline="0" dirty="0" err="1" smtClean="0"/>
              <a:t>Baldrige</a:t>
            </a:r>
            <a:r>
              <a:rPr lang="en-US" baseline="0" dirty="0" smtClean="0"/>
              <a:t> National Quality Program, 2009).</a:t>
            </a:r>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a:t>
            </a:r>
            <a:r>
              <a:rPr lang="en-US" sz="1200" b="0" i="0" kern="1200" baseline="0" dirty="0" smtClean="0">
                <a:solidFill>
                  <a:schemeClr val="tx1"/>
                </a:solidFill>
                <a:latin typeface="+mn-lt"/>
                <a:ea typeface="+mn-ea"/>
                <a:cs typeface="+mn-cs"/>
              </a:rPr>
              <a:t> Malcolm Baldrige Model was established in 1987 to provide a set of research based criteria that organizations could use to assess and improve the performance of their organizations.  On a national level, over the last twenty years, the Baldrige process has helped many organizations become successful by applying the criteria (Blazey, 2009)</a:t>
            </a:r>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model demonstrates that leadership is the first step in the model.</a:t>
            </a:r>
            <a:r>
              <a:rPr lang="en-US" baseline="0" dirty="0" smtClean="0"/>
              <a:t> According to the model, when leadership is effective the results will be desires.</a:t>
            </a:r>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Leadership deals with</a:t>
            </a:r>
            <a:r>
              <a:rPr lang="en-US" baseline="0" dirty="0" smtClean="0"/>
              <a:t> the way senior leaders guide their organizations; it includes social responsibility and organizational governance. In the leadership category visions and goals are set on how to communicate with the workforce (Baldrige National Quality Program, 2009)</a:t>
            </a:r>
          </a:p>
          <a:p>
            <a:r>
              <a:rPr lang="en-US" baseline="0" dirty="0" smtClean="0"/>
              <a:t>Strategic Planning pertains to objectives and action plans. If a sudden change were needed, this category helps to senior members decide which method is best to use. This category also deals with answering fundamental questions: what is the business, what do the customers want, what is the company’s strengths and weaknesses, how to compete with competitors, etc ( Blazey, 2009)</a:t>
            </a:r>
          </a:p>
          <a:p>
            <a:r>
              <a:rPr lang="en-US" baseline="0" dirty="0" smtClean="0"/>
              <a:t>Customer focus deals with the needs and expectations of the customers. This category focuses on building relationships with customers to build loyalty and customer satisfaction. In order to build these positive relationships, dialogue must take place between the two stakeholders (Blazey, 2009).</a:t>
            </a:r>
          </a:p>
          <a:p>
            <a:r>
              <a:rPr lang="en-US" baseline="0" dirty="0" smtClean="0"/>
              <a:t>Measurement, Analysis and Knowledge Management set guidelines to determine if the organization is meeting its goals and visions. Accordingly, what matters most to customers should be measured. Systematic measurement allows for decisions that are driven by visions and goals of the organization (Blazey, 2009)</a:t>
            </a:r>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Workforce focus ensures that workforce</a:t>
            </a:r>
            <a:r>
              <a:rPr lang="en-US" baseline="0" dirty="0" smtClean="0"/>
              <a:t> is aligned with the mission and strategic plans of the organization (Baldrige National Quality Program, 2009) This helps the organization determine the capacity and capability of the workforce. Employees are valuable assets to the organizations.</a:t>
            </a:r>
          </a:p>
          <a:p>
            <a:r>
              <a:rPr lang="en-US" baseline="0" dirty="0" smtClean="0"/>
              <a:t>Operations Focus goal is to design a system that will deliver what the stakeholders value most. Results compares the organizations data with that of its competitors. Trends, outcomes, and comparisons are compiled using data from leading competitors (</a:t>
            </a:r>
            <a:r>
              <a:rPr lang="en-US" sz="1200" dirty="0" smtClean="0"/>
              <a:t>Vokurka, Stading, &amp; Brazeal, 2000).</a:t>
            </a:r>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sz="1200" b="0" i="0" kern="1200" dirty="0" smtClean="0">
                <a:solidFill>
                  <a:schemeClr val="tx1"/>
                </a:solidFill>
                <a:latin typeface="+mn-lt"/>
                <a:ea typeface="+mn-ea"/>
                <a:cs typeface="+mn-cs"/>
              </a:rPr>
              <a:t>To successfully apply Baldrige principles in the classroom requires active engagement of students in the teaching and learning process—and guiding them to take ownership of their own learning. To do this I must ensure that students are involved</a:t>
            </a:r>
            <a:r>
              <a:rPr lang="en-US" sz="1200" b="0" i="0" kern="1200" baseline="0" dirty="0" smtClean="0">
                <a:solidFill>
                  <a:schemeClr val="tx1"/>
                </a:solidFill>
                <a:latin typeface="+mn-lt"/>
                <a:ea typeface="+mn-ea"/>
                <a:cs typeface="+mn-cs"/>
              </a:rPr>
              <a:t> in planning learning activities, students are setting personal goals and assessing if they have met these goals, making suggestions to improve the learning, and become learning risk takers  (</a:t>
            </a:r>
            <a:r>
              <a:rPr lang="en-US" sz="1200" dirty="0" smtClean="0"/>
              <a:t>Gupta,</a:t>
            </a:r>
            <a:r>
              <a:rPr lang="en-US" sz="1200" baseline="0" dirty="0" smtClean="0"/>
              <a:t> </a:t>
            </a:r>
            <a:r>
              <a:rPr lang="en-US" sz="1200" dirty="0" smtClean="0"/>
              <a:t>2006). </a:t>
            </a:r>
            <a:r>
              <a:rPr lang="en-US" sz="1200" b="0" i="0" kern="1200" baseline="0" dirty="0" smtClean="0">
                <a:solidFill>
                  <a:schemeClr val="tx1"/>
                </a:solidFill>
                <a:latin typeface="+mn-lt"/>
                <a:ea typeface="+mn-ea"/>
                <a:cs typeface="+mn-cs"/>
              </a:rPr>
              <a:t> I will self-assess my teaching strategies by : </a:t>
            </a:r>
            <a:r>
              <a:rPr lang="en-US" dirty="0" smtClean="0"/>
              <a:t>Making continuous improvement and organizational and personal learning a habit for myself and the organization, maintaining an optimistic attitude; being a leader with passion and being</a:t>
            </a:r>
            <a:r>
              <a:rPr lang="en-US" baseline="0" dirty="0" smtClean="0"/>
              <a:t> </a:t>
            </a:r>
            <a:r>
              <a:rPr lang="en-US" dirty="0" smtClean="0"/>
              <a:t>single-minded about learning and excellence,</a:t>
            </a:r>
            <a:r>
              <a:rPr lang="en-US" baseline="0" dirty="0" smtClean="0"/>
              <a:t> and l</a:t>
            </a:r>
            <a:r>
              <a:rPr lang="en-US" dirty="0" smtClean="0"/>
              <a:t>eading with transparency;</a:t>
            </a:r>
            <a:r>
              <a:rPr lang="en-US" baseline="0" dirty="0" smtClean="0"/>
              <a:t> </a:t>
            </a:r>
            <a:r>
              <a:rPr lang="en-US" dirty="0" smtClean="0"/>
              <a:t>ready to make bold decisions and ensure resources are provided to get the job done-hands-on experience, real-life situations, mock scenarios,</a:t>
            </a:r>
            <a:r>
              <a:rPr lang="en-US" baseline="0" dirty="0" smtClean="0"/>
              <a:t> and constructive feedback </a:t>
            </a:r>
            <a:r>
              <a:rPr lang="en-US" sz="1200" b="0" i="0" kern="1200" baseline="0" dirty="0" smtClean="0">
                <a:solidFill>
                  <a:schemeClr val="tx1"/>
                </a:solidFill>
                <a:latin typeface="+mn-lt"/>
                <a:ea typeface="+mn-ea"/>
                <a:cs typeface="+mn-cs"/>
              </a:rPr>
              <a:t>(</a:t>
            </a:r>
            <a:r>
              <a:rPr lang="en-US" sz="1200" dirty="0" smtClean="0"/>
              <a:t>Gupta,</a:t>
            </a:r>
            <a:r>
              <a:rPr lang="en-US" sz="1200" baseline="0" dirty="0" smtClean="0"/>
              <a:t> </a:t>
            </a:r>
            <a:r>
              <a:rPr lang="en-US" sz="1200" dirty="0" smtClean="0"/>
              <a:t>2006)</a:t>
            </a:r>
            <a:r>
              <a:rPr lang="en-US" baseline="0" dirty="0" smtClean="0"/>
              <a:t>.</a:t>
            </a:r>
            <a:endParaRPr lang="en-US" dirty="0" smtClean="0"/>
          </a:p>
          <a:p>
            <a:pPr>
              <a:spcBef>
                <a:spcPct val="50000"/>
              </a:spcBef>
            </a:pPr>
            <a:r>
              <a:rPr lang="en-US" dirty="0" smtClean="0"/>
              <a:t> </a:t>
            </a:r>
          </a:p>
          <a:p>
            <a:pPr>
              <a:buFontTx/>
              <a:buNone/>
            </a:pP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Criteria have continually progressed toward a</a:t>
            </a:r>
            <a:r>
              <a:rPr lang="en-US" baseline="0" dirty="0" smtClean="0"/>
              <a:t> </a:t>
            </a:r>
            <a:r>
              <a:rPr lang="en-US" dirty="0" smtClean="0"/>
              <a:t>comprehensive, integrated systems perspective of overall organizational</a:t>
            </a:r>
            <a:r>
              <a:rPr lang="en-US" baseline="0" dirty="0" smtClean="0"/>
              <a:t> </a:t>
            </a:r>
            <a:r>
              <a:rPr lang="en-US" dirty="0" smtClean="0"/>
              <a:t>performance management (Duffy,</a:t>
            </a:r>
            <a:r>
              <a:rPr lang="en-US" baseline="0" dirty="0" smtClean="0"/>
              <a:t> 2004</a:t>
            </a:r>
            <a:r>
              <a:rPr lang="en-US" dirty="0" smtClean="0"/>
              <a:t>), which</a:t>
            </a:r>
            <a:r>
              <a:rPr lang="en-US" baseline="0" dirty="0" smtClean="0"/>
              <a:t> means students will have access the most up-to-date data and processes used to ensure they are adequately prepared for the healthcare field.</a:t>
            </a:r>
            <a:endParaRPr lang="en-US" dirty="0"/>
          </a:p>
        </p:txBody>
      </p:sp>
      <p:sp>
        <p:nvSpPr>
          <p:cNvPr id="4" name="Slide Number Placeholder 3"/>
          <p:cNvSpPr>
            <a:spLocks noGrp="1"/>
          </p:cNvSpPr>
          <p:nvPr>
            <p:ph type="sldNum" sz="quarter" idx="10"/>
          </p:nvPr>
        </p:nvSpPr>
        <p:spPr/>
        <p:txBody>
          <a:bodyPr/>
          <a:lstStyle/>
          <a:p>
            <a:fld id="{74FF691F-99B6-4768-8344-0DFB078417C5}"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2628923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377584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682062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4175373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2582284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180662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570369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1499498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818631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492114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EC922B-31F5-4CD4-9FF4-C18AD084B02C}" type="datetimeFigureOut">
              <a:rPr lang="en-US" smtClean="0"/>
              <a:pPr/>
              <a:t>11/13/2014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320264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C922B-31F5-4CD4-9FF4-C18AD084B02C}" type="datetimeFigureOut">
              <a:rPr lang="en-US" smtClean="0"/>
              <a:pPr/>
              <a:t>11/13/2014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3411C-A0AF-45BB-91E6-47308CC4419C}" type="slidenum">
              <a:rPr lang="en-US" smtClean="0"/>
              <a:pPr/>
              <a:t>‹#›</a:t>
            </a:fld>
            <a:endParaRPr lang="en-US" dirty="0"/>
          </a:p>
        </p:txBody>
      </p:sp>
    </p:spTree>
    <p:extLst>
      <p:ext uri="{BB962C8B-B14F-4D97-AF65-F5344CB8AC3E}">
        <p14:creationId xmlns="" xmlns:p14="http://schemas.microsoft.com/office/powerpoint/2010/main" val="785361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aldrige.nist.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Baldrige Model</a:t>
            </a:r>
            <a:endParaRPr lang="en-US" dirty="0"/>
          </a:p>
        </p:txBody>
      </p:sp>
      <p:sp>
        <p:nvSpPr>
          <p:cNvPr id="3" name="Subtitle 2"/>
          <p:cNvSpPr>
            <a:spLocks noGrp="1"/>
          </p:cNvSpPr>
          <p:nvPr>
            <p:ph type="subTitle" idx="1"/>
          </p:nvPr>
        </p:nvSpPr>
        <p:spPr/>
        <p:txBody>
          <a:bodyPr>
            <a:normAutofit fontScale="62500" lnSpcReduction="20000"/>
          </a:bodyPr>
          <a:lstStyle/>
          <a:p>
            <a:r>
              <a:rPr lang="en-US" sz="2400" dirty="0" smtClean="0"/>
              <a:t>Carol Mention</a:t>
            </a:r>
          </a:p>
          <a:p>
            <a:r>
              <a:rPr lang="en-US" sz="2400" dirty="0" smtClean="0"/>
              <a:t>California State University – Long Beach</a:t>
            </a:r>
          </a:p>
          <a:p>
            <a:r>
              <a:rPr lang="en-US" sz="2400" dirty="0" smtClean="0"/>
              <a:t>School of Nursing</a:t>
            </a:r>
          </a:p>
          <a:p>
            <a:r>
              <a:rPr lang="en-US" sz="2400" dirty="0" smtClean="0"/>
              <a:t>Evaluation &amp; Testing</a:t>
            </a:r>
          </a:p>
          <a:p>
            <a:r>
              <a:rPr lang="en-US" sz="2400" dirty="0" smtClean="0"/>
              <a:t>MSN – 539-08</a:t>
            </a:r>
          </a:p>
          <a:p>
            <a:r>
              <a:rPr lang="en-US" sz="2400" dirty="0" smtClean="0"/>
              <a:t>Dr. Juanita Smith, RN, MS, MSN, Ed.D</a:t>
            </a:r>
          </a:p>
          <a:p>
            <a:r>
              <a:rPr lang="en-US" sz="2400" dirty="0" smtClean="0"/>
              <a:t>November 14, 2014</a:t>
            </a:r>
          </a:p>
          <a:p>
            <a:endParaRPr lang="en-US" dirty="0" smtClean="0"/>
          </a:p>
          <a:p>
            <a:endParaRPr lang="en-US" dirty="0"/>
          </a:p>
        </p:txBody>
      </p:sp>
    </p:spTree>
    <p:extLst>
      <p:ext uri="{BB962C8B-B14F-4D97-AF65-F5344CB8AC3E}">
        <p14:creationId xmlns="" xmlns:p14="http://schemas.microsoft.com/office/powerpoint/2010/main" val="2273157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a:buNone/>
            </a:pPr>
            <a:r>
              <a:rPr lang="en-US" sz="2000" dirty="0" smtClean="0"/>
              <a:t>Baldrige National Quality Program. (2008). Criteria for performance excellence. Retrieved November 12, 2014, from </a:t>
            </a:r>
            <a:r>
              <a:rPr lang="en-US" sz="2000" dirty="0" smtClean="0">
                <a:hlinkClick r:id="rId2"/>
              </a:rPr>
              <a:t>http://baldrige.nist.gov</a:t>
            </a:r>
            <a:endParaRPr lang="en-US" sz="2000" dirty="0" smtClean="0"/>
          </a:p>
          <a:p>
            <a:pPr>
              <a:buNone/>
            </a:pPr>
            <a:r>
              <a:rPr lang="en-US" sz="2000" dirty="0" smtClean="0"/>
              <a:t>Blazey, M. (2009). Insights to performance excellence 2009 – 2010: An inside look at the 2009 – 2010 Baldrige award criteria. Milwaukee, WI: American Society for Quality, Quality Press</a:t>
            </a:r>
          </a:p>
          <a:p>
            <a:pPr>
              <a:buNone/>
            </a:pPr>
            <a:r>
              <a:rPr lang="en-US" sz="2000" dirty="0" smtClean="0"/>
              <a:t>Duffy, G. (2004). Quality from scratch: A model for small business. </a:t>
            </a:r>
            <a:r>
              <a:rPr lang="en-US" sz="2000" i="1" dirty="0" smtClean="0"/>
              <a:t>Quality</a:t>
            </a:r>
          </a:p>
          <a:p>
            <a:pPr>
              <a:buNone/>
            </a:pPr>
            <a:r>
              <a:rPr lang="en-US" sz="2000" i="1" dirty="0" smtClean="0"/>
              <a:t>       Progress,</a:t>
            </a:r>
            <a:r>
              <a:rPr lang="en-US" sz="2000" dirty="0" smtClean="0"/>
              <a:t> </a:t>
            </a:r>
            <a:r>
              <a:rPr lang="en-US" sz="2000" i="1" dirty="0" smtClean="0"/>
              <a:t>37</a:t>
            </a:r>
            <a:r>
              <a:rPr lang="en-US" sz="2000" dirty="0" smtClean="0"/>
              <a:t>(7), 27-35.</a:t>
            </a:r>
          </a:p>
          <a:p>
            <a:pPr>
              <a:buNone/>
            </a:pPr>
            <a:r>
              <a:rPr lang="en-US" sz="2000" dirty="0" smtClean="0"/>
              <a:t>Gupta, P. (2006). Beyond PDCA – a new process management model. </a:t>
            </a:r>
            <a:r>
              <a:rPr lang="en-US" sz="2000" i="1" dirty="0" smtClean="0"/>
              <a:t>Quality</a:t>
            </a:r>
          </a:p>
          <a:p>
            <a:pPr>
              <a:buNone/>
            </a:pPr>
            <a:r>
              <a:rPr lang="en-US" sz="2000" i="1" dirty="0" smtClean="0"/>
              <a:t>	Progress, 39(7</a:t>
            </a:r>
            <a:r>
              <a:rPr lang="en-US" sz="2000" dirty="0" smtClean="0"/>
              <a:t>), 45-52</a:t>
            </a:r>
          </a:p>
          <a:p>
            <a:pPr>
              <a:buNone/>
            </a:pPr>
            <a:r>
              <a:rPr lang="en-US" sz="2000" dirty="0" smtClean="0"/>
              <a:t>Vokurka, R.J., Stading, G.L., &amp; Brazeal, J. (2000). A comparative analysis of</a:t>
            </a:r>
          </a:p>
          <a:p>
            <a:pPr>
              <a:buNone/>
            </a:pPr>
            <a:r>
              <a:rPr lang="en-US" sz="2000" dirty="0" smtClean="0"/>
              <a:t>	national and regional quality awards. </a:t>
            </a:r>
            <a:r>
              <a:rPr lang="en-US" sz="2000" i="1" dirty="0" smtClean="0"/>
              <a:t>Quality Progress, 33</a:t>
            </a:r>
            <a:r>
              <a:rPr lang="en-US" sz="2000" dirty="0" smtClean="0"/>
              <a:t>(8), 41-49.</a:t>
            </a:r>
          </a:p>
          <a:p>
            <a:pPr>
              <a:buNone/>
            </a:pPr>
            <a:endParaRPr lang="en-US" sz="2000" dirty="0" smtClean="0"/>
          </a:p>
          <a:p>
            <a:endParaRPr lang="en-US" sz="2000" dirty="0"/>
          </a:p>
        </p:txBody>
      </p:sp>
    </p:spTree>
    <p:extLst>
      <p:ext uri="{BB962C8B-B14F-4D97-AF65-F5344CB8AC3E}">
        <p14:creationId xmlns="" xmlns:p14="http://schemas.microsoft.com/office/powerpoint/2010/main" val="547755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graphicFrame>
        <p:nvGraphicFramePr>
          <p:cNvPr id="4" name="Content Placeholder 3"/>
          <p:cNvGraphicFramePr>
            <a:graphicFrameLocks noGrp="1"/>
          </p:cNvGraphicFramePr>
          <p:nvPr>
            <p:ph idx="1"/>
          </p:nvPr>
        </p:nvGraphicFramePr>
        <p:xfrm>
          <a:off x="1676400" y="1356360"/>
          <a:ext cx="5486400" cy="5130800"/>
        </p:xfrm>
        <a:graphic>
          <a:graphicData uri="http://schemas.openxmlformats.org/drawingml/2006/table">
            <a:tbl>
              <a:tblPr firstRow="1" bandRow="1">
                <a:tableStyleId>{5C22544A-7EE6-4342-B048-85BDC9FD1C3A}</a:tableStyleId>
              </a:tblPr>
              <a:tblGrid>
                <a:gridCol w="2743200"/>
                <a:gridCol w="2743200"/>
              </a:tblGrid>
              <a:tr h="370840">
                <a:tc>
                  <a:txBody>
                    <a:bodyPr/>
                    <a:lstStyle/>
                    <a:p>
                      <a:endParaRPr lang="en-US" dirty="0"/>
                    </a:p>
                  </a:txBody>
                  <a:tcPr/>
                </a:tc>
                <a:tc>
                  <a:txBody>
                    <a:bodyPr/>
                    <a:lstStyle/>
                    <a:p>
                      <a:endParaRPr lang="en-US" dirty="0"/>
                    </a:p>
                  </a:txBody>
                  <a:tcPr/>
                </a:tc>
              </a:tr>
              <a:tr h="370840">
                <a:tc>
                  <a:txBody>
                    <a:bodyPr/>
                    <a:lstStyle/>
                    <a:p>
                      <a:pPr algn="ctr"/>
                      <a:r>
                        <a:rPr lang="en-US" sz="2400" dirty="0" smtClean="0"/>
                        <a:t>Title</a:t>
                      </a:r>
                      <a:endParaRPr lang="en-US" sz="2400" dirty="0"/>
                    </a:p>
                  </a:txBody>
                  <a:tcPr/>
                </a:tc>
                <a:tc>
                  <a:txBody>
                    <a:bodyPr/>
                    <a:lstStyle/>
                    <a:p>
                      <a:pPr algn="ctr"/>
                      <a:r>
                        <a:rPr lang="en-US" sz="2400" dirty="0" smtClean="0"/>
                        <a:t>Slide Number</a:t>
                      </a:r>
                      <a:endParaRPr lang="en-US" sz="2400" dirty="0"/>
                    </a:p>
                  </a:txBody>
                  <a:tcPr/>
                </a:tc>
              </a:tr>
              <a:tr h="370840">
                <a:tc>
                  <a:txBody>
                    <a:bodyPr/>
                    <a:lstStyle/>
                    <a:p>
                      <a:pPr algn="ctr"/>
                      <a:r>
                        <a:rPr lang="en-US" sz="2400" dirty="0" smtClean="0"/>
                        <a:t>Introduction</a:t>
                      </a:r>
                      <a:endParaRPr lang="en-US" sz="2400" dirty="0"/>
                    </a:p>
                  </a:txBody>
                  <a:tcPr/>
                </a:tc>
                <a:tc>
                  <a:txBody>
                    <a:bodyPr/>
                    <a:lstStyle/>
                    <a:p>
                      <a:pPr algn="ctr"/>
                      <a:r>
                        <a:rPr lang="en-US" sz="2400" dirty="0" smtClean="0"/>
                        <a:t>3</a:t>
                      </a:r>
                      <a:endParaRPr lang="en-US" sz="2400" dirty="0"/>
                    </a:p>
                  </a:txBody>
                  <a:tcPr/>
                </a:tc>
              </a:tr>
              <a:tr h="370840">
                <a:tc>
                  <a:txBody>
                    <a:bodyPr/>
                    <a:lstStyle/>
                    <a:p>
                      <a:pPr algn="ctr"/>
                      <a:r>
                        <a:rPr lang="en-US" sz="2400" dirty="0" smtClean="0"/>
                        <a:t>Description of Model</a:t>
                      </a:r>
                      <a:endParaRPr lang="en-US" sz="2400" dirty="0"/>
                    </a:p>
                  </a:txBody>
                  <a:tcPr/>
                </a:tc>
                <a:tc>
                  <a:txBody>
                    <a:bodyPr/>
                    <a:lstStyle/>
                    <a:p>
                      <a:pPr algn="ctr"/>
                      <a:r>
                        <a:rPr lang="en-US" sz="2400" dirty="0" smtClean="0"/>
                        <a:t>4</a:t>
                      </a:r>
                      <a:endParaRPr lang="en-US" sz="2400" dirty="0"/>
                    </a:p>
                  </a:txBody>
                  <a:tcPr/>
                </a:tc>
              </a:tr>
              <a:tr h="370840">
                <a:tc>
                  <a:txBody>
                    <a:bodyPr/>
                    <a:lstStyle/>
                    <a:p>
                      <a:pPr algn="ctr"/>
                      <a:r>
                        <a:rPr lang="en-US" sz="2400" dirty="0" smtClean="0"/>
                        <a:t>Illustration of Model</a:t>
                      </a:r>
                      <a:endParaRPr lang="en-US" sz="2400" dirty="0"/>
                    </a:p>
                  </a:txBody>
                  <a:tcPr/>
                </a:tc>
                <a:tc>
                  <a:txBody>
                    <a:bodyPr/>
                    <a:lstStyle/>
                    <a:p>
                      <a:pPr algn="ctr"/>
                      <a:r>
                        <a:rPr lang="en-US" sz="2400" dirty="0" smtClean="0"/>
                        <a:t>5</a:t>
                      </a:r>
                      <a:endParaRPr lang="en-US" sz="2400" dirty="0"/>
                    </a:p>
                  </a:txBody>
                  <a:tcPr/>
                </a:tc>
              </a:tr>
              <a:tr h="370840">
                <a:tc>
                  <a:txBody>
                    <a:bodyPr/>
                    <a:lstStyle/>
                    <a:p>
                      <a:pPr algn="ctr"/>
                      <a:r>
                        <a:rPr lang="en-US" sz="2400" dirty="0" smtClean="0"/>
                        <a:t>Elements of the Model</a:t>
                      </a:r>
                      <a:endParaRPr lang="en-US" sz="2400" dirty="0"/>
                    </a:p>
                  </a:txBody>
                  <a:tcPr/>
                </a:tc>
                <a:tc>
                  <a:txBody>
                    <a:bodyPr/>
                    <a:lstStyle/>
                    <a:p>
                      <a:pPr algn="ctr"/>
                      <a:r>
                        <a:rPr lang="en-US" sz="2400" dirty="0" smtClean="0"/>
                        <a:t>6-7</a:t>
                      </a:r>
                      <a:endParaRPr lang="en-US" sz="2400" dirty="0"/>
                    </a:p>
                  </a:txBody>
                  <a:tcPr/>
                </a:tc>
              </a:tr>
              <a:tr h="370840">
                <a:tc>
                  <a:txBody>
                    <a:bodyPr/>
                    <a:lstStyle/>
                    <a:p>
                      <a:pPr algn="ctr"/>
                      <a:r>
                        <a:rPr lang="en-US" sz="2400" dirty="0" smtClean="0"/>
                        <a:t>Application </a:t>
                      </a:r>
                      <a:endParaRPr lang="en-US" sz="2400" dirty="0"/>
                    </a:p>
                  </a:txBody>
                  <a:tcPr/>
                </a:tc>
                <a:tc>
                  <a:txBody>
                    <a:bodyPr/>
                    <a:lstStyle/>
                    <a:p>
                      <a:pPr algn="ctr"/>
                      <a:r>
                        <a:rPr lang="en-US" sz="2400" dirty="0" smtClean="0"/>
                        <a:t>8</a:t>
                      </a:r>
                      <a:endParaRPr lang="en-US" sz="2400" dirty="0"/>
                    </a:p>
                  </a:txBody>
                  <a:tcPr/>
                </a:tc>
              </a:tr>
              <a:tr h="370840">
                <a:tc>
                  <a:txBody>
                    <a:bodyPr/>
                    <a:lstStyle/>
                    <a:p>
                      <a:pPr algn="ctr"/>
                      <a:r>
                        <a:rPr lang="en-US" sz="2400" dirty="0" smtClean="0"/>
                        <a:t>Rationale</a:t>
                      </a:r>
                      <a:endParaRPr lang="en-US" sz="2400" dirty="0"/>
                    </a:p>
                  </a:txBody>
                  <a:tcPr/>
                </a:tc>
                <a:tc>
                  <a:txBody>
                    <a:bodyPr/>
                    <a:lstStyle/>
                    <a:p>
                      <a:pPr algn="ctr"/>
                      <a:r>
                        <a:rPr lang="en-US" sz="2400" dirty="0" smtClean="0"/>
                        <a:t>9</a:t>
                      </a:r>
                      <a:endParaRPr lang="en-US" sz="2400" dirty="0"/>
                    </a:p>
                  </a:txBody>
                  <a:tcPr/>
                </a:tc>
              </a:tr>
              <a:tr h="370840">
                <a:tc>
                  <a:txBody>
                    <a:bodyPr/>
                    <a:lstStyle/>
                    <a:p>
                      <a:pPr algn="ctr"/>
                      <a:r>
                        <a:rPr lang="en-US" sz="2400" dirty="0" smtClean="0"/>
                        <a:t>References</a:t>
                      </a:r>
                      <a:endParaRPr lang="en-US" sz="2400" dirty="0"/>
                    </a:p>
                  </a:txBody>
                  <a:tcPr/>
                </a:tc>
                <a:tc>
                  <a:txBody>
                    <a:bodyPr/>
                    <a:lstStyle/>
                    <a:p>
                      <a:pPr algn="ctr"/>
                      <a:r>
                        <a:rPr lang="en-US" sz="2400" dirty="0" smtClean="0"/>
                        <a:t>10</a:t>
                      </a:r>
                      <a:endParaRPr lang="en-US" sz="2400" dirty="0"/>
                    </a:p>
                  </a:txBody>
                  <a:tcPr/>
                </a:tc>
              </a:tr>
              <a:tr h="370840">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Student Learning Environment</a:t>
            </a:r>
          </a:p>
          <a:p>
            <a:r>
              <a:rPr lang="en-US" dirty="0" smtClean="0"/>
              <a:t>Continuous Improvement</a:t>
            </a:r>
            <a:endParaRPr lang="en-US" dirty="0" smtClean="0"/>
          </a:p>
          <a:p>
            <a:r>
              <a:rPr lang="en-US" dirty="0" smtClean="0"/>
              <a:t>7 Criterion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Baldrige Model</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u="sng" dirty="0" smtClean="0">
                <a:effectLst>
                  <a:outerShdw blurRad="38100" dist="38100" dir="2700000" algn="tl">
                    <a:srgbClr val="000000">
                      <a:alpha val="43137"/>
                    </a:srgbClr>
                  </a:outerShdw>
                </a:effectLst>
              </a:rPr>
              <a:t>Description of the Model</a:t>
            </a:r>
          </a:p>
          <a:p>
            <a:r>
              <a:rPr lang="en-US" dirty="0" smtClean="0"/>
              <a:t> A systems approach to management projects</a:t>
            </a:r>
          </a:p>
          <a:p>
            <a:r>
              <a:rPr lang="en-US" dirty="0" smtClean="0"/>
              <a:t>Or a evaluation of standards</a:t>
            </a:r>
          </a:p>
          <a:p>
            <a:r>
              <a:rPr lang="en-US" dirty="0" smtClean="0"/>
              <a:t>First emerged in 1988 as an award by Malcolm Baldrige</a:t>
            </a:r>
          </a:p>
          <a:p>
            <a:r>
              <a:rPr lang="en-US" dirty="0" smtClean="0"/>
              <a:t>Intended to identify and appraise exemplary management practices/performances</a:t>
            </a:r>
          </a:p>
        </p:txBody>
      </p:sp>
    </p:spTree>
    <p:extLst>
      <p:ext uri="{BB962C8B-B14F-4D97-AF65-F5344CB8AC3E}">
        <p14:creationId xmlns="" xmlns:p14="http://schemas.microsoft.com/office/powerpoint/2010/main" val="98175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Baldrige Model</a:t>
            </a:r>
            <a:endParaRPr lang="en-US" dirty="0"/>
          </a:p>
        </p:txBody>
      </p:sp>
      <p:sp>
        <p:nvSpPr>
          <p:cNvPr id="3" name="Content Placeholder 2"/>
          <p:cNvSpPr>
            <a:spLocks noGrp="1"/>
          </p:cNvSpPr>
          <p:nvPr>
            <p:ph idx="1"/>
          </p:nvPr>
        </p:nvSpPr>
        <p:spPr/>
        <p:txBody>
          <a:bodyPr/>
          <a:lstStyle/>
          <a:p>
            <a:pPr>
              <a:buNone/>
            </a:pPr>
            <a:endParaRPr lang="en-US" dirty="0" smtClean="0"/>
          </a:p>
          <a:p>
            <a:pPr marL="0" indent="0">
              <a:buNone/>
            </a:pPr>
            <a:endParaRPr lang="en-US" dirty="0" smtClean="0"/>
          </a:p>
          <a:p>
            <a:endParaRPr lang="en-US" dirty="0"/>
          </a:p>
        </p:txBody>
      </p:sp>
      <p:pic>
        <p:nvPicPr>
          <p:cNvPr id="4" name="Picture 3" descr="A Systems Perspective"/>
          <p:cNvPicPr/>
          <p:nvPr/>
        </p:nvPicPr>
        <p:blipFill>
          <a:blip r:embed="rId3" cstate="print"/>
          <a:srcRect/>
          <a:stretch>
            <a:fillRect/>
          </a:stretch>
        </p:blipFill>
        <p:spPr bwMode="auto">
          <a:xfrm>
            <a:off x="1143000" y="1600200"/>
            <a:ext cx="6400799" cy="3733799"/>
          </a:xfrm>
          <a:prstGeom prst="rect">
            <a:avLst/>
          </a:prstGeom>
          <a:noFill/>
          <a:ln w="9525">
            <a:noFill/>
            <a:miter lim="800000"/>
            <a:headEnd/>
            <a:tailEnd/>
          </a:ln>
        </p:spPr>
      </p:pic>
    </p:spTree>
    <p:extLst>
      <p:ext uri="{BB962C8B-B14F-4D97-AF65-F5344CB8AC3E}">
        <p14:creationId xmlns="" xmlns:p14="http://schemas.microsoft.com/office/powerpoint/2010/main" val="754868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Baldrige Model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u="sng" dirty="0" smtClean="0">
                <a:effectLst>
                  <a:outerShdw blurRad="38100" dist="38100" dir="2700000" algn="tl">
                    <a:srgbClr val="000000">
                      <a:alpha val="43137"/>
                    </a:srgbClr>
                  </a:outerShdw>
                </a:effectLst>
              </a:rPr>
              <a:t>Elements of the Model</a:t>
            </a:r>
          </a:p>
          <a:p>
            <a:pPr marL="0" indent="0">
              <a:buNone/>
            </a:pPr>
            <a:r>
              <a:rPr lang="en-US" dirty="0" smtClean="0"/>
              <a:t> 	   </a:t>
            </a:r>
            <a:r>
              <a:rPr lang="en-US" u="sng" dirty="0" smtClean="0">
                <a:effectLst>
                  <a:outerShdw blurRad="38100" dist="38100" dir="2700000" algn="tl">
                    <a:srgbClr val="000000">
                      <a:alpha val="43137"/>
                    </a:srgbClr>
                  </a:outerShdw>
                </a:effectLst>
              </a:rPr>
              <a:t>Organizational Profile: Environment</a:t>
            </a:r>
            <a:r>
              <a:rPr lang="en-US" dirty="0" smtClean="0"/>
              <a:t>   </a:t>
            </a:r>
            <a:r>
              <a:rPr lang="en-US" dirty="0" smtClean="0">
                <a:effectLst>
                  <a:outerShdw blurRad="38100" dist="38100" dir="2700000" algn="tl">
                    <a:srgbClr val="000000">
                      <a:alpha val="43137"/>
                    </a:srgbClr>
                  </a:outerShdw>
                </a:effectLst>
              </a:rPr>
              <a:t>	   </a:t>
            </a:r>
            <a:r>
              <a:rPr lang="en-US" u="sng" dirty="0" smtClean="0">
                <a:effectLst>
                  <a:outerShdw blurRad="38100" dist="38100" dir="2700000" algn="tl">
                    <a:srgbClr val="000000">
                      <a:alpha val="43137"/>
                    </a:srgbClr>
                  </a:outerShdw>
                </a:effectLst>
              </a:rPr>
              <a:t>Relationships, and Strategic Situation</a:t>
            </a:r>
          </a:p>
          <a:p>
            <a:r>
              <a:rPr lang="en-US" dirty="0" smtClean="0"/>
              <a:t>Leadership</a:t>
            </a:r>
          </a:p>
          <a:p>
            <a:r>
              <a:rPr lang="en-US" dirty="0" smtClean="0"/>
              <a:t>Strategic Planning</a:t>
            </a:r>
          </a:p>
          <a:p>
            <a:r>
              <a:rPr lang="en-US" dirty="0" smtClean="0"/>
              <a:t>Customer Focus</a:t>
            </a:r>
          </a:p>
          <a:p>
            <a:r>
              <a:rPr lang="en-US" dirty="0" smtClean="0"/>
              <a:t>Measurement, Analysis &amp; Knowledge Management</a:t>
            </a:r>
          </a:p>
        </p:txBody>
      </p:sp>
    </p:spTree>
    <p:extLst>
      <p:ext uri="{BB962C8B-B14F-4D97-AF65-F5344CB8AC3E}">
        <p14:creationId xmlns="" xmlns:p14="http://schemas.microsoft.com/office/powerpoint/2010/main" val="2638768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Baldrige Model</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u="sng" dirty="0" smtClean="0">
                <a:effectLst>
                  <a:outerShdw blurRad="38100" dist="38100" dir="2700000" algn="tl">
                    <a:srgbClr val="000000">
                      <a:alpha val="43137"/>
                    </a:srgbClr>
                  </a:outerShdw>
                </a:effectLst>
              </a:rPr>
              <a:t>Elements of the Model</a:t>
            </a:r>
          </a:p>
          <a:p>
            <a:r>
              <a:rPr lang="en-US" dirty="0" smtClean="0"/>
              <a:t>Workforce Focus</a:t>
            </a:r>
          </a:p>
          <a:p>
            <a:r>
              <a:rPr lang="en-US" dirty="0" smtClean="0"/>
              <a:t>Operations Focus</a:t>
            </a:r>
          </a:p>
          <a:p>
            <a:r>
              <a:rPr lang="en-US" dirty="0" smtClean="0"/>
              <a:t>Results</a:t>
            </a:r>
          </a:p>
          <a:p>
            <a:pPr marL="0" indent="0">
              <a:buNone/>
            </a:pPr>
            <a:endParaRPr lang="en-US" dirty="0" smtClean="0"/>
          </a:p>
          <a:p>
            <a:endParaRPr lang="en-US" dirty="0"/>
          </a:p>
        </p:txBody>
      </p:sp>
    </p:spTree>
    <p:extLst>
      <p:ext uri="{BB962C8B-B14F-4D97-AF65-F5344CB8AC3E}">
        <p14:creationId xmlns="" xmlns:p14="http://schemas.microsoft.com/office/powerpoint/2010/main" val="231731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Baldrige Model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r>
              <a:rPr lang="en-US" u="sng" dirty="0" smtClean="0">
                <a:effectLst>
                  <a:outerShdw blurRad="38100" dist="38100" dir="2700000" algn="tl">
                    <a:srgbClr val="000000">
                      <a:alpha val="43137"/>
                    </a:srgbClr>
                  </a:outerShdw>
                </a:effectLst>
              </a:rPr>
              <a:t>Plans to Apply the Model</a:t>
            </a:r>
          </a:p>
          <a:p>
            <a:r>
              <a:rPr lang="en-US" dirty="0" smtClean="0"/>
              <a:t>My plans towards applying this model in nursing education primarily pertains to planning strategies for developing testing, assessing and evaluating criteria for the student’s classroom performance</a:t>
            </a:r>
          </a:p>
          <a:p>
            <a:r>
              <a:rPr lang="en-US" dirty="0" smtClean="0"/>
              <a:t>My organization is nursing education</a:t>
            </a:r>
          </a:p>
          <a:p>
            <a:r>
              <a:rPr lang="en-US" dirty="0" smtClean="0"/>
              <a:t>Resources </a:t>
            </a:r>
          </a:p>
          <a:p>
            <a:endParaRPr lang="en-US" dirty="0"/>
          </a:p>
        </p:txBody>
      </p:sp>
    </p:spTree>
    <p:extLst>
      <p:ext uri="{BB962C8B-B14F-4D97-AF65-F5344CB8AC3E}">
        <p14:creationId xmlns="" xmlns:p14="http://schemas.microsoft.com/office/powerpoint/2010/main" val="3245529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Baldrige Model</a:t>
            </a:r>
            <a:endParaRPr lang="en-US" dirty="0"/>
          </a:p>
        </p:txBody>
      </p:sp>
      <p:sp>
        <p:nvSpPr>
          <p:cNvPr id="3" name="Content Placeholder 2"/>
          <p:cNvSpPr>
            <a:spLocks noGrp="1"/>
          </p:cNvSpPr>
          <p:nvPr>
            <p:ph idx="1"/>
          </p:nvPr>
        </p:nvSpPr>
        <p:spPr/>
        <p:txBody>
          <a:bodyPr/>
          <a:lstStyle/>
          <a:p>
            <a:pPr marL="0" indent="0">
              <a:buNone/>
            </a:pPr>
            <a:r>
              <a:rPr lang="en-US" dirty="0" smtClean="0"/>
              <a:t>                 </a:t>
            </a:r>
            <a:r>
              <a:rPr lang="en-US" u="sng" dirty="0" smtClean="0">
                <a:effectLst>
                  <a:outerShdw blurRad="38100" dist="38100" dir="2700000" algn="tl">
                    <a:srgbClr val="000000">
                      <a:alpha val="43137"/>
                    </a:srgbClr>
                  </a:outerShdw>
                </a:effectLst>
              </a:rPr>
              <a:t>Rationale For Choosing Model</a:t>
            </a:r>
          </a:p>
          <a:p>
            <a:r>
              <a:rPr lang="en-US" dirty="0" smtClean="0"/>
              <a:t>Propulsion towards evidence based interventions taking into account the organization influence on excellent performance as well as deterrent to it</a:t>
            </a:r>
          </a:p>
          <a:p>
            <a:r>
              <a:rPr lang="en-US" dirty="0" smtClean="0"/>
              <a:t>Use this model as a guide to refined assessment practices within my organizations</a:t>
            </a:r>
            <a:endParaRPr lang="en-US" dirty="0"/>
          </a:p>
        </p:txBody>
      </p:sp>
    </p:spTree>
    <p:extLst>
      <p:ext uri="{BB962C8B-B14F-4D97-AF65-F5344CB8AC3E}">
        <p14:creationId xmlns="" xmlns:p14="http://schemas.microsoft.com/office/powerpoint/2010/main" val="3673830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2757</TotalTime>
  <Words>997</Words>
  <Application>Microsoft Office PowerPoint</Application>
  <PresentationFormat>On-screen Show (4:3)</PresentationFormat>
  <Paragraphs>88</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Baldrige Model</vt:lpstr>
      <vt:lpstr>Table of Contents</vt:lpstr>
      <vt:lpstr>Introduction</vt:lpstr>
      <vt:lpstr>The Baldrige Model</vt:lpstr>
      <vt:lpstr>The Baldrige Model</vt:lpstr>
      <vt:lpstr>The Baldrige Model</vt:lpstr>
      <vt:lpstr>The Baldrige Model</vt:lpstr>
      <vt:lpstr>The Baldrige Model</vt:lpstr>
      <vt:lpstr>The Baldrige Model</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Balrige Model</dc:title>
  <dc:creator>User</dc:creator>
  <cp:lastModifiedBy>chatlibrary</cp:lastModifiedBy>
  <cp:revision>42</cp:revision>
  <dcterms:created xsi:type="dcterms:W3CDTF">2014-11-10T23:16:35Z</dcterms:created>
  <dcterms:modified xsi:type="dcterms:W3CDTF">2014-11-14T01:02:36Z</dcterms:modified>
</cp:coreProperties>
</file>