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8" r:id="rId2"/>
    <p:sldId id="256" r:id="rId3"/>
    <p:sldId id="257" r:id="rId4"/>
    <p:sldId id="258" r:id="rId5"/>
    <p:sldId id="259" r:id="rId6"/>
    <p:sldId id="260" r:id="rId7"/>
    <p:sldId id="261" r:id="rId8"/>
    <p:sldId id="262" r:id="rId9"/>
    <p:sldId id="263" r:id="rId10"/>
    <p:sldId id="266"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4561" autoAdjust="0"/>
  </p:normalViewPr>
  <p:slideViewPr>
    <p:cSldViewPr>
      <p:cViewPr varScale="1">
        <p:scale>
          <a:sx n="55" d="100"/>
          <a:sy n="55" d="100"/>
        </p:scale>
        <p:origin x="-9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8E596-401B-423A-BC8E-7EDD15BB2FF6}" type="datetimeFigureOut">
              <a:rPr lang="en-US" smtClean="0"/>
              <a:pPr/>
              <a:t>10/15/2014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D8A44-4012-450A-B8C2-6113F6A40D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200" kern="1200" dirty="0" smtClean="0">
                <a:solidFill>
                  <a:schemeClr val="tx1"/>
                </a:solidFill>
                <a:latin typeface="+mn-lt"/>
                <a:ea typeface="+mn-ea"/>
                <a:cs typeface="+mn-cs"/>
              </a:rPr>
              <a:t>	Child abuse refers to the emotional, physical, or sexual maltreatment of children. Neglect of children also counts as child abuse. Child maltreatment is the single act or repeated acts of omission as well as commission on children that harm or threaten a child (Ferguson, 2004). Child abuse occurs in homes, schools, churches, and playgrounds.</a:t>
            </a:r>
          </a:p>
          <a:p>
            <a:pPr>
              <a:buFont typeface="Wingdings" pitchFamily="2" charset="2"/>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53D8A44-4012-450A-B8C2-6113F6A40D0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Fact 1: Physical abuse is just one of the several types of child abuse. Others include emotional abuse and neglect. These other types of abuse are subtle and cause more or less the same damage. At times, emotional abuse and neglect can lead to greater damages as they are hardly noticeable (Pipe, at al., 2013).</a:t>
            </a:r>
          </a:p>
          <a:p>
            <a:r>
              <a:rPr lang="en-US" sz="1200" kern="1200" dirty="0" smtClean="0">
                <a:solidFill>
                  <a:schemeClr val="tx1"/>
                </a:solidFill>
                <a:latin typeface="+mn-lt"/>
                <a:ea typeface="+mn-ea"/>
                <a:cs typeface="+mn-cs"/>
              </a:rPr>
              <a:t>Fact 2: It is effortless to claim that only bad individuals abuse children. The fact is that abusers can either be good people or bad people. A section of abusers does not intend to abuse their children. There are those who struggle with addiction to drugs while others have unresolved mental issues (Petit &amp; Curtis, 1997). Another category includes people who grew up in an abusive environment. They do not know different ways of raising children.</a:t>
            </a:r>
          </a:p>
          <a:p>
            <a:r>
              <a:rPr lang="en-US" sz="1200" kern="1200" dirty="0" smtClean="0">
                <a:solidFill>
                  <a:schemeClr val="tx1"/>
                </a:solidFill>
                <a:latin typeface="+mn-lt"/>
                <a:ea typeface="+mn-ea"/>
                <a:cs typeface="+mn-cs"/>
              </a:rPr>
              <a:t>Fact 3: Child abuse is not limited to poor families or dangerous neighborhoods (Ferguson, 2004). It cuts across all races, cultures, or classes. Sometimes, people who are wealthy tend to have abusive relationships with their children. </a:t>
            </a:r>
          </a:p>
          <a:p>
            <a:r>
              <a:rPr lang="en-US" sz="1200" kern="1200" dirty="0" smtClean="0">
                <a:solidFill>
                  <a:schemeClr val="tx1"/>
                </a:solidFill>
                <a:latin typeface="+mn-lt"/>
                <a:ea typeface="+mn-ea"/>
                <a:cs typeface="+mn-cs"/>
              </a:rPr>
              <a:t>Fact 4: Strangers do abuse children, but it is mostly family members and who abuse children.</a:t>
            </a:r>
          </a:p>
          <a:p>
            <a:r>
              <a:rPr lang="en-US" sz="1200" kern="1200" dirty="0" smtClean="0">
                <a:solidFill>
                  <a:schemeClr val="tx1"/>
                </a:solidFill>
                <a:latin typeface="+mn-lt"/>
                <a:ea typeface="+mn-ea"/>
                <a:cs typeface="+mn-cs"/>
              </a:rPr>
              <a:t>Fact 5: It is true that abused children grow up to abuse their children. However, a significant number of adults wish to grow up to protect their children from the physical abuses they experienced (Petit &amp; Curtis, 1997).      </a:t>
            </a:r>
          </a:p>
          <a:p>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200" kern="1200" dirty="0" smtClean="0">
                <a:solidFill>
                  <a:schemeClr val="tx1"/>
                </a:solidFill>
                <a:latin typeface="+mn-lt"/>
                <a:ea typeface="+mn-ea"/>
                <a:cs typeface="+mn-cs"/>
              </a:rPr>
              <a:t>There are distinct types of abuse, but the major factor that connects them is the emotional effect. Children are in need of obviousness, structure, clear instructions, and assurance that their parents are watching over them (Petit &amp; Curtis, 1997). Children who go through abuse cannot foresee how their parents will respond to their actions. Their lives show fickleness and fear of reprisal. Whether a parent slaps a child, comments harshly to a child or keeps a child in the dark over the next move that he or she will take, a child will feel lonely and scared.  </a:t>
            </a:r>
          </a:p>
          <a:p>
            <a:pPr>
              <a:buFont typeface="Wingdings" pitchFamily="2" charset="2"/>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53D8A44-4012-450A-B8C2-6113F6A40D0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Emotional abuse</a:t>
            </a:r>
          </a:p>
          <a:p>
            <a:r>
              <a:rPr lang="en-US" sz="1200" kern="1200" dirty="0" smtClean="0">
                <a:solidFill>
                  <a:schemeClr val="tx1"/>
                </a:solidFill>
                <a:latin typeface="+mn-lt"/>
                <a:ea typeface="+mn-ea"/>
                <a:cs typeface="+mn-cs"/>
              </a:rPr>
              <a:t>Emotional abuse is the generation of psychological defects and social anomalies from long periods of yelling, rough treatment, and destruction of a child’s ego (Pipe, at al., 2013). An old saying holds that stones can break bones, but words cannot hurt. However, emotional abuse can cause long-term mental and social development problems. Children who go through emotional abuse grow into adults whose lives are characterized by psychological scars.      </a:t>
            </a:r>
          </a:p>
          <a:p>
            <a:r>
              <a:rPr lang="en-US" sz="1200" kern="1200" dirty="0" smtClean="0">
                <a:solidFill>
                  <a:schemeClr val="tx1"/>
                </a:solidFill>
                <a:latin typeface="+mn-lt"/>
                <a:ea typeface="+mn-ea"/>
                <a:cs typeface="+mn-cs"/>
              </a:rPr>
              <a:t>Emotional abuse includes humiliating a child, making comparisons to other successful children, belittling a child and yelling at a child. It also includes maintaining long periods of silence as punishment to a child, staying away from a child, or subjecting a child to violence.  </a:t>
            </a:r>
          </a:p>
          <a:p>
            <a:pPr>
              <a:buFont typeface="Wingdings" pitchFamily="2" charset="2"/>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53D8A44-4012-450A-B8C2-6113F6A40D0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200" kern="1200" dirty="0" smtClean="0">
                <a:solidFill>
                  <a:schemeClr val="tx1"/>
                </a:solidFill>
                <a:latin typeface="+mn-lt"/>
                <a:ea typeface="+mn-ea"/>
                <a:cs typeface="+mn-cs"/>
              </a:rPr>
              <a:t>Child neglect is the failure to provide food clothing, shelter, and guidance to the extent that a child’s health, security, and wellness are at risk (Petit &amp; Curtis, 1997). Neglect also includes a lack of attention from people who live around a child and their denial of important resources for normal development.  Neglected children stay away from school, beg food, lack good health, are always unclean and lack good clothes in harsh weather.</a:t>
            </a:r>
          </a:p>
          <a:p>
            <a:pPr>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D8A44-4012-450A-B8C2-6113F6A40D0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06487AF-2BDC-4038-87F7-0DC7F3ED49F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6487AF-2BDC-4038-87F7-0DC7F3ED49F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6487AF-2BDC-4038-87F7-0DC7F3ED49F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6487AF-2BDC-4038-87F7-0DC7F3ED49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91351A8-F22B-4BAC-8964-BCCBA54F3082}" type="datetimeFigureOut">
              <a:rPr lang="en-US" smtClean="0"/>
              <a:pPr/>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6487AF-2BDC-4038-87F7-0DC7F3ED49F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1351A8-F22B-4BAC-8964-BCCBA54F3082}" type="datetimeFigureOut">
              <a:rPr lang="en-US" smtClean="0"/>
              <a:pPr/>
              <a:t>10/15/2014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6487AF-2BDC-4038-87F7-0DC7F3ED49F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Effects of Child Abuse</a:t>
            </a:r>
            <a:endParaRPr lang="en-US" dirty="0"/>
          </a:p>
        </p:txBody>
      </p:sp>
      <p:sp>
        <p:nvSpPr>
          <p:cNvPr id="3" name="Subtitle 2"/>
          <p:cNvSpPr>
            <a:spLocks noGrp="1"/>
          </p:cNvSpPr>
          <p:nvPr>
            <p:ph type="subTitle" idx="1"/>
          </p:nvPr>
        </p:nvSpPr>
        <p:spPr>
          <a:xfrm>
            <a:off x="1219200" y="1905000"/>
            <a:ext cx="7406640" cy="2721936"/>
          </a:xfrm>
        </p:spPr>
        <p:txBody>
          <a:bodyPr/>
          <a:lstStyle/>
          <a:p>
            <a:pPr algn="ctr"/>
            <a:endParaRPr lang="en-US" dirty="0" smtClean="0"/>
          </a:p>
          <a:p>
            <a:pPr algn="ctr"/>
            <a:endParaRPr lang="en-US" dirty="0" smtClean="0"/>
          </a:p>
          <a:p>
            <a:pPr algn="ctr"/>
            <a:r>
              <a:rPr lang="en-US" sz="4400" dirty="0" smtClean="0">
                <a:solidFill>
                  <a:schemeClr val="tx2"/>
                </a:solidFill>
              </a:rPr>
              <a:t>Name</a:t>
            </a:r>
            <a:endParaRPr lang="en-US" sz="4400" dirty="0" smtClean="0">
              <a:solidFill>
                <a:schemeClr val="tx2"/>
              </a:solidFill>
            </a:endParaRPr>
          </a:p>
          <a:p>
            <a:pPr algn="ctr"/>
            <a:r>
              <a:rPr lang="en-US" sz="4400" dirty="0" smtClean="0">
                <a:solidFill>
                  <a:schemeClr val="tx2"/>
                </a:solidFill>
              </a:rPr>
              <a:t>Lecturer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Effects of Child Abuse</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C</a:t>
            </a:r>
            <a:r>
              <a:rPr lang="en-US" dirty="0" smtClean="0"/>
              <a:t>hild </a:t>
            </a:r>
            <a:r>
              <a:rPr lang="en-US" dirty="0" smtClean="0"/>
              <a:t>abuse </a:t>
            </a:r>
            <a:r>
              <a:rPr lang="en-US" dirty="0" smtClean="0"/>
              <a:t>leaves </a:t>
            </a:r>
            <a:r>
              <a:rPr lang="en-US" dirty="0" smtClean="0"/>
              <a:t>permanent </a:t>
            </a:r>
            <a:r>
              <a:rPr lang="en-US" dirty="0" smtClean="0"/>
              <a:t>physical and emotional scars</a:t>
            </a:r>
          </a:p>
          <a:p>
            <a:pPr>
              <a:buFont typeface="Wingdings" pitchFamily="2" charset="2"/>
              <a:buChar char="v"/>
            </a:pPr>
            <a:r>
              <a:rPr lang="en-US" dirty="0" smtClean="0"/>
              <a:t>Child abuse destroys </a:t>
            </a:r>
            <a:r>
              <a:rPr lang="en-US" dirty="0" smtClean="0"/>
              <a:t>a child’s ego and ability to </a:t>
            </a:r>
            <a:r>
              <a:rPr lang="en-US" dirty="0" smtClean="0"/>
              <a:t>socialize</a:t>
            </a:r>
          </a:p>
          <a:p>
            <a:pPr>
              <a:buFont typeface="Wingdings" pitchFamily="2" charset="2"/>
              <a:buChar char="v"/>
            </a:pPr>
            <a:r>
              <a:rPr lang="en-US" dirty="0" smtClean="0"/>
              <a:t>Inability to </a:t>
            </a:r>
            <a:r>
              <a:rPr lang="en-US" dirty="0" smtClean="0"/>
              <a:t>function at work or home</a:t>
            </a:r>
            <a:r>
              <a:rPr lang="en-US" dirty="0" smtClean="0"/>
              <a:t>.</a:t>
            </a:r>
          </a:p>
          <a:p>
            <a:pPr>
              <a:buFont typeface="Wingdings" pitchFamily="2" charset="2"/>
              <a:buChar char="v"/>
            </a:pPr>
            <a:r>
              <a:rPr lang="en-US" dirty="0" smtClean="0"/>
              <a:t>Inability to </a:t>
            </a:r>
            <a:r>
              <a:rPr lang="en-US" dirty="0" smtClean="0"/>
              <a:t>trust</a:t>
            </a:r>
          </a:p>
          <a:p>
            <a:pPr>
              <a:buFont typeface="Wingdings" pitchFamily="2" charset="2"/>
              <a:buChar char="v"/>
            </a:pPr>
            <a:r>
              <a:rPr lang="en-US" dirty="0" smtClean="0"/>
              <a:t>Feelings of worthlessness</a:t>
            </a:r>
          </a:p>
          <a:p>
            <a:pPr>
              <a:buFont typeface="Wingdings" pitchFamily="2" charset="2"/>
              <a:buChar char="v"/>
            </a:pPr>
            <a:r>
              <a:rPr lang="en-US" dirty="0" smtClean="0"/>
              <a:t>Difficultness in controlling emotions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Child abuse is both physical and non-physical</a:t>
            </a:r>
          </a:p>
          <a:p>
            <a:pPr>
              <a:buFont typeface="Wingdings" pitchFamily="2" charset="2"/>
              <a:buChar char="v"/>
            </a:pPr>
            <a:r>
              <a:rPr lang="en-US" dirty="0" smtClean="0"/>
              <a:t>People do not understand abused children</a:t>
            </a:r>
          </a:p>
          <a:p>
            <a:pPr>
              <a:buFont typeface="Wingdings" pitchFamily="2" charset="2"/>
              <a:buChar char="v"/>
            </a:pPr>
            <a:r>
              <a:rPr lang="en-US" dirty="0" smtClean="0"/>
              <a:t>Effects of child abuse last into adulthood</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dirty="0" smtClean="0">
                <a:latin typeface="Times New Roman" pitchFamily="18" charset="0"/>
                <a:cs typeface="Times New Roman" pitchFamily="18" charset="0"/>
              </a:rPr>
              <a:t>Behrman, R. E., Jenson, H. B., &amp; Stanton, B. F. (2012). </a:t>
            </a:r>
            <a:r>
              <a:rPr lang="en-US" i="1" dirty="0" smtClean="0">
                <a:latin typeface="Times New Roman" pitchFamily="18" charset="0"/>
                <a:cs typeface="Times New Roman" pitchFamily="18" charset="0"/>
              </a:rPr>
              <a:t>Nelson textbook of pediatrics</a:t>
            </a:r>
            <a:r>
              <a:rPr lang="en-US" dirty="0" smtClean="0">
                <a:latin typeface="Times New Roman" pitchFamily="18" charset="0"/>
                <a:cs typeface="Times New Roman" pitchFamily="18" charset="0"/>
              </a:rPr>
              <a:t>. Elsevier/Saunders.</a:t>
            </a:r>
          </a:p>
          <a:p>
            <a:pPr>
              <a:buFont typeface="Wingdings" pitchFamily="2" charset="2"/>
              <a:buChar char="v"/>
            </a:pPr>
            <a:r>
              <a:rPr lang="en-US" dirty="0" smtClean="0">
                <a:latin typeface="Times New Roman" pitchFamily="18" charset="0"/>
                <a:cs typeface="Times New Roman" pitchFamily="18" charset="0"/>
              </a:rPr>
              <a:t>Ferguson, T. H. (2004). </a:t>
            </a:r>
            <a:r>
              <a:rPr lang="en-US" i="1" dirty="0" smtClean="0">
                <a:latin typeface="Times New Roman" pitchFamily="18" charset="0"/>
                <a:cs typeface="Times New Roman" pitchFamily="18" charset="0"/>
              </a:rPr>
              <a:t>Protecting children in time: Child abuse, child protection, and the consequences of modernity</a:t>
            </a:r>
            <a:r>
              <a:rPr lang="en-US" dirty="0" smtClean="0">
                <a:latin typeface="Times New Roman" pitchFamily="18" charset="0"/>
                <a:cs typeface="Times New Roman" pitchFamily="18" charset="0"/>
              </a:rPr>
              <a:t> (p. 36). Basingstoke: Palgrave Macmillan.</a:t>
            </a:r>
          </a:p>
          <a:p>
            <a:pPr>
              <a:buFont typeface="Wingdings" pitchFamily="2" charset="2"/>
              <a:buChar char="v"/>
            </a:pPr>
            <a:r>
              <a:rPr lang="en-US" dirty="0" smtClean="0">
                <a:latin typeface="Times New Roman" pitchFamily="18" charset="0"/>
                <a:cs typeface="Times New Roman" pitchFamily="18" charset="0"/>
              </a:rPr>
              <a:t>Petit, M. R., &amp; Curtis, P. A. (1997). </a:t>
            </a:r>
            <a:r>
              <a:rPr lang="en-US" i="1" dirty="0" smtClean="0">
                <a:latin typeface="Times New Roman" pitchFamily="18" charset="0"/>
                <a:cs typeface="Times New Roman" pitchFamily="18" charset="0"/>
              </a:rPr>
              <a:t>Child Abuse and Neglect: A Look at the States. CWLA Stat Book, 1997</a:t>
            </a:r>
            <a:r>
              <a:rPr lang="en-US" dirty="0" smtClean="0">
                <a:latin typeface="Times New Roman" pitchFamily="18" charset="0"/>
                <a:cs typeface="Times New Roman" pitchFamily="18" charset="0"/>
              </a:rPr>
              <a:t>. Child Welfare League of America, c/o PMDS, PO Box 2019, 9050 Junction Drive, Annapolis Junction, MD 20701-2019.</a:t>
            </a:r>
          </a:p>
          <a:p>
            <a:pPr>
              <a:buFont typeface="Wingdings" pitchFamily="2" charset="2"/>
              <a:buChar char="v"/>
            </a:pPr>
            <a:r>
              <a:rPr lang="en-US" dirty="0" smtClean="0">
                <a:latin typeface="Times New Roman" pitchFamily="18" charset="0"/>
                <a:cs typeface="Times New Roman" pitchFamily="18" charset="0"/>
              </a:rPr>
              <a:t>Pipe, M. E., Lamb, M. E., </a:t>
            </a:r>
            <a:r>
              <a:rPr lang="en-US" dirty="0" err="1" smtClean="0">
                <a:latin typeface="Times New Roman" pitchFamily="18" charset="0"/>
                <a:cs typeface="Times New Roman" pitchFamily="18" charset="0"/>
              </a:rPr>
              <a:t>Orbach</a:t>
            </a:r>
            <a:r>
              <a:rPr lang="en-US" dirty="0" smtClean="0">
                <a:latin typeface="Times New Roman" pitchFamily="18" charset="0"/>
                <a:cs typeface="Times New Roman" pitchFamily="18" charset="0"/>
              </a:rPr>
              <a:t>, Y., &amp; </a:t>
            </a:r>
            <a:r>
              <a:rPr lang="en-US" dirty="0" err="1" smtClean="0">
                <a:latin typeface="Times New Roman" pitchFamily="18" charset="0"/>
                <a:cs typeface="Times New Roman" pitchFamily="18" charset="0"/>
              </a:rPr>
              <a:t>Cederborg</a:t>
            </a:r>
            <a:r>
              <a:rPr lang="en-US" dirty="0" smtClean="0">
                <a:latin typeface="Times New Roman" pitchFamily="18" charset="0"/>
                <a:cs typeface="Times New Roman" pitchFamily="18" charset="0"/>
              </a:rPr>
              <a:t>, A. C. (Eds.). (2013). </a:t>
            </a:r>
            <a:r>
              <a:rPr lang="en-US" i="1" dirty="0" smtClean="0">
                <a:latin typeface="Times New Roman" pitchFamily="18" charset="0"/>
                <a:cs typeface="Times New Roman" pitchFamily="18" charset="0"/>
              </a:rPr>
              <a:t>Child sexual abuse: Disclosure, delay, and denial</a:t>
            </a:r>
            <a:r>
              <a:rPr lang="en-US" dirty="0" smtClean="0">
                <a:latin typeface="Times New Roman" pitchFamily="18" charset="0"/>
                <a:cs typeface="Times New Roman" pitchFamily="18" charset="0"/>
              </a:rPr>
              <a:t>. Psychology Press.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1"/>
            <a:ext cx="7162800" cy="990599"/>
          </a:xfrm>
        </p:spPr>
        <p:txBody>
          <a:bodyPr/>
          <a:lstStyle/>
          <a:p>
            <a:r>
              <a:rPr lang="en-US" dirty="0" smtClean="0"/>
              <a:t>		What </a:t>
            </a:r>
            <a:r>
              <a:rPr lang="en-US" dirty="0" smtClean="0"/>
              <a:t>is Child Abuse</a:t>
            </a:r>
            <a:endParaRPr lang="en-US" dirty="0">
              <a:latin typeface="Times New Roman" pitchFamily="18" charset="0"/>
              <a:cs typeface="Times New Roman" pitchFamily="18" charset="0"/>
            </a:endParaRPr>
          </a:p>
        </p:txBody>
      </p:sp>
      <p:sp>
        <p:nvSpPr>
          <p:cNvPr id="9" name="Subtitle 8"/>
          <p:cNvSpPr>
            <a:spLocks noGrp="1"/>
          </p:cNvSpPr>
          <p:nvPr>
            <p:ph type="subTitle" idx="1"/>
          </p:nvPr>
        </p:nvSpPr>
        <p:spPr>
          <a:xfrm>
            <a:off x="1219200" y="1219200"/>
            <a:ext cx="7391400" cy="5181600"/>
          </a:xfrm>
        </p:spPr>
        <p:txBody>
          <a:bodyPr>
            <a:normAutofit/>
          </a:bodyPr>
          <a:lstStyle/>
          <a:p>
            <a:pPr>
              <a:buFont typeface="Wingdings" pitchFamily="2" charset="2"/>
              <a:buChar char="v"/>
            </a:pPr>
            <a:r>
              <a:rPr lang="en-US" sz="2800" dirty="0" smtClean="0">
                <a:solidFill>
                  <a:schemeClr val="tx1"/>
                </a:solidFill>
              </a:rPr>
              <a:t>Physical, emotional, or </a:t>
            </a:r>
            <a:endParaRPr lang="en-US" sz="2800" dirty="0" smtClean="0">
              <a:solidFill>
                <a:schemeClr val="tx1"/>
              </a:solidFill>
            </a:endParaRPr>
          </a:p>
          <a:p>
            <a:r>
              <a:rPr lang="en-US" sz="2800" dirty="0" smtClean="0">
                <a:solidFill>
                  <a:schemeClr val="tx1"/>
                </a:solidFill>
              </a:rPr>
              <a:t>   sexual maltreatment </a:t>
            </a:r>
          </a:p>
          <a:p>
            <a:r>
              <a:rPr lang="en-US" sz="2800" dirty="0" smtClean="0">
                <a:solidFill>
                  <a:schemeClr val="tx1"/>
                </a:solidFill>
              </a:rPr>
              <a:t> </a:t>
            </a:r>
            <a:r>
              <a:rPr lang="en-US" sz="2800" dirty="0" smtClean="0">
                <a:solidFill>
                  <a:schemeClr val="tx1"/>
                </a:solidFill>
              </a:rPr>
              <a:t>  of a child</a:t>
            </a:r>
            <a:endParaRPr lang="en-US" sz="2800" dirty="0" smtClean="0">
              <a:solidFill>
                <a:schemeClr val="tx1"/>
              </a:solidFill>
            </a:endParaRPr>
          </a:p>
          <a:p>
            <a:pPr>
              <a:buFont typeface="Wingdings" pitchFamily="2" charset="2"/>
              <a:buChar char="v"/>
            </a:pPr>
            <a:r>
              <a:rPr lang="en-US" sz="2800" dirty="0" smtClean="0">
                <a:solidFill>
                  <a:schemeClr val="tx1"/>
                </a:solidFill>
              </a:rPr>
              <a:t>It includes all acts that </a:t>
            </a:r>
            <a:endParaRPr lang="en-US" sz="2800" dirty="0" smtClean="0">
              <a:solidFill>
                <a:schemeClr val="tx1"/>
              </a:solidFill>
            </a:endParaRPr>
          </a:p>
          <a:p>
            <a:r>
              <a:rPr lang="en-US" sz="2800" dirty="0" smtClean="0">
                <a:solidFill>
                  <a:schemeClr val="tx1"/>
                </a:solidFill>
              </a:rPr>
              <a:t> </a:t>
            </a:r>
            <a:r>
              <a:rPr lang="en-US" sz="2800" dirty="0" smtClean="0">
                <a:solidFill>
                  <a:schemeClr val="tx1"/>
                </a:solidFill>
              </a:rPr>
              <a:t>   harm a  </a:t>
            </a:r>
            <a:r>
              <a:rPr lang="en-US" sz="2800" dirty="0" smtClean="0">
                <a:solidFill>
                  <a:schemeClr val="tx1"/>
                </a:solidFill>
              </a:rPr>
              <a:t>child</a:t>
            </a:r>
          </a:p>
          <a:p>
            <a:pPr>
              <a:buFont typeface="Wingdings" pitchFamily="2" charset="2"/>
              <a:buChar char="v"/>
            </a:pPr>
            <a:r>
              <a:rPr lang="en-US" sz="2800" dirty="0" smtClean="0">
                <a:solidFill>
                  <a:schemeClr val="tx1"/>
                </a:solidFill>
              </a:rPr>
              <a:t>Child abuse occurs </a:t>
            </a:r>
            <a:r>
              <a:rPr lang="en-US" sz="2800" dirty="0" smtClean="0">
                <a:solidFill>
                  <a:schemeClr val="tx1"/>
                </a:solidFill>
              </a:rPr>
              <a:t>in</a:t>
            </a:r>
          </a:p>
          <a:p>
            <a:r>
              <a:rPr lang="en-US" sz="2800" dirty="0" smtClean="0">
                <a:solidFill>
                  <a:schemeClr val="tx1"/>
                </a:solidFill>
              </a:rPr>
              <a:t>   homes</a:t>
            </a:r>
            <a:r>
              <a:rPr lang="en-US" sz="2800" dirty="0" smtClean="0">
                <a:solidFill>
                  <a:schemeClr val="tx1"/>
                </a:solidFill>
              </a:rPr>
              <a:t>, schools, </a:t>
            </a:r>
            <a:r>
              <a:rPr lang="en-US" sz="2800" dirty="0" smtClean="0">
                <a:solidFill>
                  <a:schemeClr val="tx1"/>
                </a:solidFill>
              </a:rPr>
              <a:t>and</a:t>
            </a:r>
          </a:p>
          <a:p>
            <a:r>
              <a:rPr lang="en-US" sz="2800" dirty="0" smtClean="0">
                <a:solidFill>
                  <a:schemeClr val="tx1"/>
                </a:solidFill>
              </a:rPr>
              <a:t> </a:t>
            </a:r>
            <a:r>
              <a:rPr lang="en-US" sz="2800" dirty="0" smtClean="0">
                <a:solidFill>
                  <a:schemeClr val="tx1"/>
                </a:solidFill>
              </a:rPr>
              <a:t>  playgrounds</a:t>
            </a:r>
            <a:endParaRPr lang="en-US" sz="2800" dirty="0" smtClean="0">
              <a:solidFill>
                <a:schemeClr val="tx1"/>
              </a:solidFill>
            </a:endParaRPr>
          </a:p>
          <a:p>
            <a:pPr algn="l"/>
            <a:r>
              <a:rPr lang="en-US"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An abused child</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v"/>
            </a:pPr>
            <a:endParaRPr lang="en-US" dirty="0" smtClean="0">
              <a:latin typeface="Times New Roman" pitchFamily="18" charset="0"/>
              <a:cs typeface="Times New Roman" pitchFamily="18" charset="0"/>
            </a:endParaRPr>
          </a:p>
          <a:p>
            <a:pPr algn="l">
              <a:buFont typeface="Arial" pitchFamily="34" charset="0"/>
              <a:buChar char="•"/>
            </a:pPr>
            <a:endParaRPr lang="en-US" dirty="0">
              <a:latin typeface="Times New Roman" pitchFamily="18" charset="0"/>
              <a:cs typeface="Times New Roman" pitchFamily="18" charset="0"/>
            </a:endParaRPr>
          </a:p>
        </p:txBody>
      </p:sp>
      <p:pic>
        <p:nvPicPr>
          <p:cNvPr id="4" name="Picture 4" descr="C:\Documents and Settings\user\Desktop\sep\19\pictures\abused-boy-350.jpg"/>
          <p:cNvPicPr>
            <a:picLocks noChangeAspect="1" noChangeArrowheads="1"/>
          </p:cNvPicPr>
          <p:nvPr/>
        </p:nvPicPr>
        <p:blipFill>
          <a:blip r:embed="rId3"/>
          <a:srcRect/>
          <a:stretch>
            <a:fillRect/>
          </a:stretch>
        </p:blipFill>
        <p:spPr bwMode="auto">
          <a:xfrm>
            <a:off x="5334000" y="2743200"/>
            <a:ext cx="3048000" cy="23622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Myths About Child Abuse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Child </a:t>
            </a:r>
            <a:r>
              <a:rPr lang="en-US" dirty="0" smtClean="0"/>
              <a:t>abuse involves violence</a:t>
            </a:r>
          </a:p>
          <a:p>
            <a:pPr>
              <a:buFont typeface="Wingdings" pitchFamily="2" charset="2"/>
              <a:buChar char="v"/>
            </a:pPr>
            <a:r>
              <a:rPr lang="en-US" dirty="0" smtClean="0"/>
              <a:t>Good </a:t>
            </a:r>
            <a:r>
              <a:rPr lang="en-US" dirty="0" smtClean="0"/>
              <a:t>people do not abuse children</a:t>
            </a:r>
          </a:p>
          <a:p>
            <a:pPr>
              <a:buFont typeface="Wingdings" pitchFamily="2" charset="2"/>
              <a:buChar char="v"/>
            </a:pPr>
            <a:r>
              <a:rPr lang="en-US" dirty="0" smtClean="0"/>
              <a:t>Good </a:t>
            </a:r>
            <a:r>
              <a:rPr lang="en-US" dirty="0" smtClean="0"/>
              <a:t>families do not abuse children</a:t>
            </a:r>
          </a:p>
          <a:p>
            <a:pPr>
              <a:buFont typeface="Wingdings" pitchFamily="2" charset="2"/>
              <a:buChar char="v"/>
            </a:pPr>
            <a:r>
              <a:rPr lang="en-US" dirty="0" smtClean="0"/>
              <a:t>Most </a:t>
            </a:r>
            <a:r>
              <a:rPr lang="en-US" dirty="0" smtClean="0"/>
              <a:t>familiar people do not abuse children</a:t>
            </a:r>
          </a:p>
          <a:p>
            <a:pPr>
              <a:buFont typeface="Wingdings" pitchFamily="2" charset="2"/>
              <a:buChar char="v"/>
            </a:pPr>
            <a:r>
              <a:rPr lang="en-US" dirty="0" smtClean="0"/>
              <a:t>Most </a:t>
            </a:r>
            <a:r>
              <a:rPr lang="en-US" dirty="0" smtClean="0"/>
              <a:t>abusers were once abused</a:t>
            </a:r>
          </a:p>
          <a:p>
            <a:pPr>
              <a:buFont typeface="Wingdings" pitchFamily="2" charset="2"/>
              <a:buChar char="v"/>
            </a:pPr>
            <a:endParaRPr lang="en-US" dirty="0">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Types of Child Abuse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dirty="0" smtClean="0">
                <a:latin typeface="Times New Roman" pitchFamily="18" charset="0"/>
                <a:cs typeface="Times New Roman" pitchFamily="18" charset="0"/>
              </a:rPr>
              <a:t>There are several types of child abuse</a:t>
            </a:r>
          </a:p>
          <a:p>
            <a:pPr>
              <a:buFont typeface="Wingdings" pitchFamily="2" charset="2"/>
              <a:buChar char="v"/>
            </a:pPr>
            <a:r>
              <a:rPr lang="en-US" dirty="0" smtClean="0">
                <a:latin typeface="Times New Roman" pitchFamily="18" charset="0"/>
                <a:cs typeface="Times New Roman" pitchFamily="18" charset="0"/>
              </a:rPr>
              <a:t>They </a:t>
            </a:r>
            <a:r>
              <a:rPr lang="en-US" dirty="0" smtClean="0">
                <a:latin typeface="Times New Roman" pitchFamily="18" charset="0"/>
                <a:cs typeface="Times New Roman" pitchFamily="18" charset="0"/>
              </a:rPr>
              <a:t>are neglect, emotional, and physical child abuse</a:t>
            </a:r>
          </a:p>
          <a:p>
            <a:pPr>
              <a:buFont typeface="Wingdings" pitchFamily="2" charset="2"/>
              <a:buChar char="v"/>
            </a:pPr>
            <a:r>
              <a:rPr lang="en-US" dirty="0" smtClean="0">
                <a:latin typeface="Times New Roman" pitchFamily="18" charset="0"/>
                <a:cs typeface="Times New Roman" pitchFamily="18" charset="0"/>
              </a:rPr>
              <a:t>All the three are interconnected by the emotional effect they have on a child</a:t>
            </a:r>
          </a:p>
          <a:p>
            <a:pPr>
              <a:buFont typeface="Wingdings" pitchFamily="2" charset="2"/>
              <a:buChar char="v"/>
            </a:pPr>
            <a:r>
              <a:rPr lang="en-US" dirty="0" smtClean="0">
                <a:latin typeface="Times New Roman" pitchFamily="18" charset="0"/>
                <a:cs typeface="Times New Roman" pitchFamily="18" charset="0"/>
              </a:rPr>
              <a:t>Children need security and assurance</a:t>
            </a:r>
          </a:p>
          <a:p>
            <a:pPr>
              <a:buFont typeface="Wingdings" pitchFamily="2" charset="2"/>
              <a:buChar char="v"/>
            </a:pPr>
            <a:r>
              <a:rPr lang="en-US" dirty="0" smtClean="0">
                <a:latin typeface="Times New Roman" pitchFamily="18" charset="0"/>
                <a:cs typeface="Times New Roman" pitchFamily="18" charset="0"/>
              </a:rPr>
              <a:t>An abused child cannot predict its parents actions</a:t>
            </a:r>
          </a:p>
          <a:p>
            <a:pPr>
              <a:buFont typeface="Wingdings" pitchFamily="2" charset="2"/>
              <a:buChar char="v"/>
            </a:pPr>
            <a:r>
              <a:rPr lang="en-US" dirty="0" smtClean="0">
                <a:latin typeface="Times New Roman" pitchFamily="18" charset="0"/>
                <a:cs typeface="Times New Roman" pitchFamily="18" charset="0"/>
              </a:rPr>
              <a:t>He or she is ever lonely and scared</a:t>
            </a:r>
          </a:p>
          <a:p>
            <a:pPr>
              <a:buFont typeface="Wingdings" pitchFamily="2" charset="2"/>
              <a:buChar char="v"/>
            </a:pPr>
            <a:endParaRPr lang="en-US" dirty="0">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Emotional Child Abuse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latin typeface="Times New Roman" pitchFamily="18" charset="0"/>
                <a:cs typeface="Times New Roman" pitchFamily="18" charset="0"/>
              </a:rPr>
              <a:t>Generates psychological defects and social anomalies</a:t>
            </a:r>
          </a:p>
          <a:p>
            <a:pPr>
              <a:buFont typeface="Wingdings" pitchFamily="2" charset="2"/>
              <a:buChar char="v"/>
            </a:pPr>
            <a:r>
              <a:rPr lang="en-US" dirty="0" smtClean="0">
                <a:latin typeface="Times New Roman" pitchFamily="18" charset="0"/>
                <a:cs typeface="Times New Roman" pitchFamily="18" charset="0"/>
              </a:rPr>
              <a:t>Caused by perennial yelling</a:t>
            </a:r>
            <a:r>
              <a:rPr lang="en-US" dirty="0" smtClean="0">
                <a:latin typeface="Times New Roman" pitchFamily="18" charset="0"/>
                <a:cs typeface="Times New Roman" pitchFamily="18" charset="0"/>
              </a:rPr>
              <a:t>, rough treatment, and destruction of a child’s </a:t>
            </a:r>
            <a:r>
              <a:rPr lang="en-US" dirty="0" smtClean="0">
                <a:latin typeface="Times New Roman" pitchFamily="18" charset="0"/>
                <a:cs typeface="Times New Roman" pitchFamily="18" charset="0"/>
              </a:rPr>
              <a:t>ego</a:t>
            </a:r>
          </a:p>
          <a:p>
            <a:pPr>
              <a:buFont typeface="Wingdings" pitchFamily="2" charset="2"/>
              <a:buChar char="v"/>
            </a:pPr>
            <a:r>
              <a:rPr lang="en-US" dirty="0" smtClean="0">
                <a:latin typeface="Times New Roman" pitchFamily="18" charset="0"/>
                <a:cs typeface="Times New Roman" pitchFamily="18" charset="0"/>
              </a:rPr>
              <a:t> Results in long-term mental and social problems</a:t>
            </a:r>
          </a:p>
          <a:p>
            <a:pPr>
              <a:buFont typeface="Wingdings" pitchFamily="2" charset="2"/>
              <a:buChar char="v"/>
            </a:pPr>
            <a:r>
              <a:rPr lang="en-US" dirty="0" smtClean="0">
                <a:latin typeface="Times New Roman" pitchFamily="18" charset="0"/>
                <a:cs typeface="Times New Roman" pitchFamily="18" charset="0"/>
              </a:rPr>
              <a:t>Abused children are left with psychological scars</a:t>
            </a:r>
          </a:p>
          <a:p>
            <a:pPr>
              <a:buFont typeface="Wingdings" pitchFamily="2" charset="2"/>
              <a:buChar char="v"/>
            </a:pPr>
            <a:r>
              <a:rPr lang="en-US" dirty="0" smtClean="0">
                <a:latin typeface="Times New Roman" pitchFamily="18" charset="0"/>
                <a:cs typeface="Times New Roman" pitchFamily="18" charset="0"/>
              </a:rPr>
              <a:t>Includes neglect and violent treatment</a:t>
            </a:r>
            <a:endParaRPr lang="en-US" dirty="0" smtClean="0">
              <a:latin typeface="Times New Roman" pitchFamily="18" charset="0"/>
              <a:cs typeface="Times New Roman" pitchFamily="18" charset="0"/>
            </a:endParaRPr>
          </a:p>
          <a:p>
            <a:pPr>
              <a:buFont typeface="Wingdings" pitchFamily="2" charset="2"/>
              <a:buChar char="v"/>
            </a:pPr>
            <a:endParaRPr lang="en-US" dirty="0">
              <a:latin typeface="Times New Roman" pitchFamily="18"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Emotional Child Abuse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An emotionally abused child</a:t>
            </a:r>
            <a:endParaRPr lang="en-US" dirty="0">
              <a:latin typeface="Times New Roman" pitchFamily="18" charset="0"/>
              <a:cs typeface="Times New Roman" pitchFamily="18" charset="0"/>
            </a:endParaRPr>
          </a:p>
        </p:txBody>
      </p:sp>
      <p:pic>
        <p:nvPicPr>
          <p:cNvPr id="5" name="Content Placeholder 3" descr="C:\Documents and Settings\user\Desktop\sep\19\pictures\emotionally abused child.jpg"/>
          <p:cNvPicPr>
            <a:picLocks noChangeAspect="1" noChangeArrowheads="1"/>
          </p:cNvPicPr>
          <p:nvPr/>
        </p:nvPicPr>
        <p:blipFill>
          <a:blip r:embed="rId2"/>
          <a:srcRect/>
          <a:stretch>
            <a:fillRect/>
          </a:stretch>
        </p:blipFill>
        <p:spPr bwMode="auto">
          <a:xfrm>
            <a:off x="2590800" y="1828800"/>
            <a:ext cx="5105400" cy="3581400"/>
          </a:xfrm>
          <a:prstGeom prst="rect">
            <a:avLst/>
          </a:prstGeom>
          <a:noFill/>
        </p:spPr>
      </p:pic>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Child Neglect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It is </a:t>
            </a:r>
            <a:r>
              <a:rPr lang="en-US" dirty="0" smtClean="0"/>
              <a:t>the failure to provide food clothing, shelter, and guidance </a:t>
            </a:r>
            <a:endParaRPr lang="en-US" dirty="0" smtClean="0"/>
          </a:p>
          <a:p>
            <a:pPr>
              <a:buFont typeface="Wingdings" pitchFamily="2" charset="2"/>
              <a:buChar char="v"/>
            </a:pPr>
            <a:r>
              <a:rPr lang="en-US" dirty="0" smtClean="0"/>
              <a:t>It includes </a:t>
            </a:r>
            <a:r>
              <a:rPr lang="en-US" dirty="0" smtClean="0"/>
              <a:t>a lack of attention from people who live around a child </a:t>
            </a:r>
            <a:endParaRPr lang="en-US" dirty="0" smtClean="0"/>
          </a:p>
          <a:p>
            <a:pPr>
              <a:buFont typeface="Wingdings" pitchFamily="2" charset="2"/>
              <a:buChar char="v"/>
            </a:pPr>
            <a:r>
              <a:rPr lang="en-US" dirty="0" smtClean="0"/>
              <a:t>Neglected children stay away from school, beg food, lack good health, are always unclean and lack good clothes in harsh weather</a:t>
            </a:r>
            <a:endParaRPr lang="en-US" dirty="0">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Physical Abuse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Involves </a:t>
            </a:r>
            <a:r>
              <a:rPr lang="en-US" dirty="0" smtClean="0"/>
              <a:t>adults directing aggression at </a:t>
            </a:r>
            <a:r>
              <a:rPr lang="en-US" dirty="0" smtClean="0"/>
              <a:t>children</a:t>
            </a:r>
          </a:p>
          <a:p>
            <a:pPr>
              <a:buFont typeface="Wingdings" pitchFamily="2" charset="2"/>
              <a:buChar char="v"/>
            </a:pPr>
            <a:r>
              <a:rPr lang="en-US" dirty="0" smtClean="0"/>
              <a:t>Deliberate </a:t>
            </a:r>
            <a:r>
              <a:rPr lang="en-US" dirty="0" smtClean="0"/>
              <a:t>effort at injuring children is </a:t>
            </a:r>
            <a:r>
              <a:rPr lang="en-US" dirty="0" smtClean="0"/>
              <a:t>illegal in many countries</a:t>
            </a:r>
          </a:p>
          <a:p>
            <a:pPr>
              <a:buFont typeface="Wingdings" pitchFamily="2" charset="2"/>
              <a:buChar char="v"/>
            </a:pPr>
            <a:r>
              <a:rPr lang="en-US" dirty="0" smtClean="0"/>
              <a:t> Includes bruises, burning, lacerating, </a:t>
            </a:r>
            <a:r>
              <a:rPr lang="en-US" dirty="0" smtClean="0"/>
              <a:t>scratching, roughing, and </a:t>
            </a:r>
            <a:r>
              <a:rPr lang="en-US" dirty="0" smtClean="0"/>
              <a:t>breaking bones</a:t>
            </a:r>
          </a:p>
          <a:p>
            <a:pPr>
              <a:buFont typeface="Wingdings" pitchFamily="2" charset="2"/>
              <a:buChar char="v"/>
            </a:pPr>
            <a:r>
              <a:rPr lang="en-US" dirty="0" smtClean="0"/>
              <a:t>Multiple </a:t>
            </a:r>
            <a:r>
              <a:rPr lang="en-US" dirty="0" smtClean="0"/>
              <a:t>scars or </a:t>
            </a:r>
            <a:r>
              <a:rPr lang="en-US" dirty="0" smtClean="0"/>
              <a:t>fractures indicate show a child is going through physical abuse</a:t>
            </a:r>
          </a:p>
          <a:p>
            <a:pPr>
              <a:buFont typeface="Wingdings" pitchFamily="2" charset="2"/>
              <a:buChar char="v"/>
            </a:pPr>
            <a:endParaRPr lang="en-US"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Physical Abuse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sz="2800" dirty="0" smtClean="0"/>
              <a:t>A physically abused child</a:t>
            </a:r>
            <a:endParaRPr lang="en-US" sz="2800" dirty="0"/>
          </a:p>
        </p:txBody>
      </p:sp>
      <p:pic>
        <p:nvPicPr>
          <p:cNvPr id="4" name="Picture 3" descr="C:\Documents and Settings\user\Desktop\sep\19\pictures\Physical abuse.jpg"/>
          <p:cNvPicPr>
            <a:picLocks noChangeAspect="1" noChangeArrowheads="1"/>
          </p:cNvPicPr>
          <p:nvPr/>
        </p:nvPicPr>
        <p:blipFill>
          <a:blip r:embed="rId2"/>
          <a:srcRect/>
          <a:stretch>
            <a:fillRect/>
          </a:stretch>
        </p:blipFill>
        <p:spPr bwMode="auto">
          <a:xfrm>
            <a:off x="2895600" y="1524000"/>
            <a:ext cx="3733799" cy="33051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272</TotalTime>
  <Words>1096</Words>
  <Application>Microsoft Office PowerPoint</Application>
  <PresentationFormat>On-screen Show (4:3)</PresentationFormat>
  <Paragraphs>90</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Effects of Child Abuse</vt:lpstr>
      <vt:lpstr>  What is Child Abuse</vt:lpstr>
      <vt:lpstr>Myths About Child Abuse</vt:lpstr>
      <vt:lpstr>Types of Child Abuse</vt:lpstr>
      <vt:lpstr>Emotional Child Abuse</vt:lpstr>
      <vt:lpstr>Emotional Child Abuse</vt:lpstr>
      <vt:lpstr>Child Neglect</vt:lpstr>
      <vt:lpstr>Physical Abuse</vt:lpstr>
      <vt:lpstr>Physical Abuse</vt:lpstr>
      <vt:lpstr>Effects of Child Abuse</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Master</dc:creator>
  <cp:lastModifiedBy>user</cp:lastModifiedBy>
  <cp:revision>61</cp:revision>
  <dcterms:created xsi:type="dcterms:W3CDTF">2014-10-11T08:09:54Z</dcterms:created>
  <dcterms:modified xsi:type="dcterms:W3CDTF">2014-10-15T15:41:27Z</dcterms:modified>
</cp:coreProperties>
</file>