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4" r:id="rId4"/>
    <p:sldId id="266" r:id="rId5"/>
    <p:sldId id="260" r:id="rId6"/>
    <p:sldId id="261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74" d="100"/>
          <a:sy n="74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0D3F7-0A94-4123-B7D3-6EE608CBB272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7524A-9E0A-44A4-A7B6-D7314C60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35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bg2"/>
                </a:solidFill>
              </a:rPr>
              <a:t>The </a:t>
            </a:r>
            <a:r>
              <a:rPr lang="en-US" sz="1200" dirty="0">
                <a:solidFill>
                  <a:schemeClr val="accent1"/>
                </a:solidFill>
              </a:rPr>
              <a:t>immune system</a:t>
            </a:r>
            <a:r>
              <a:rPr lang="en-US" sz="1200" dirty="0">
                <a:solidFill>
                  <a:schemeClr val="bg2"/>
                </a:solidFill>
              </a:rPr>
              <a:t> protects your body from </a:t>
            </a:r>
            <a:r>
              <a:rPr lang="en-US" sz="1200" dirty="0">
                <a:solidFill>
                  <a:schemeClr val="accent3"/>
                </a:solidFill>
              </a:rPr>
              <a:t>microorganisms</a:t>
            </a:r>
            <a:r>
              <a:rPr lang="en-US" sz="1200" dirty="0">
                <a:solidFill>
                  <a:schemeClr val="bg2"/>
                </a:solidFill>
              </a:rPr>
              <a:t>.  Every time you are exposed to or infected by a </a:t>
            </a:r>
            <a:r>
              <a:rPr lang="en-US" sz="1200" dirty="0">
                <a:solidFill>
                  <a:schemeClr val="accent3"/>
                </a:solidFill>
              </a:rPr>
              <a:t>pathogen</a:t>
            </a:r>
            <a:r>
              <a:rPr lang="en-US" sz="1200" dirty="0">
                <a:solidFill>
                  <a:schemeClr val="bg2"/>
                </a:solidFill>
              </a:rPr>
              <a:t>, the immune system’s </a:t>
            </a:r>
            <a:r>
              <a:rPr lang="en-US" sz="1200" dirty="0">
                <a:solidFill>
                  <a:schemeClr val="tx2"/>
                </a:solidFill>
              </a:rPr>
              <a:t>antibodies</a:t>
            </a:r>
            <a:r>
              <a:rPr lang="en-US" sz="1200" dirty="0">
                <a:solidFill>
                  <a:schemeClr val="bg2"/>
                </a:solidFill>
              </a:rPr>
              <a:t> come to the rescue.  And if a pathogen infects you again, the response will be even faster due to the presence of 				</a:t>
            </a:r>
            <a:r>
              <a:rPr lang="en-US" sz="1200" dirty="0">
                <a:solidFill>
                  <a:schemeClr val="tx2"/>
                </a:solidFill>
              </a:rPr>
              <a:t>memory cells</a:t>
            </a:r>
            <a:r>
              <a:rPr lang="en-US" sz="1200" dirty="0">
                <a:solidFill>
                  <a:schemeClr val="bg2"/>
                </a:solidFill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7524A-9E0A-44A4-A7B6-D7314C60FB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7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A442-7ECB-4C0B-827D-7E5E1C65FBBE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E2AA-9FDC-4F8C-B60D-53636479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5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A442-7ECB-4C0B-827D-7E5E1C65FBBE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E2AA-9FDC-4F8C-B60D-53636479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5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A442-7ECB-4C0B-827D-7E5E1C65FBBE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E2AA-9FDC-4F8C-B60D-53636479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A442-7ECB-4C0B-827D-7E5E1C65FBBE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E2AA-9FDC-4F8C-B60D-53636479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1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A442-7ECB-4C0B-827D-7E5E1C65FBBE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E2AA-9FDC-4F8C-B60D-53636479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6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A442-7ECB-4C0B-827D-7E5E1C65FBBE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E2AA-9FDC-4F8C-B60D-53636479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A442-7ECB-4C0B-827D-7E5E1C65FBBE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E2AA-9FDC-4F8C-B60D-53636479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1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A442-7ECB-4C0B-827D-7E5E1C65FBBE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E2AA-9FDC-4F8C-B60D-53636479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A442-7ECB-4C0B-827D-7E5E1C65FBBE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E2AA-9FDC-4F8C-B60D-53636479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8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A442-7ECB-4C0B-827D-7E5E1C65FBBE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E2AA-9FDC-4F8C-B60D-53636479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3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A442-7ECB-4C0B-827D-7E5E1C65FBBE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E2AA-9FDC-4F8C-B60D-53636479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2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FA442-7ECB-4C0B-827D-7E5E1C65FBBE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EE2AA-9FDC-4F8C-B60D-53636479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8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ells.org/scientific/memory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870" y="1752600"/>
            <a:ext cx="4343400" cy="358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28601"/>
            <a:ext cx="7772400" cy="15240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Antibodies and the Immune System</a:t>
            </a:r>
          </a:p>
        </p:txBody>
      </p:sp>
    </p:spTree>
    <p:extLst>
      <p:ext uri="{BB962C8B-B14F-4D97-AF65-F5344CB8AC3E}">
        <p14:creationId xmlns:p14="http://schemas.microsoft.com/office/powerpoint/2010/main" val="263668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Immune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Protects your body from microorganisms.</a:t>
            </a:r>
          </a:p>
          <a:p>
            <a:r>
              <a:rPr lang="en-US" dirty="0" err="1">
                <a:solidFill>
                  <a:schemeClr val="bg1"/>
                </a:solidFill>
              </a:rPr>
              <a:t>Illicits</a:t>
            </a:r>
            <a:r>
              <a:rPr lang="en-US" dirty="0">
                <a:solidFill>
                  <a:schemeClr val="bg1"/>
                </a:solidFill>
              </a:rPr>
              <a:t> a response when pathogen enters body to fight infection.</a:t>
            </a:r>
          </a:p>
          <a:p>
            <a:r>
              <a:rPr lang="en-US" dirty="0">
                <a:solidFill>
                  <a:schemeClr val="bg1"/>
                </a:solidFill>
              </a:rPr>
              <a:t>Memory cells: allows a faster immune response during second exposure to same pathogen or antigen</a:t>
            </a:r>
            <a:r>
              <a:rPr lang="en-US" dirty="0"/>
              <a:t>. 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www.uic.edu/classes/bios/bios100/lectures/memor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4396041" cy="333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5715001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www.google.com/search?q=memory+response+immune+system&amp;espv=2&amp;biw=1366&amp;bih=667&amp;source=lnms&amp;tbm=isch&amp;sa=X&amp;ei=K1FtVJe5HMqwogTUj4GQDA&amp;ved=0CAYQ_AUoAQ#facrc=_&amp;imgdii=_&amp;imgrc=6a16ZCWPCh29WM%253A%3BStSr3PpKuiigaM%3Bhttp%253A%252F%252Fwww.uic.edu%252Fclasses%252Fbios%252Fbios100%252Flectures%252Fmemory.jpg%3Bhttp%253A%252F%252Fwww.uic.edu%252Fclasses%252Fbios%252Fbios100%252Flectures%252Fimmune.htm%3B1380%3B1048</a:t>
            </a:r>
          </a:p>
        </p:txBody>
      </p:sp>
    </p:spTree>
    <p:extLst>
      <p:ext uri="{BB962C8B-B14F-4D97-AF65-F5344CB8AC3E}">
        <p14:creationId xmlns:p14="http://schemas.microsoft.com/office/powerpoint/2010/main" val="54289686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Memory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8819"/>
            <a:ext cx="8229600" cy="34821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Recognize a previously-encountered pathogen and neutralize it. </a:t>
            </a:r>
          </a:p>
          <a:p>
            <a:r>
              <a:rPr lang="en-US" dirty="0">
                <a:solidFill>
                  <a:schemeClr val="bg2"/>
                </a:solidFill>
              </a:rPr>
              <a:t>Reduce the need to re-learn the pathogen.</a:t>
            </a:r>
          </a:p>
          <a:p>
            <a:r>
              <a:rPr lang="en-US" dirty="0">
                <a:solidFill>
                  <a:schemeClr val="bg2"/>
                </a:solidFill>
              </a:rPr>
              <a:t>Reduce the development of autoimmune disease (attack of own cells). </a:t>
            </a:r>
          </a:p>
        </p:txBody>
      </p:sp>
      <p:pic>
        <p:nvPicPr>
          <p:cNvPr id="2050" name="Picture 2" descr="Memory T Ce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03854"/>
            <a:ext cx="5029200" cy="316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57912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http://www.tcells.org/scientific/memory/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5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>
                <a:solidFill>
                  <a:schemeClr val="bg1"/>
                </a:solidFill>
              </a:rPr>
              <a:t>How does the immune system defend the body from a pathogen and how do memory cell’s take part?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more times of exposure to a pathogen, the greater the number of antibodies present in the human body, resulting in a better immune response. </a:t>
            </a:r>
          </a:p>
        </p:txBody>
      </p:sp>
    </p:spTree>
    <p:extLst>
      <p:ext uri="{BB962C8B-B14F-4D97-AF65-F5344CB8AC3E}">
        <p14:creationId xmlns:p14="http://schemas.microsoft.com/office/powerpoint/2010/main" val="418270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Documents and Settings\Station18\My Documents\Downloads\antibodies\immune-system-step10_im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4779210" cy="266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D:\Documents and Settings\Station18\My Documents\Downloads\antibodies\immune-system-step3_im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0"/>
            <a:ext cx="2209800" cy="334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0438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Material and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096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</a:rPr>
              <a:t>To illicit an immune system response, an immune system was created: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</a:rPr>
              <a:t>Materials:</a:t>
            </a:r>
          </a:p>
          <a:p>
            <a:pPr lvl="1"/>
            <a:r>
              <a:rPr lang="en-US" sz="2400" dirty="0">
                <a:solidFill>
                  <a:schemeClr val="bg2"/>
                </a:solidFill>
              </a:rPr>
              <a:t>	-Glass Jar (body) filled with Salt (human cells)</a:t>
            </a:r>
          </a:p>
          <a:p>
            <a:pPr lvl="1"/>
            <a:r>
              <a:rPr lang="en-US" sz="2400" dirty="0">
                <a:solidFill>
                  <a:schemeClr val="bg2"/>
                </a:solidFill>
              </a:rPr>
              <a:t>       -Metal Shavings (pathogens)</a:t>
            </a:r>
          </a:p>
          <a:p>
            <a:pPr lvl="1"/>
            <a:r>
              <a:rPr lang="en-US" sz="2400" dirty="0">
                <a:solidFill>
                  <a:schemeClr val="bg2"/>
                </a:solidFill>
              </a:rPr>
              <a:t>       -Magnetic Tape (antibodies)</a:t>
            </a:r>
          </a:p>
          <a:p>
            <a:pPr lvl="1"/>
            <a:r>
              <a:rPr lang="en-US" sz="2400" dirty="0">
                <a:solidFill>
                  <a:schemeClr val="bg2"/>
                </a:solidFill>
              </a:rPr>
              <a:t>       - Plastic wrap (1 sq. in.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2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Documents and Settings\Station18\My Documents\Downloads\antibodies\immune-system-step11b_im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0"/>
            <a:ext cx="2819400" cy="360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73914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2"/>
                </a:solidFill>
              </a:rPr>
              <a:t>Jar was inverted 10 times to mix cells and pathogens</a:t>
            </a:r>
          </a:p>
          <a:p>
            <a:r>
              <a:rPr lang="en-US" dirty="0">
                <a:solidFill>
                  <a:schemeClr val="bg2"/>
                </a:solidFill>
              </a:rPr>
              <a:t>One magnet added, lid closed and inverted jar 10 times</a:t>
            </a:r>
          </a:p>
          <a:p>
            <a:r>
              <a:rPr lang="en-US" dirty="0">
                <a:solidFill>
                  <a:schemeClr val="bg2"/>
                </a:solidFill>
              </a:rPr>
              <a:t>Antibodies removed and placed on a piece of paper folded into ¼ths</a:t>
            </a:r>
          </a:p>
          <a:p>
            <a:r>
              <a:rPr lang="en-US" dirty="0">
                <a:solidFill>
                  <a:schemeClr val="bg2"/>
                </a:solidFill>
              </a:rPr>
              <a:t>Observed results of material on paper</a:t>
            </a:r>
          </a:p>
          <a:p>
            <a:r>
              <a:rPr lang="en-US" dirty="0">
                <a:solidFill>
                  <a:schemeClr val="bg2"/>
                </a:solidFill>
              </a:rPr>
              <a:t>Repeated, added two, then three </a:t>
            </a:r>
            <a:r>
              <a:rPr lang="en-US" dirty="0">
                <a:solidFill>
                  <a:schemeClr val="bg1"/>
                </a:solidFill>
              </a:rPr>
              <a:t>antibodies</a:t>
            </a:r>
          </a:p>
          <a:p>
            <a:r>
              <a:rPr lang="en-US" dirty="0">
                <a:solidFill>
                  <a:schemeClr val="bg1"/>
                </a:solidFill>
              </a:rPr>
              <a:t>Observed changes and recorded results.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5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37" y="1180632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Greater # of metal shavings (pathogen) attached to the antibodies (magnet) after each exposure (addition of another magnet).</a:t>
            </a:r>
          </a:p>
          <a:p>
            <a:r>
              <a:rPr lang="en-US" dirty="0">
                <a:solidFill>
                  <a:schemeClr val="bg1"/>
                </a:solidFill>
              </a:rPr>
              <a:t>Small amount of on magnet.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43614"/>
            <a:ext cx="39433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676384" y="3657600"/>
            <a:ext cx="76200" cy="6711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562600" y="38862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10400" y="3657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Antibody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484" y="3074282"/>
            <a:ext cx="128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Antigen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10300" y="6324600"/>
            <a:ext cx="2476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http://www.intechopen.com/books/current-concepts-in-kidney-transplantation/modern-immunosuppression-regimens-in-kidney-transplantation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172497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Additional exposures of the same pathogen decreases the response time of the immune system.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Memory Cells very important in immunity of the human body.</a:t>
            </a:r>
          </a:p>
          <a:p>
            <a:r>
              <a:rPr lang="en-US" dirty="0">
                <a:solidFill>
                  <a:schemeClr val="bg1"/>
                </a:solidFill>
              </a:rPr>
              <a:t>Some antibodies attack the body cell in an autoimmune response (as seen in small amount of salt on magnet)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Memory Cells important for reduction of autoimmune response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00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514</Words>
  <Application>Microsoft Office PowerPoint</Application>
  <PresentationFormat>Экран (4:3)</PresentationFormat>
  <Paragraphs>43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Antibodies and the Immune System</vt:lpstr>
      <vt:lpstr>Immune System</vt:lpstr>
      <vt:lpstr>Memory Cells</vt:lpstr>
      <vt:lpstr>Hypothesis</vt:lpstr>
      <vt:lpstr>Material and Methods</vt:lpstr>
      <vt:lpstr>Procedure</vt:lpstr>
      <vt:lpstr>Results</vt:lpstr>
      <vt:lpstr>Conclusion</vt:lpstr>
    </vt:vector>
  </TitlesOfParts>
  <Company>SFSU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Antibodies and the Immune System</dc:title>
  <dc:creator>Station18</dc:creator>
  <cp:lastModifiedBy>Olia</cp:lastModifiedBy>
  <cp:revision>19</cp:revision>
  <dcterms:created xsi:type="dcterms:W3CDTF">2014-11-10T19:03:52Z</dcterms:created>
  <dcterms:modified xsi:type="dcterms:W3CDTF">2021-07-03T17:27:00Z</dcterms:modified>
</cp:coreProperties>
</file>