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7004050" cy="92837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C4"/>
    <a:srgbClr val="0066FF"/>
    <a:srgbClr val="6699FF"/>
    <a:srgbClr val="3399FF"/>
    <a:srgbClr val="C0C0C0"/>
    <a:srgbClr val="003A74"/>
    <a:srgbClr val="FFFF99"/>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727" autoAdjust="0"/>
    <p:restoredTop sz="94670" autoAdjust="0"/>
  </p:normalViewPr>
  <p:slideViewPr>
    <p:cSldViewPr>
      <p:cViewPr>
        <p:scale>
          <a:sx n="33" d="100"/>
          <a:sy n="33" d="100"/>
        </p:scale>
        <p:origin x="-2016" y="-2150"/>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7680960" y="0"/>
            <a:ext cx="713232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2428" tIns="122428" rIns="122428" bIns="12242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smtClean="0">
                <a:solidFill>
                  <a:srgbClr val="7F7F7F"/>
                </a:solidFill>
                <a:latin typeface="Calibri" pitchFamily="34" charset="0"/>
                <a:cs typeface="Calibri" panose="020F0502020204030204" pitchFamily="34" charset="0"/>
              </a:rPr>
              <a:t>Poster Print Size:</a:t>
            </a:r>
            <a:endParaRPr sz="4700" dirty="0">
              <a:solidFill>
                <a:srgbClr val="7F7F7F"/>
              </a:solidFill>
              <a:latin typeface="Calibri" pitchFamily="34" charset="0"/>
              <a:cs typeface="Calibri" panose="020F0502020204030204" pitchFamily="34" charset="0"/>
            </a:endParaRPr>
          </a:p>
          <a:p>
            <a:pPr lvl="0">
              <a:spcBef>
                <a:spcPts val="0"/>
              </a:spcBef>
              <a:spcAft>
                <a:spcPts val="1286"/>
              </a:spcAft>
            </a:pPr>
            <a:r>
              <a:rPr lang="en-US" sz="3300" dirty="0" smtClean="0">
                <a:solidFill>
                  <a:srgbClr val="7F7F7F"/>
                </a:solidFill>
                <a:latin typeface="Calibri" pitchFamily="34" charset="0"/>
                <a:cs typeface="Calibri" panose="020F0502020204030204" pitchFamily="34" charset="0"/>
              </a:rPr>
              <a:t>This poster template is 24” high by 36” wide. It can be used to print any poster with a 2:3 aspect ratio including 36x54 and 48x72.</a:t>
            </a:r>
          </a:p>
          <a:p>
            <a:pPr lvl="0">
              <a:spcBef>
                <a:spcPts val="0"/>
              </a:spcBef>
              <a:spcAft>
                <a:spcPts val="1286"/>
              </a:spcAft>
            </a:pPr>
            <a:r>
              <a:rPr lang="en-US" sz="4700" dirty="0" smtClean="0">
                <a:solidFill>
                  <a:srgbClr val="7F7F7F"/>
                </a:solidFill>
                <a:latin typeface="Calibri" pitchFamily="34" charset="0"/>
                <a:cs typeface="Calibri" panose="020F0502020204030204" pitchFamily="34" charset="0"/>
              </a:rPr>
              <a:t>Placeholders</a:t>
            </a:r>
            <a:r>
              <a:rPr sz="4700" dirty="0" smtClean="0">
                <a:solidFill>
                  <a:srgbClr val="7F7F7F"/>
                </a:solidFill>
                <a:latin typeface="Calibri" pitchFamily="34" charset="0"/>
                <a:cs typeface="Calibri" panose="020F0502020204030204" pitchFamily="34" charset="0"/>
              </a:rPr>
              <a:t>:</a:t>
            </a:r>
            <a:endParaRPr sz="4700" dirty="0">
              <a:solidFill>
                <a:srgbClr val="7F7F7F"/>
              </a:solidFill>
              <a:latin typeface="Calibri" pitchFamily="34" charset="0"/>
              <a:cs typeface="Calibri" panose="020F0502020204030204" pitchFamily="34" charset="0"/>
            </a:endParaRPr>
          </a:p>
          <a:p>
            <a:pPr lvl="0">
              <a:spcBef>
                <a:spcPts val="0"/>
              </a:spcBef>
              <a:spcAft>
                <a:spcPts val="1286"/>
              </a:spcAft>
            </a:pPr>
            <a:r>
              <a:rPr sz="3300" dirty="0">
                <a:solidFill>
                  <a:srgbClr val="7F7F7F"/>
                </a:solidFill>
                <a:latin typeface="Calibri" pitchFamily="34" charset="0"/>
                <a:cs typeface="Calibri" panose="020F0502020204030204" pitchFamily="34" charset="0"/>
              </a:rPr>
              <a:t>The </a:t>
            </a:r>
            <a:r>
              <a:rPr lang="en-US" sz="3300" dirty="0" smtClean="0">
                <a:solidFill>
                  <a:srgbClr val="7F7F7F"/>
                </a:solidFill>
                <a:latin typeface="Calibri" pitchFamily="34" charset="0"/>
                <a:cs typeface="Calibri" panose="020F0502020204030204" pitchFamily="34" charset="0"/>
              </a:rPr>
              <a:t>various elements included</a:t>
            </a:r>
            <a:r>
              <a:rPr sz="3300" dirty="0" smtClean="0">
                <a:solidFill>
                  <a:srgbClr val="7F7F7F"/>
                </a:solidFill>
                <a:latin typeface="Calibri" pitchFamily="34" charset="0"/>
                <a:cs typeface="Calibri" panose="020F0502020204030204" pitchFamily="34" charset="0"/>
              </a:rPr>
              <a:t> </a:t>
            </a:r>
            <a:r>
              <a:rPr sz="3300" dirty="0">
                <a:solidFill>
                  <a:srgbClr val="7F7F7F"/>
                </a:solidFill>
                <a:latin typeface="Calibri" pitchFamily="34" charset="0"/>
                <a:cs typeface="Calibri" panose="020F0502020204030204" pitchFamily="34" charset="0"/>
              </a:rPr>
              <a:t>in this </a:t>
            </a:r>
            <a:r>
              <a:rPr lang="en-US" sz="3300" dirty="0" smtClean="0">
                <a:solidFill>
                  <a:srgbClr val="7F7F7F"/>
                </a:solidFill>
                <a:latin typeface="Calibri" pitchFamily="34" charset="0"/>
                <a:cs typeface="Calibri" panose="020F0502020204030204" pitchFamily="34" charset="0"/>
              </a:rPr>
              <a:t>poster are ones</a:t>
            </a:r>
            <a:r>
              <a:rPr lang="en-US" sz="3300" baseline="0" dirty="0" smtClean="0">
                <a:solidFill>
                  <a:srgbClr val="7F7F7F"/>
                </a:solidFill>
                <a:latin typeface="Calibri" pitchFamily="34" charset="0"/>
                <a:cs typeface="Calibri" panose="020F0502020204030204" pitchFamily="34" charset="0"/>
              </a:rPr>
              <a:t> we often see in medical, research, and scientific posters.</a:t>
            </a:r>
            <a:r>
              <a:rPr sz="3300" dirty="0" smtClean="0">
                <a:solidFill>
                  <a:srgbClr val="7F7F7F"/>
                </a:solidFill>
                <a:latin typeface="Calibri" pitchFamily="34" charset="0"/>
                <a:cs typeface="Calibri" panose="020F0502020204030204" pitchFamily="34" charset="0"/>
              </a:rPr>
              <a:t> </a:t>
            </a:r>
            <a:r>
              <a:rPr lang="en-US" sz="3300" dirty="0" smtClean="0">
                <a:solidFill>
                  <a:srgbClr val="7F7F7F"/>
                </a:solidFill>
                <a:latin typeface="Calibri" pitchFamily="34" charset="0"/>
                <a:cs typeface="Calibri" panose="020F0502020204030204" pitchFamily="34" charset="0"/>
              </a:rPr>
              <a:t>Feel</a:t>
            </a:r>
            <a:r>
              <a:rPr lang="en-US" sz="33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286"/>
              </a:spcAft>
            </a:pPr>
            <a:r>
              <a:rPr lang="en-US" sz="4700" dirty="0" smtClean="0">
                <a:solidFill>
                  <a:srgbClr val="7F7F7F"/>
                </a:solidFill>
                <a:latin typeface="Calibri" pitchFamily="34" charset="0"/>
                <a:cs typeface="Calibri" panose="020F0502020204030204" pitchFamily="34" charset="0"/>
              </a:rPr>
              <a:t>Image</a:t>
            </a:r>
            <a:r>
              <a:rPr lang="en-US" sz="4700" baseline="0" dirty="0" smtClean="0">
                <a:solidFill>
                  <a:srgbClr val="7F7F7F"/>
                </a:solidFill>
                <a:latin typeface="Calibri" pitchFamily="34" charset="0"/>
                <a:cs typeface="Calibri" panose="020F0502020204030204" pitchFamily="34" charset="0"/>
              </a:rPr>
              <a:t> Quality</a:t>
            </a:r>
            <a:r>
              <a:rPr lang="en-US" sz="4700" dirty="0" smtClean="0">
                <a:solidFill>
                  <a:srgbClr val="7F7F7F"/>
                </a:solidFill>
                <a:latin typeface="Calibri" pitchFamily="34" charset="0"/>
                <a:cs typeface="Calibri" panose="020F0502020204030204" pitchFamily="34" charset="0"/>
              </a:rPr>
              <a:t>:</a:t>
            </a:r>
          </a:p>
          <a:p>
            <a:pPr lvl="0">
              <a:spcBef>
                <a:spcPts val="0"/>
              </a:spcBef>
              <a:spcAft>
                <a:spcPts val="1286"/>
              </a:spcAft>
            </a:pPr>
            <a:r>
              <a:rPr lang="en-US" sz="33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3300" b="1" dirty="0" smtClean="0">
                <a:solidFill>
                  <a:srgbClr val="7F7F7F"/>
                </a:solidFill>
                <a:latin typeface="Calibri" pitchFamily="34" charset="0"/>
                <a:cs typeface="Calibri" panose="020F0502020204030204" pitchFamily="34" charset="0"/>
              </a:rPr>
              <a:t>Insert, Picture</a:t>
            </a:r>
            <a:r>
              <a:rPr lang="en-US" sz="33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300" b="1" dirty="0" smtClean="0">
                <a:solidFill>
                  <a:srgbClr val="7F7F7F"/>
                </a:solidFill>
                <a:latin typeface="Calibri" pitchFamily="34" charset="0"/>
                <a:cs typeface="Calibri" panose="020F0502020204030204" pitchFamily="34" charset="0"/>
              </a:rPr>
              <a:t>150-200 pixels per inch in their final printed size</a:t>
            </a:r>
            <a:r>
              <a:rPr lang="en-US" sz="3300" dirty="0" smtClean="0">
                <a:solidFill>
                  <a:srgbClr val="7F7F7F"/>
                </a:solidFill>
                <a:latin typeface="Calibri" pitchFamily="34" charset="0"/>
                <a:cs typeface="Calibri" panose="020F0502020204030204" pitchFamily="34" charset="0"/>
              </a:rPr>
              <a:t>. For instance, a 1600 x 1200 pixel</a:t>
            </a:r>
            <a:r>
              <a:rPr lang="en-US" sz="3300" baseline="0" dirty="0" smtClean="0">
                <a:solidFill>
                  <a:srgbClr val="7F7F7F"/>
                </a:solidFill>
                <a:latin typeface="Calibri" pitchFamily="34" charset="0"/>
                <a:cs typeface="Calibri" panose="020F0502020204030204" pitchFamily="34" charset="0"/>
              </a:rPr>
              <a:t> photo will usually look fine up to </a:t>
            </a:r>
            <a:r>
              <a:rPr lang="en-US" sz="33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286"/>
              </a:spcAft>
            </a:pPr>
            <a:r>
              <a:rPr lang="en-US" sz="33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286"/>
              </a:spcAft>
            </a:pPr>
            <a:r>
              <a:rPr lang="en-US" sz="33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286"/>
              </a:spcAft>
            </a:pPr>
            <a:r>
              <a:rPr lang="en-US" sz="2400" dirty="0" smtClean="0">
                <a:solidFill>
                  <a:srgbClr val="7F7F7F"/>
                </a:solidFill>
                <a:latin typeface="Calibri" pitchFamily="34" charset="0"/>
                <a:cs typeface="Calibri" panose="020F0502020204030204" pitchFamily="34" charset="0"/>
              </a:rPr>
              <a:t/>
            </a:r>
            <a:br>
              <a:rPr lang="en-US" sz="2400" dirty="0" smtClean="0">
                <a:solidFill>
                  <a:srgbClr val="7F7F7F"/>
                </a:solidFill>
                <a:latin typeface="Calibri" pitchFamily="34" charset="0"/>
                <a:cs typeface="Calibri" panose="020F0502020204030204" pitchFamily="34" charset="0"/>
              </a:rPr>
            </a:br>
            <a:r>
              <a:rPr lang="en-US" sz="2400" dirty="0" smtClean="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33467040" y="0"/>
            <a:ext cx="7132320" cy="219456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smtClean="0">
                  <a:solidFill>
                    <a:schemeClr val="bg1">
                      <a:lumMod val="50000"/>
                    </a:schemeClr>
                  </a:solidFill>
                  <a:latin typeface="Calibri" pitchFamily="34" charset="0"/>
                  <a:cs typeface="Calibri" panose="020F0502020204030204" pitchFamily="34" charset="0"/>
                </a:rPr>
                <a:t>Change</a:t>
              </a:r>
              <a:r>
                <a:rPr lang="en-US" sz="4700" baseline="0" dirty="0" smtClean="0">
                  <a:solidFill>
                    <a:schemeClr val="bg1">
                      <a:lumMod val="50000"/>
                    </a:schemeClr>
                  </a:solidFill>
                  <a:latin typeface="Calibri" pitchFamily="34" charset="0"/>
                  <a:cs typeface="Calibri" panose="020F0502020204030204" pitchFamily="34" charset="0"/>
                </a:rPr>
                <a:t> Color Theme</a:t>
              </a:r>
              <a:r>
                <a:rPr lang="en-US" sz="4700" dirty="0" smtClean="0">
                  <a:solidFill>
                    <a:schemeClr val="bg1">
                      <a:lumMod val="50000"/>
                    </a:schemeClr>
                  </a:solidFill>
                  <a:latin typeface="Calibri" pitchFamily="34" charset="0"/>
                  <a:cs typeface="Calibri" panose="020F0502020204030204" pitchFamily="34" charset="0"/>
                </a:rPr>
                <a:t>:</a:t>
              </a:r>
              <a:endParaRPr sz="470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33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286"/>
                </a:spcAft>
              </a:pPr>
              <a:r>
                <a:rPr lang="en-US" sz="33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3300" b="1" baseline="0" dirty="0" smtClean="0">
                  <a:solidFill>
                    <a:schemeClr val="bg1">
                      <a:lumMod val="50000"/>
                    </a:schemeClr>
                  </a:solidFill>
                  <a:latin typeface="Calibri" pitchFamily="34" charset="0"/>
                  <a:cs typeface="Calibri" panose="020F0502020204030204" pitchFamily="34" charset="0"/>
                </a:rPr>
                <a:t>Design</a:t>
              </a:r>
              <a:r>
                <a:rPr lang="en-US" sz="3300" baseline="0" dirty="0" smtClean="0">
                  <a:solidFill>
                    <a:schemeClr val="bg1">
                      <a:lumMod val="50000"/>
                    </a:schemeClr>
                  </a:solidFill>
                  <a:latin typeface="Calibri" pitchFamily="34" charset="0"/>
                  <a:cs typeface="Calibri" panose="020F0502020204030204" pitchFamily="34" charset="0"/>
                </a:rPr>
                <a:t> tab, then select the </a:t>
              </a:r>
              <a:r>
                <a:rPr lang="en-US" sz="3300" b="1" baseline="0" dirty="0" smtClean="0">
                  <a:solidFill>
                    <a:schemeClr val="bg1">
                      <a:lumMod val="50000"/>
                    </a:schemeClr>
                  </a:solidFill>
                  <a:latin typeface="Calibri" pitchFamily="34" charset="0"/>
                  <a:cs typeface="Calibri" panose="020F0502020204030204" pitchFamily="34" charset="0"/>
                </a:rPr>
                <a:t>Colors</a:t>
              </a:r>
              <a:r>
                <a:rPr lang="en-US" sz="33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286"/>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286"/>
                </a:spcAft>
              </a:pPr>
              <a:r>
                <a:rPr lang="en-US" sz="47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286"/>
                </a:spcAft>
              </a:pPr>
              <a:r>
                <a:rPr lang="en-US" sz="3300" dirty="0" smtClean="0">
                  <a:solidFill>
                    <a:schemeClr val="bg1">
                      <a:lumMod val="50000"/>
                    </a:schemeClr>
                  </a:solidFill>
                  <a:latin typeface="Calibri" pitchFamily="34" charset="0"/>
                  <a:cs typeface="Calibri" panose="020F0502020204030204" pitchFamily="34" charset="0"/>
                </a:rPr>
                <a:t>Once your poster file is ready, visit</a:t>
              </a:r>
              <a:r>
                <a:rPr lang="en-US" sz="3300" baseline="0" dirty="0" smtClean="0">
                  <a:solidFill>
                    <a:schemeClr val="bg1">
                      <a:lumMod val="50000"/>
                    </a:schemeClr>
                  </a:solidFill>
                  <a:latin typeface="Calibri" pitchFamily="34" charset="0"/>
                  <a:cs typeface="Calibri" panose="020F0502020204030204" pitchFamily="34" charset="0"/>
                </a:rPr>
                <a:t> </a:t>
              </a:r>
              <a:r>
                <a:rPr lang="en-US" sz="3300" b="1" baseline="0" dirty="0" smtClean="0">
                  <a:solidFill>
                    <a:schemeClr val="bg1">
                      <a:lumMod val="50000"/>
                    </a:schemeClr>
                  </a:solidFill>
                  <a:latin typeface="Calibri" pitchFamily="34" charset="0"/>
                  <a:cs typeface="Calibri" panose="020F0502020204030204" pitchFamily="34" charset="0"/>
                </a:rPr>
                <a:t>www.genigraphics.com</a:t>
              </a:r>
              <a:r>
                <a:rPr lang="en-US" sz="33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286"/>
                </a:spcAft>
              </a:pPr>
              <a:r>
                <a:rPr lang="en-US" sz="33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300" baseline="0" dirty="0" smtClean="0">
                  <a:solidFill>
                    <a:schemeClr val="bg1">
                      <a:lumMod val="50000"/>
                    </a:schemeClr>
                  </a:solidFill>
                  <a:latin typeface="Calibri" pitchFamily="34" charset="0"/>
                  <a:cs typeface="Calibri" panose="020F0502020204030204" pitchFamily="34" charset="0"/>
                </a:rPr>
                <a:t>US and Canada:  1-800-790-4001</a:t>
              </a:r>
              <a:br>
                <a:rPr lang="en-US" sz="3300" baseline="0" dirty="0" smtClean="0">
                  <a:solidFill>
                    <a:schemeClr val="bg1">
                      <a:lumMod val="50000"/>
                    </a:schemeClr>
                  </a:solidFill>
                  <a:latin typeface="Calibri" pitchFamily="34" charset="0"/>
                  <a:cs typeface="Calibri" panose="020F0502020204030204" pitchFamily="34" charset="0"/>
                </a:rPr>
              </a:br>
              <a:r>
                <a:rPr lang="en-US" sz="33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400" dirty="0" smtClean="0">
                  <a:solidFill>
                    <a:schemeClr val="bg1">
                      <a:lumMod val="50000"/>
                    </a:schemeClr>
                  </a:solidFill>
                  <a:latin typeface="Calibri" pitchFamily="34" charset="0"/>
                  <a:cs typeface="Calibri" panose="020F0502020204030204" pitchFamily="34" charset="0"/>
                </a:rPr>
                <a:t/>
              </a:r>
              <a:br>
                <a:rPr lang="en-US" sz="2400" dirty="0" smtClean="0">
                  <a:solidFill>
                    <a:schemeClr val="bg1">
                      <a:lumMod val="50000"/>
                    </a:schemeClr>
                  </a:solidFill>
                  <a:latin typeface="Calibri" pitchFamily="34" charset="0"/>
                  <a:cs typeface="Calibri" panose="020F0502020204030204" pitchFamily="34" charset="0"/>
                </a:rPr>
              </a:br>
              <a:r>
                <a:rPr lang="en-US" sz="2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094776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3656013"/>
            <a:ext cx="5484813" cy="1828165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5484813" y="0"/>
            <a:ext cx="27422475" cy="36560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5484813" y="3656013"/>
            <a:ext cx="27422475" cy="1828165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5484813" y="0"/>
            <a:ext cx="0" cy="219392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3657600"/>
            <a:ext cx="32907288"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1040" name="Picture 16" descr="PosterTemplateCopyright"/>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04888" y="21488400"/>
            <a:ext cx="35020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 name="Text Box 122"/>
          <p:cNvSpPr txBox="1">
            <a:spLocks noChangeArrowheads="1"/>
          </p:cNvSpPr>
          <p:nvPr/>
        </p:nvSpPr>
        <p:spPr bwMode="auto">
          <a:xfrm>
            <a:off x="5483225" y="0"/>
            <a:ext cx="27422475"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6600" b="1" dirty="0" smtClean="0">
                <a:solidFill>
                  <a:schemeClr val="bg1"/>
                </a:solidFill>
                <a:latin typeface="Calibri" pitchFamily="34" charset="0"/>
              </a:rPr>
              <a:t>Implications of Lifestyle Interventions in the Workplace of Governmental Employees</a:t>
            </a:r>
            <a:endParaRPr lang="en-US" sz="6600" b="1" dirty="0">
              <a:solidFill>
                <a:schemeClr val="bg1"/>
              </a:solidFill>
              <a:latin typeface="Calibri" pitchFamily="34" charset="0"/>
            </a:endParaRPr>
          </a:p>
        </p:txBody>
      </p:sp>
      <p:sp>
        <p:nvSpPr>
          <p:cNvPr id="2171" name="Text Box 123"/>
          <p:cNvSpPr txBox="1">
            <a:spLocks noChangeArrowheads="1"/>
          </p:cNvSpPr>
          <p:nvPr/>
        </p:nvSpPr>
        <p:spPr bwMode="auto">
          <a:xfrm>
            <a:off x="5495925" y="2133600"/>
            <a:ext cx="27422475" cy="152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000" dirty="0" smtClean="0">
                <a:solidFill>
                  <a:schemeClr val="bg1"/>
                </a:solidFill>
                <a:latin typeface="Calibri" pitchFamily="34" charset="0"/>
              </a:rPr>
              <a:t>Your Name, BS?</a:t>
            </a:r>
            <a:r>
              <a:rPr lang="en-US" sz="4000" baseline="30000" dirty="0" smtClean="0">
                <a:solidFill>
                  <a:schemeClr val="bg1"/>
                </a:solidFill>
                <a:latin typeface="Calibri" pitchFamily="34" charset="0"/>
              </a:rPr>
              <a:t>1</a:t>
            </a:r>
            <a:r>
              <a:rPr lang="en-US" sz="4000" dirty="0">
                <a:solidFill>
                  <a:schemeClr val="bg1"/>
                </a:solidFill>
                <a:latin typeface="Calibri" pitchFamily="34" charset="0"/>
              </a:rPr>
              <a:t>; </a:t>
            </a:r>
            <a:r>
              <a:rPr lang="en-US" sz="4000" dirty="0" smtClean="0">
                <a:solidFill>
                  <a:schemeClr val="bg1"/>
                </a:solidFill>
                <a:latin typeface="Calibri" pitchFamily="34" charset="0"/>
              </a:rPr>
              <a:t>Your Mentor (if any), Degree</a:t>
            </a:r>
            <a:r>
              <a:rPr lang="en-US" sz="4000" baseline="30000" dirty="0">
                <a:solidFill>
                  <a:schemeClr val="bg1"/>
                </a:solidFill>
                <a:latin typeface="Calibri" pitchFamily="34" charset="0"/>
              </a:rPr>
              <a:t>1</a:t>
            </a:r>
            <a:endParaRPr lang="en-US" sz="4000" dirty="0">
              <a:solidFill>
                <a:schemeClr val="bg1"/>
              </a:solidFill>
              <a:latin typeface="Calibri" pitchFamily="34" charset="0"/>
            </a:endParaRPr>
          </a:p>
          <a:p>
            <a:pPr algn="ctr"/>
            <a:r>
              <a:rPr lang="en-US" sz="4000" baseline="30000" dirty="0" smtClean="0">
                <a:solidFill>
                  <a:schemeClr val="bg1"/>
                </a:solidFill>
                <a:latin typeface="Calibri" pitchFamily="34" charset="0"/>
              </a:rPr>
              <a:t>1</a:t>
            </a:r>
            <a:r>
              <a:rPr lang="en-US" sz="4000" dirty="0" smtClean="0">
                <a:solidFill>
                  <a:schemeClr val="bg1"/>
                </a:solidFill>
                <a:latin typeface="Calibri" pitchFamily="34" charset="0"/>
              </a:rPr>
              <a:t>West Virginia Wesleyan College</a:t>
            </a:r>
            <a:endParaRPr lang="en-US" sz="4000" dirty="0">
              <a:solidFill>
                <a:schemeClr val="bg1"/>
              </a:solidFill>
              <a:latin typeface="Calibri" pitchFamily="34" charset="0"/>
            </a:endParaRPr>
          </a:p>
        </p:txBody>
      </p:sp>
      <p:sp>
        <p:nvSpPr>
          <p:cNvPr id="2178" name="Text Box 130"/>
          <p:cNvSpPr txBox="1">
            <a:spLocks noChangeArrowheads="1"/>
          </p:cNvSpPr>
          <p:nvPr/>
        </p:nvSpPr>
        <p:spPr bwMode="auto">
          <a:xfrm>
            <a:off x="6170613" y="3656013"/>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INTRODUCTION</a:t>
            </a:r>
          </a:p>
        </p:txBody>
      </p:sp>
      <p:sp>
        <p:nvSpPr>
          <p:cNvPr id="2179" name="Text Box 131"/>
          <p:cNvSpPr txBox="1">
            <a:spLocks noChangeArrowheads="1"/>
          </p:cNvSpPr>
          <p:nvPr/>
        </p:nvSpPr>
        <p:spPr bwMode="auto">
          <a:xfrm>
            <a:off x="5991351" y="15995565"/>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METHODS AND MATERIALS</a:t>
            </a:r>
          </a:p>
        </p:txBody>
      </p:sp>
      <p:sp>
        <p:nvSpPr>
          <p:cNvPr id="2181" name="Text Box 133"/>
          <p:cNvSpPr txBox="1">
            <a:spLocks noChangeArrowheads="1"/>
          </p:cNvSpPr>
          <p:nvPr/>
        </p:nvSpPr>
        <p:spPr bwMode="auto">
          <a:xfrm>
            <a:off x="23965754" y="8167811"/>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CONCLUSIONS</a:t>
            </a:r>
          </a:p>
        </p:txBody>
      </p:sp>
      <p:sp>
        <p:nvSpPr>
          <p:cNvPr id="2182" name="Text Box 134"/>
          <p:cNvSpPr txBox="1">
            <a:spLocks noChangeArrowheads="1"/>
          </p:cNvSpPr>
          <p:nvPr/>
        </p:nvSpPr>
        <p:spPr bwMode="auto">
          <a:xfrm>
            <a:off x="23995063" y="3656013"/>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DISCUSSION</a:t>
            </a:r>
          </a:p>
        </p:txBody>
      </p:sp>
      <p:sp>
        <p:nvSpPr>
          <p:cNvPr id="2183" name="Text Box 135"/>
          <p:cNvSpPr txBox="1">
            <a:spLocks noChangeArrowheads="1"/>
          </p:cNvSpPr>
          <p:nvPr/>
        </p:nvSpPr>
        <p:spPr bwMode="auto">
          <a:xfrm>
            <a:off x="15082838" y="3657600"/>
            <a:ext cx="82280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RESULTS</a:t>
            </a:r>
          </a:p>
        </p:txBody>
      </p:sp>
      <p:sp>
        <p:nvSpPr>
          <p:cNvPr id="2229" name="Text Box 181"/>
          <p:cNvSpPr txBox="1">
            <a:spLocks noChangeArrowheads="1"/>
          </p:cNvSpPr>
          <p:nvPr/>
        </p:nvSpPr>
        <p:spPr bwMode="auto">
          <a:xfrm>
            <a:off x="7924800" y="15347430"/>
            <a:ext cx="49255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dirty="0">
                <a:solidFill>
                  <a:schemeClr val="accent1">
                    <a:lumMod val="50000"/>
                  </a:schemeClr>
                </a:solidFill>
                <a:latin typeface="Calibri" pitchFamily="34" charset="0"/>
              </a:rPr>
              <a:t>Figure </a:t>
            </a:r>
            <a:r>
              <a:rPr lang="en-US" sz="2000" b="1" dirty="0" smtClean="0">
                <a:solidFill>
                  <a:schemeClr val="accent1">
                    <a:lumMod val="50000"/>
                  </a:schemeClr>
                </a:solidFill>
                <a:latin typeface="Calibri" pitchFamily="34" charset="0"/>
              </a:rPr>
              <a:t>1.</a:t>
            </a:r>
            <a:r>
              <a:rPr lang="en-US" sz="2000" dirty="0" smtClean="0">
                <a:solidFill>
                  <a:schemeClr val="accent1">
                    <a:lumMod val="50000"/>
                  </a:schemeClr>
                </a:solidFill>
                <a:latin typeface="Calibri" pitchFamily="34" charset="0"/>
              </a:rPr>
              <a:t> Naval Medical Center in Portsmouth</a:t>
            </a:r>
            <a:endParaRPr lang="en-US" sz="2000" dirty="0">
              <a:solidFill>
                <a:schemeClr val="accent1">
                  <a:lumMod val="50000"/>
                </a:schemeClr>
              </a:solidFill>
              <a:latin typeface="Calibri" pitchFamily="34" charset="0"/>
            </a:endParaRPr>
          </a:p>
        </p:txBody>
      </p:sp>
      <p:sp>
        <p:nvSpPr>
          <p:cNvPr id="2230" name="Text Box 182"/>
          <p:cNvSpPr txBox="1">
            <a:spLocks noChangeArrowheads="1"/>
          </p:cNvSpPr>
          <p:nvPr/>
        </p:nvSpPr>
        <p:spPr bwMode="auto">
          <a:xfrm>
            <a:off x="457200" y="3656013"/>
            <a:ext cx="457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ABSTRACT</a:t>
            </a:r>
          </a:p>
        </p:txBody>
      </p:sp>
      <p:sp>
        <p:nvSpPr>
          <p:cNvPr id="2231" name="Text Box 183"/>
          <p:cNvSpPr txBox="1">
            <a:spLocks noChangeArrowheads="1"/>
          </p:cNvSpPr>
          <p:nvPr/>
        </p:nvSpPr>
        <p:spPr bwMode="auto">
          <a:xfrm>
            <a:off x="457200" y="17830800"/>
            <a:ext cx="457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CONTACT</a:t>
            </a:r>
          </a:p>
        </p:txBody>
      </p:sp>
      <p:sp>
        <p:nvSpPr>
          <p:cNvPr id="2237" name="Text Box 189"/>
          <p:cNvSpPr txBox="1">
            <a:spLocks noChangeArrowheads="1"/>
          </p:cNvSpPr>
          <p:nvPr/>
        </p:nvSpPr>
        <p:spPr bwMode="auto">
          <a:xfrm>
            <a:off x="-1" y="4572000"/>
            <a:ext cx="5475763" cy="16958489"/>
          </a:xfrm>
          <a:prstGeom prst="rect">
            <a:avLst/>
          </a:prstGeom>
          <a:solidFill>
            <a:schemeClr val="accent1">
              <a:lumMod val="75000"/>
            </a:schemeClr>
          </a:solidFill>
          <a:ln>
            <a:noFill/>
          </a:ln>
          <a:effectLst/>
        </p:spPr>
        <p:txBody>
          <a:bodyPr wrap="square" lIns="182880" tIns="182880" rIns="182880" bIns="182880">
            <a:spAutoFit/>
          </a:bodyPr>
          <a:lstStyle/>
          <a:p>
            <a:pPr lvl="0" algn="just" defTabSz="4023067" fontAlgn="auto">
              <a:spcBef>
                <a:spcPts val="0"/>
              </a:spcBef>
              <a:spcAft>
                <a:spcPts val="0"/>
              </a:spcAft>
            </a:pPr>
            <a:r>
              <a:rPr lang="en-US" dirty="0" smtClean="0">
                <a:solidFill>
                  <a:schemeClr val="bg1"/>
                </a:solidFill>
                <a:latin typeface="Calibri" pitchFamily="34" charset="0"/>
              </a:rPr>
              <a:t>Obesity and other chronic diseases prevalent in the country today are marked as avoidable health concerns that are caused by poor diet choices and sedentary lifestyles. These illnesses contribute to a higher mortality rate of the overall population and increase the incidence of obesity related illnesses such as diabetes and coronary heart disease. Many health initiatives have been put in place to reduce the impact of the obesity epidemic, focusing on health behavior change through the implementation of educational programs. Active duty members within military treatment facilities are commonly overlooked, as they are government employees who do not receive the same level of medical care as their fellow government workers. This project is related to epidemiological health because it helps researchers gain a greater understanding of the distribution of health problems among active duty members. In addition, an improvement in lifestyle choices is an environmental concern because individuals are currently not living in a manner for which their bodies were evolutionarily adapted. This study allows for the implementation of employment-based health promotion and prevention policies. To determine how the health of the target population can be improved, a </a:t>
            </a:r>
            <a:r>
              <a:rPr lang="en-US" dirty="0" err="1" smtClean="0">
                <a:solidFill>
                  <a:schemeClr val="bg1"/>
                </a:solidFill>
                <a:latin typeface="Calibri" pitchFamily="34" charset="0"/>
              </a:rPr>
              <a:t>BlueH</a:t>
            </a:r>
            <a:r>
              <a:rPr lang="en-US" dirty="0" smtClean="0">
                <a:solidFill>
                  <a:schemeClr val="bg1"/>
                </a:solidFill>
                <a:latin typeface="Calibri" pitchFamily="34" charset="0"/>
              </a:rPr>
              <a:t> Questionnaire was administered. The cost of obesity was calculated to demonstrate the need to improve health status. The OPTAR system will be utilized to calculate military expenses and determine how healthcare can be budgeted. A score of 80% on all sections of the </a:t>
            </a:r>
            <a:r>
              <a:rPr lang="en-US" dirty="0" err="1" smtClean="0">
                <a:solidFill>
                  <a:schemeClr val="bg1"/>
                </a:solidFill>
                <a:latin typeface="Calibri" pitchFamily="34" charset="0"/>
              </a:rPr>
              <a:t>BlueH</a:t>
            </a:r>
            <a:r>
              <a:rPr lang="en-US" dirty="0" smtClean="0">
                <a:solidFill>
                  <a:schemeClr val="bg1"/>
                </a:solidFill>
                <a:latin typeface="Calibri" pitchFamily="34" charset="0"/>
              </a:rPr>
              <a:t> questionnaire indicated that healthy lifestyles are being promoted.  It was found that military personnel are receptive to an implementation of lifestyle changes to reduce the risk of obesity and obesity related disease. In the future, a similar education plan will be implemented to target the removal of tobacco in the compound. This research demonstrates that education provides people with the resources they need to achieve their health goals.</a:t>
            </a:r>
            <a:endParaRPr lang="en-US" dirty="0">
              <a:solidFill>
                <a:schemeClr val="bg1"/>
              </a:solidFill>
              <a:latin typeface="Calibri" pitchFamily="34" charset="0"/>
            </a:endParaRPr>
          </a:p>
        </p:txBody>
      </p:sp>
      <p:sp>
        <p:nvSpPr>
          <p:cNvPr id="2238" name="Text Box 190"/>
          <p:cNvSpPr txBox="1">
            <a:spLocks noChangeArrowheads="1"/>
          </p:cNvSpPr>
          <p:nvPr/>
        </p:nvSpPr>
        <p:spPr bwMode="auto">
          <a:xfrm>
            <a:off x="15082838" y="4572000"/>
            <a:ext cx="8228012" cy="11203067"/>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b="1" dirty="0" smtClean="0">
                <a:solidFill>
                  <a:prstClr val="black"/>
                </a:solidFill>
                <a:latin typeface="Calibri" pitchFamily="34" charset="0"/>
              </a:rPr>
              <a:t>Epidemiological Issues</a:t>
            </a: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The </a:t>
            </a:r>
            <a:r>
              <a:rPr lang="en-US" dirty="0">
                <a:solidFill>
                  <a:prstClr val="black"/>
                </a:solidFill>
                <a:latin typeface="Calibri" pitchFamily="34" charset="0"/>
              </a:rPr>
              <a:t>main causes of chronic diseases in the United States are inadequate screening, lack of health literacy, and unhealthy lifestyle</a:t>
            </a:r>
            <a:endParaRPr lang="en-US" dirty="0" smtClean="0">
              <a:solidFill>
                <a:prstClr val="black"/>
              </a:solidFill>
              <a:latin typeface="Calibri" pitchFamily="34" charset="0"/>
            </a:endParaRP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Chronic </a:t>
            </a:r>
            <a:r>
              <a:rPr lang="en-US" dirty="0">
                <a:solidFill>
                  <a:prstClr val="black"/>
                </a:solidFill>
                <a:latin typeface="Calibri" pitchFamily="34" charset="0"/>
              </a:rPr>
              <a:t>disease epidemics have a long duration, and take decades to become fully </a:t>
            </a:r>
            <a:r>
              <a:rPr lang="en-US" dirty="0" smtClean="0">
                <a:solidFill>
                  <a:prstClr val="black"/>
                </a:solidFill>
                <a:latin typeface="Calibri" pitchFamily="34" charset="0"/>
              </a:rPr>
              <a:t>developed</a:t>
            </a:r>
            <a:r>
              <a:rPr lang="en-US" b="1" dirty="0" smtClean="0">
                <a:solidFill>
                  <a:prstClr val="black"/>
                </a:solidFill>
                <a:latin typeface="Calibri" pitchFamily="34" charset="0"/>
              </a:rPr>
              <a:t> </a:t>
            </a:r>
          </a:p>
          <a:p>
            <a:pPr lvl="0" defTabSz="4023067" fontAlgn="auto">
              <a:spcBef>
                <a:spcPts val="0"/>
              </a:spcBef>
              <a:spcAft>
                <a:spcPts val="0"/>
              </a:spcAft>
            </a:pPr>
            <a:r>
              <a:rPr lang="en-US" b="1" dirty="0" smtClean="0">
                <a:solidFill>
                  <a:prstClr val="black"/>
                </a:solidFill>
                <a:latin typeface="Calibri" pitchFamily="34" charset="0"/>
              </a:rPr>
              <a:t>Environmental Health Issues</a:t>
            </a: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Environmental interventions that have been found to be effective for the workplace include fitness </a:t>
            </a:r>
            <a:r>
              <a:rPr lang="en-US" dirty="0">
                <a:solidFill>
                  <a:prstClr val="black"/>
                </a:solidFill>
                <a:latin typeface="Calibri" pitchFamily="34" charset="0"/>
              </a:rPr>
              <a:t>and gym membership discounts, executive screening, developing a health website, and on-site classes on </a:t>
            </a:r>
            <a:r>
              <a:rPr lang="en-US" dirty="0" smtClean="0">
                <a:solidFill>
                  <a:prstClr val="black"/>
                </a:solidFill>
                <a:latin typeface="Calibri" pitchFamily="34" charset="0"/>
              </a:rPr>
              <a:t>health</a:t>
            </a: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The Naval Medical Center in Portsmouth is working towards many of these goals</a:t>
            </a:r>
          </a:p>
          <a:p>
            <a:pPr lvl="0" defTabSz="4023067" fontAlgn="auto">
              <a:spcBef>
                <a:spcPts val="0"/>
              </a:spcBef>
              <a:spcAft>
                <a:spcPts val="0"/>
              </a:spcAft>
            </a:pPr>
            <a:r>
              <a:rPr lang="en-US" b="1" dirty="0" smtClean="0">
                <a:solidFill>
                  <a:prstClr val="black"/>
                </a:solidFill>
                <a:latin typeface="Calibri" pitchFamily="34" charset="0"/>
              </a:rPr>
              <a:t>Health Policy Implications</a:t>
            </a:r>
          </a:p>
          <a:p>
            <a:pPr marL="342900" lvl="0" indent="-342900" defTabSz="4023067" fontAlgn="auto">
              <a:spcBef>
                <a:spcPts val="0"/>
              </a:spcBef>
              <a:spcAft>
                <a:spcPts val="0"/>
              </a:spcAft>
              <a:buFont typeface="Arial" panose="020B0604020202020204" pitchFamily="34" charset="0"/>
              <a:buChar char="•"/>
            </a:pPr>
            <a:r>
              <a:rPr lang="en-US" dirty="0">
                <a:solidFill>
                  <a:prstClr val="black"/>
                </a:solidFill>
                <a:latin typeface="Calibri" pitchFamily="34" charset="0"/>
              </a:rPr>
              <a:t>Executive Order </a:t>
            </a:r>
            <a:r>
              <a:rPr lang="en-US" dirty="0" smtClean="0">
                <a:solidFill>
                  <a:prstClr val="black"/>
                </a:solidFill>
                <a:latin typeface="Calibri" pitchFamily="34" charset="0"/>
              </a:rPr>
              <a:t>13058 provides </a:t>
            </a:r>
            <a:r>
              <a:rPr lang="en-US" dirty="0">
                <a:solidFill>
                  <a:prstClr val="black"/>
                </a:solidFill>
                <a:latin typeface="Calibri" pitchFamily="34" charset="0"/>
              </a:rPr>
              <a:t>federal </a:t>
            </a:r>
            <a:r>
              <a:rPr lang="en-US" dirty="0" smtClean="0">
                <a:solidFill>
                  <a:prstClr val="black"/>
                </a:solidFill>
                <a:latin typeface="Calibri" pitchFamily="34" charset="0"/>
              </a:rPr>
              <a:t>employees with </a:t>
            </a:r>
            <a:r>
              <a:rPr lang="en-US" dirty="0">
                <a:solidFill>
                  <a:prstClr val="black"/>
                </a:solidFill>
                <a:latin typeface="Calibri" pitchFamily="34" charset="0"/>
              </a:rPr>
              <a:t>protection from tobacco smoke in federal </a:t>
            </a:r>
            <a:r>
              <a:rPr lang="en-US" dirty="0" smtClean="0">
                <a:solidFill>
                  <a:prstClr val="black"/>
                </a:solidFill>
                <a:latin typeface="Calibri" pitchFamily="34" charset="0"/>
              </a:rPr>
              <a:t>workspace</a:t>
            </a:r>
            <a:endParaRPr lang="en-US" dirty="0">
              <a:solidFill>
                <a:prstClr val="black"/>
              </a:solidFill>
              <a:latin typeface="Calibri" pitchFamily="34" charset="0"/>
            </a:endParaRPr>
          </a:p>
          <a:p>
            <a:pPr marL="342900" lvl="0" indent="-342900" defTabSz="4023067" fontAlgn="auto">
              <a:spcBef>
                <a:spcPts val="0"/>
              </a:spcBef>
              <a:spcAft>
                <a:spcPts val="0"/>
              </a:spcAft>
              <a:buFont typeface="Arial" panose="020B0604020202020204" pitchFamily="34" charset="0"/>
              <a:buChar char="•"/>
            </a:pPr>
            <a:r>
              <a:rPr lang="en-US" dirty="0">
                <a:solidFill>
                  <a:prstClr val="black"/>
                </a:solidFill>
                <a:latin typeface="Calibri" pitchFamily="34" charset="0"/>
              </a:rPr>
              <a:t>The </a:t>
            </a:r>
            <a:r>
              <a:rPr lang="en-US" dirty="0" smtClean="0">
                <a:solidFill>
                  <a:prstClr val="black"/>
                </a:solidFill>
                <a:latin typeface="Calibri" pitchFamily="34" charset="0"/>
              </a:rPr>
              <a:t>Naval Medical Center in Portsmouth </a:t>
            </a:r>
            <a:r>
              <a:rPr lang="en-US" dirty="0">
                <a:solidFill>
                  <a:prstClr val="black"/>
                </a:solidFill>
                <a:latin typeface="Calibri" pitchFamily="34" charset="0"/>
              </a:rPr>
              <a:t>implemented a tobacco-free policy, and created health education programs that are related to smoking cessation and </a:t>
            </a:r>
            <a:r>
              <a:rPr lang="en-US" dirty="0" smtClean="0">
                <a:solidFill>
                  <a:prstClr val="black"/>
                </a:solidFill>
                <a:latin typeface="Calibri" pitchFamily="34" charset="0"/>
              </a:rPr>
              <a:t>support</a:t>
            </a: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Naval </a:t>
            </a:r>
            <a:r>
              <a:rPr lang="en-US" dirty="0">
                <a:solidFill>
                  <a:prstClr val="black"/>
                </a:solidFill>
                <a:latin typeface="Calibri" pitchFamily="34" charset="0"/>
              </a:rPr>
              <a:t>Medical Center Policy of the Surgeon General of the Navy </a:t>
            </a:r>
            <a:r>
              <a:rPr lang="en-US" dirty="0" smtClean="0">
                <a:solidFill>
                  <a:prstClr val="black"/>
                </a:solidFill>
                <a:latin typeface="Calibri" pitchFamily="34" charset="0"/>
              </a:rPr>
              <a:t>is developing guidelines </a:t>
            </a:r>
            <a:r>
              <a:rPr lang="en-US" dirty="0">
                <a:solidFill>
                  <a:prstClr val="black"/>
                </a:solidFill>
                <a:latin typeface="Calibri" pitchFamily="34" charset="0"/>
              </a:rPr>
              <a:t>for creating workplace </a:t>
            </a:r>
            <a:r>
              <a:rPr lang="en-US" dirty="0" smtClean="0">
                <a:solidFill>
                  <a:prstClr val="black"/>
                </a:solidFill>
                <a:latin typeface="Calibri" pitchFamily="34" charset="0"/>
              </a:rPr>
              <a:t>policies that will eliminate </a:t>
            </a:r>
            <a:r>
              <a:rPr lang="en-US" dirty="0">
                <a:solidFill>
                  <a:prstClr val="black"/>
                </a:solidFill>
                <a:latin typeface="Calibri" pitchFamily="34" charset="0"/>
              </a:rPr>
              <a:t>the use of tobacco products on </a:t>
            </a:r>
            <a:r>
              <a:rPr lang="en-US" dirty="0" smtClean="0">
                <a:solidFill>
                  <a:prstClr val="black"/>
                </a:solidFill>
                <a:latin typeface="Calibri" pitchFamily="34" charset="0"/>
              </a:rPr>
              <a:t>site</a:t>
            </a:r>
          </a:p>
          <a:p>
            <a:pPr lvl="0" defTabSz="4023067" fontAlgn="auto">
              <a:spcBef>
                <a:spcPts val="0"/>
              </a:spcBef>
              <a:spcAft>
                <a:spcPts val="0"/>
              </a:spcAft>
            </a:pPr>
            <a:r>
              <a:rPr lang="en-US" b="1" dirty="0">
                <a:solidFill>
                  <a:prstClr val="black"/>
                </a:solidFill>
                <a:latin typeface="Calibri" pitchFamily="34" charset="0"/>
              </a:rPr>
              <a:t>Socio-Behavioral </a:t>
            </a:r>
            <a:r>
              <a:rPr lang="en-US" b="1" dirty="0" smtClean="0">
                <a:solidFill>
                  <a:prstClr val="black"/>
                </a:solidFill>
                <a:latin typeface="Calibri" pitchFamily="34" charset="0"/>
              </a:rPr>
              <a:t>Perspectives</a:t>
            </a:r>
          </a:p>
          <a:p>
            <a:pPr marL="342900" lvl="0" indent="-342900" defTabSz="4023067" fontAlgn="auto">
              <a:spcBef>
                <a:spcPts val="0"/>
              </a:spcBef>
              <a:spcAft>
                <a:spcPts val="0"/>
              </a:spcAft>
              <a:buFont typeface="Arial" panose="020B0604020202020204" pitchFamily="34" charset="0"/>
              <a:buChar char="•"/>
            </a:pPr>
            <a:r>
              <a:rPr lang="en-US" b="1" dirty="0">
                <a:solidFill>
                  <a:prstClr val="black"/>
                </a:solidFill>
                <a:latin typeface="Calibri" pitchFamily="34" charset="0"/>
              </a:rPr>
              <a:t>I</a:t>
            </a:r>
            <a:r>
              <a:rPr lang="en-US" dirty="0" smtClean="0">
                <a:solidFill>
                  <a:prstClr val="black"/>
                </a:solidFill>
                <a:latin typeface="Calibri" pitchFamily="34" charset="0"/>
              </a:rPr>
              <a:t>n </a:t>
            </a:r>
            <a:r>
              <a:rPr lang="en-US" dirty="0">
                <a:solidFill>
                  <a:prstClr val="black"/>
                </a:solidFill>
                <a:latin typeface="Calibri" pitchFamily="34" charset="0"/>
              </a:rPr>
              <a:t>order to change health-related attitudes and behaviors, Naval Medical Portsmouth should develop a program that helps </a:t>
            </a:r>
            <a:r>
              <a:rPr lang="en-US" dirty="0" smtClean="0">
                <a:solidFill>
                  <a:prstClr val="black"/>
                </a:solidFill>
                <a:latin typeface="Calibri" pitchFamily="34" charset="0"/>
              </a:rPr>
              <a:t>workers: </a:t>
            </a:r>
            <a:endParaRPr lang="en-US" dirty="0">
              <a:solidFill>
                <a:prstClr val="black"/>
              </a:solidFill>
              <a:latin typeface="Calibri" pitchFamily="34" charset="0"/>
            </a:endParaRPr>
          </a:p>
          <a:p>
            <a:pPr marL="800100" lvl="1" indent="-342900" defTabSz="4023067" fontAlgn="auto">
              <a:spcBef>
                <a:spcPts val="0"/>
              </a:spcBef>
              <a:spcAft>
                <a:spcPts val="0"/>
              </a:spcAft>
              <a:buFont typeface="Arial" panose="020B0604020202020204" pitchFamily="34" charset="0"/>
              <a:buChar char="•"/>
            </a:pPr>
            <a:r>
              <a:rPr lang="en-US" dirty="0">
                <a:solidFill>
                  <a:prstClr val="black"/>
                </a:solidFill>
                <a:latin typeface="Calibri" pitchFamily="34" charset="0"/>
              </a:rPr>
              <a:t>a. Increase physical activity</a:t>
            </a:r>
          </a:p>
          <a:p>
            <a:pPr marL="800100" lvl="1" indent="-342900" defTabSz="4023067" fontAlgn="auto">
              <a:spcBef>
                <a:spcPts val="0"/>
              </a:spcBef>
              <a:spcAft>
                <a:spcPts val="0"/>
              </a:spcAft>
              <a:buFont typeface="Arial" panose="020B0604020202020204" pitchFamily="34" charset="0"/>
              <a:buChar char="•"/>
            </a:pPr>
            <a:r>
              <a:rPr lang="en-US" dirty="0">
                <a:solidFill>
                  <a:prstClr val="black"/>
                </a:solidFill>
                <a:latin typeface="Calibri" pitchFamily="34" charset="0"/>
              </a:rPr>
              <a:t>b. Reduce obesity</a:t>
            </a:r>
          </a:p>
          <a:p>
            <a:pPr marL="800100" lvl="1" indent="-342900" defTabSz="4023067" fontAlgn="auto">
              <a:spcBef>
                <a:spcPts val="0"/>
              </a:spcBef>
              <a:spcAft>
                <a:spcPts val="0"/>
              </a:spcAft>
              <a:buFont typeface="Arial" panose="020B0604020202020204" pitchFamily="34" charset="0"/>
              <a:buChar char="•"/>
            </a:pPr>
            <a:r>
              <a:rPr lang="en-US" dirty="0">
                <a:solidFill>
                  <a:prstClr val="black"/>
                </a:solidFill>
                <a:latin typeface="Calibri" pitchFamily="34" charset="0"/>
              </a:rPr>
              <a:t>c. Help employees with smoking </a:t>
            </a:r>
            <a:r>
              <a:rPr lang="en-US" dirty="0" smtClean="0">
                <a:solidFill>
                  <a:prstClr val="black"/>
                </a:solidFill>
                <a:latin typeface="Calibri" pitchFamily="34" charset="0"/>
              </a:rPr>
              <a:t>cessation</a:t>
            </a: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This would benefit employers by reducing the incidence of sick leave, payments related to disability management, and health care expenses</a:t>
            </a:r>
          </a:p>
        </p:txBody>
      </p:sp>
      <p:sp>
        <p:nvSpPr>
          <p:cNvPr id="2239" name="Text Box 191"/>
          <p:cNvSpPr txBox="1">
            <a:spLocks noChangeArrowheads="1"/>
          </p:cNvSpPr>
          <p:nvPr/>
        </p:nvSpPr>
        <p:spPr bwMode="auto">
          <a:xfrm>
            <a:off x="23995063" y="4572000"/>
            <a:ext cx="8226425" cy="3754874"/>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smtClean="0">
                <a:solidFill>
                  <a:prstClr val="black"/>
                </a:solidFill>
                <a:latin typeface="Calibri" pitchFamily="34" charset="0"/>
              </a:rPr>
              <a:t>This research demonstrates that it is important for employers to implement health initiatives for their workers. Since employees spend a majority of their day at their place of work, many lifestyle choices made during this period of time could be positively influenced if these health initiatives are put in place. Ultimately, it is important for employers to understand the benefits that these programs can bring to both the organization and their workers. If these interventions are implemented on a broad scale, it is likely that the obesity epidemic will begin to decline.</a:t>
            </a:r>
          </a:p>
          <a:p>
            <a:pPr lvl="0" defTabSz="4023067" fontAlgn="auto">
              <a:spcBef>
                <a:spcPts val="0"/>
              </a:spcBef>
              <a:spcAft>
                <a:spcPts val="0"/>
              </a:spcAft>
            </a:pPr>
            <a:endParaRPr lang="en-US" dirty="0">
              <a:solidFill>
                <a:prstClr val="black"/>
              </a:solidFill>
              <a:latin typeface="Calibri" pitchFamily="34" charset="0"/>
            </a:endParaRPr>
          </a:p>
        </p:txBody>
      </p:sp>
      <p:sp>
        <p:nvSpPr>
          <p:cNvPr id="2240" name="Text Box 192"/>
          <p:cNvSpPr txBox="1">
            <a:spLocks noChangeArrowheads="1"/>
          </p:cNvSpPr>
          <p:nvPr/>
        </p:nvSpPr>
        <p:spPr bwMode="auto">
          <a:xfrm>
            <a:off x="6216649" y="17133976"/>
            <a:ext cx="8228013" cy="3754874"/>
          </a:xfrm>
          <a:prstGeom prst="rect">
            <a:avLst/>
          </a:prstGeom>
          <a:solidFill>
            <a:schemeClr val="bg1"/>
          </a:solidFill>
          <a:ln>
            <a:noFill/>
          </a:ln>
          <a:effectLst/>
        </p:spPr>
        <p:txBody>
          <a:bodyPr lIns="182880" tIns="182880" rIns="182880" bIns="182880">
            <a:spAutoFit/>
          </a:bodyPr>
          <a:lstStyle/>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Naval Medical Center patients were recruited for study</a:t>
            </a: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A </a:t>
            </a:r>
            <a:r>
              <a:rPr lang="en-US" dirty="0" err="1" smtClean="0">
                <a:solidFill>
                  <a:prstClr val="black"/>
                </a:solidFill>
                <a:latin typeface="Calibri" pitchFamily="34" charset="0"/>
              </a:rPr>
              <a:t>BlueH</a:t>
            </a:r>
            <a:r>
              <a:rPr lang="en-US" dirty="0" smtClean="0">
                <a:solidFill>
                  <a:prstClr val="black"/>
                </a:solidFill>
                <a:latin typeface="Calibri" pitchFamily="34" charset="0"/>
              </a:rPr>
              <a:t> </a:t>
            </a:r>
            <a:r>
              <a:rPr lang="en-US" dirty="0">
                <a:solidFill>
                  <a:prstClr val="black"/>
                </a:solidFill>
                <a:latin typeface="Calibri" pitchFamily="34" charset="0"/>
              </a:rPr>
              <a:t>Questionnaire was </a:t>
            </a:r>
            <a:r>
              <a:rPr lang="en-US" dirty="0" smtClean="0">
                <a:solidFill>
                  <a:prstClr val="black"/>
                </a:solidFill>
                <a:latin typeface="Calibri" pitchFamily="34" charset="0"/>
              </a:rPr>
              <a:t>administered to determine the health of the target population</a:t>
            </a: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The </a:t>
            </a:r>
            <a:r>
              <a:rPr lang="en-US" dirty="0">
                <a:solidFill>
                  <a:prstClr val="black"/>
                </a:solidFill>
                <a:latin typeface="Calibri" pitchFamily="34" charset="0"/>
              </a:rPr>
              <a:t>cost of obesity was calculated to demonstrate the need to improve health status. </a:t>
            </a:r>
            <a:endParaRPr lang="en-US" dirty="0" smtClean="0">
              <a:solidFill>
                <a:prstClr val="black"/>
              </a:solidFill>
              <a:latin typeface="Calibri" pitchFamily="34" charset="0"/>
            </a:endParaRP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The </a:t>
            </a:r>
            <a:r>
              <a:rPr lang="en-US" dirty="0">
                <a:solidFill>
                  <a:prstClr val="black"/>
                </a:solidFill>
                <a:latin typeface="Calibri" pitchFamily="34" charset="0"/>
              </a:rPr>
              <a:t>OPTAR system </a:t>
            </a:r>
            <a:r>
              <a:rPr lang="en-US" dirty="0" smtClean="0">
                <a:solidFill>
                  <a:prstClr val="black"/>
                </a:solidFill>
                <a:latin typeface="Calibri" pitchFamily="34" charset="0"/>
              </a:rPr>
              <a:t>was utilized </a:t>
            </a:r>
            <a:r>
              <a:rPr lang="en-US" dirty="0">
                <a:solidFill>
                  <a:prstClr val="black"/>
                </a:solidFill>
                <a:latin typeface="Calibri" pitchFamily="34" charset="0"/>
              </a:rPr>
              <a:t>to calculate military expenses and determine how healthcare can be </a:t>
            </a:r>
            <a:r>
              <a:rPr lang="en-US" dirty="0" smtClean="0">
                <a:solidFill>
                  <a:prstClr val="black"/>
                </a:solidFill>
                <a:latin typeface="Calibri" pitchFamily="34" charset="0"/>
              </a:rPr>
              <a:t>budgeted</a:t>
            </a:r>
          </a:p>
          <a:p>
            <a:pPr marL="342900" lvl="0" indent="-342900" defTabSz="4023067" fontAlgn="auto">
              <a:spcBef>
                <a:spcPts val="0"/>
              </a:spcBef>
              <a:spcAft>
                <a:spcPts val="0"/>
              </a:spcAft>
              <a:buFont typeface="Arial" panose="020B0604020202020204" pitchFamily="34" charset="0"/>
              <a:buChar char="•"/>
            </a:pPr>
            <a:r>
              <a:rPr lang="en-US" dirty="0" smtClean="0">
                <a:solidFill>
                  <a:prstClr val="black"/>
                </a:solidFill>
                <a:latin typeface="Calibri" pitchFamily="34" charset="0"/>
              </a:rPr>
              <a:t>Data was used to determine how lifestyle changes could be implemented in this patient population in order to decrease the risk of obesity related disease</a:t>
            </a:r>
            <a:endParaRPr lang="en-US" dirty="0" smtClean="0">
              <a:latin typeface="Calibri" pitchFamily="34" charset="0"/>
            </a:endParaRPr>
          </a:p>
        </p:txBody>
      </p:sp>
      <p:sp>
        <p:nvSpPr>
          <p:cNvPr id="2241" name="Text Box 193"/>
          <p:cNvSpPr txBox="1">
            <a:spLocks noChangeArrowheads="1"/>
          </p:cNvSpPr>
          <p:nvPr/>
        </p:nvSpPr>
        <p:spPr bwMode="auto">
          <a:xfrm>
            <a:off x="23965754" y="8979844"/>
            <a:ext cx="8226425" cy="4431983"/>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smtClean="0">
                <a:solidFill>
                  <a:prstClr val="black"/>
                </a:solidFill>
                <a:latin typeface="Calibri" pitchFamily="34" charset="0"/>
              </a:rPr>
              <a:t>This research has </a:t>
            </a:r>
            <a:r>
              <a:rPr lang="en-US" dirty="0">
                <a:solidFill>
                  <a:prstClr val="black"/>
                </a:solidFill>
                <a:latin typeface="Calibri" pitchFamily="34" charset="0"/>
              </a:rPr>
              <a:t>revealed that community-based and work-based health promotion programs can have a positive economic and health outcome on large populations. The analysis of the Naval Medical Portsmouth intervention project has found that government agencies and organizations implementing health promotion, screening, and education programs can reduce absence rates, sick leave payments, and increase the organization's compliance with current workplace regulations.  Future funding to support the growth of the services provided at the hospital to the government </a:t>
            </a:r>
            <a:r>
              <a:rPr lang="en-US" dirty="0" smtClean="0">
                <a:solidFill>
                  <a:prstClr val="black"/>
                </a:solidFill>
                <a:latin typeface="Calibri" pitchFamily="34" charset="0"/>
              </a:rPr>
              <a:t>worker should focus on programs </a:t>
            </a:r>
            <a:r>
              <a:rPr lang="en-US" dirty="0">
                <a:solidFill>
                  <a:prstClr val="black"/>
                </a:solidFill>
                <a:latin typeface="Calibri" pitchFamily="34" charset="0"/>
              </a:rPr>
              <a:t>geared toward weight management and tobacco </a:t>
            </a:r>
            <a:r>
              <a:rPr lang="en-US" dirty="0" smtClean="0">
                <a:solidFill>
                  <a:prstClr val="black"/>
                </a:solidFill>
                <a:latin typeface="Calibri" pitchFamily="34" charset="0"/>
              </a:rPr>
              <a:t>cessation. For this to be successful, additional funding and personnel change will be necessary. </a:t>
            </a:r>
            <a:endParaRPr lang="en-US" dirty="0">
              <a:solidFill>
                <a:prstClr val="black"/>
              </a:solidFill>
              <a:latin typeface="Calibri" pitchFamily="34" charset="0"/>
            </a:endParaRPr>
          </a:p>
        </p:txBody>
      </p:sp>
      <p:sp>
        <p:nvSpPr>
          <p:cNvPr id="2242" name="Text Box 194"/>
          <p:cNvSpPr txBox="1">
            <a:spLocks noChangeArrowheads="1"/>
          </p:cNvSpPr>
          <p:nvPr/>
        </p:nvSpPr>
        <p:spPr bwMode="auto">
          <a:xfrm>
            <a:off x="6170613" y="4572000"/>
            <a:ext cx="8226425" cy="6124754"/>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smtClean="0">
                <a:solidFill>
                  <a:prstClr val="black"/>
                </a:solidFill>
                <a:latin typeface="Calibri"/>
              </a:rPr>
              <a:t>Obesity </a:t>
            </a:r>
            <a:r>
              <a:rPr lang="en-US" dirty="0">
                <a:solidFill>
                  <a:prstClr val="black"/>
                </a:solidFill>
                <a:latin typeface="Calibri"/>
              </a:rPr>
              <a:t>and unhealthy lifestyle are the major issues in the United States. </a:t>
            </a:r>
            <a:r>
              <a:rPr lang="en-US" dirty="0" smtClean="0">
                <a:solidFill>
                  <a:prstClr val="black"/>
                </a:solidFill>
                <a:latin typeface="Calibri"/>
              </a:rPr>
              <a:t> Recent studies have shown that </a:t>
            </a:r>
            <a:r>
              <a:rPr lang="en-US" dirty="0">
                <a:solidFill>
                  <a:prstClr val="black"/>
                </a:solidFill>
                <a:latin typeface="Calibri"/>
              </a:rPr>
              <a:t>the percentage of men and women </a:t>
            </a:r>
            <a:r>
              <a:rPr lang="en-US" dirty="0" smtClean="0">
                <a:solidFill>
                  <a:prstClr val="black"/>
                </a:solidFill>
                <a:latin typeface="Calibri"/>
              </a:rPr>
              <a:t>over 20 years of age in </a:t>
            </a:r>
            <a:r>
              <a:rPr lang="en-US" dirty="0">
                <a:solidFill>
                  <a:prstClr val="black"/>
                </a:solidFill>
                <a:latin typeface="Calibri"/>
              </a:rPr>
              <a:t>the United </a:t>
            </a:r>
            <a:r>
              <a:rPr lang="en-US" dirty="0" smtClean="0">
                <a:solidFill>
                  <a:prstClr val="black"/>
                </a:solidFill>
                <a:latin typeface="Calibri"/>
              </a:rPr>
              <a:t>State has been </a:t>
            </a:r>
            <a:r>
              <a:rPr lang="en-US" dirty="0">
                <a:solidFill>
                  <a:prstClr val="black"/>
                </a:solidFill>
                <a:latin typeface="Calibri"/>
              </a:rPr>
              <a:t>rising since 1998. </a:t>
            </a:r>
            <a:r>
              <a:rPr lang="en-US" dirty="0" smtClean="0">
                <a:solidFill>
                  <a:prstClr val="black"/>
                </a:solidFill>
                <a:latin typeface="Calibri"/>
              </a:rPr>
              <a:t>Of </a:t>
            </a:r>
            <a:r>
              <a:rPr lang="en-US" dirty="0">
                <a:solidFill>
                  <a:prstClr val="black"/>
                </a:solidFill>
                <a:latin typeface="Calibri"/>
              </a:rPr>
              <a:t>particular concern, </a:t>
            </a:r>
            <a:r>
              <a:rPr lang="en-US" dirty="0" smtClean="0">
                <a:solidFill>
                  <a:prstClr val="black"/>
                </a:solidFill>
                <a:latin typeface="Calibri"/>
              </a:rPr>
              <a:t>individuals with grade 2 or </a:t>
            </a:r>
            <a:r>
              <a:rPr lang="en-US" dirty="0">
                <a:solidFill>
                  <a:prstClr val="black"/>
                </a:solidFill>
                <a:latin typeface="Calibri"/>
              </a:rPr>
              <a:t>higher obesity </a:t>
            </a:r>
            <a:r>
              <a:rPr lang="en-US" dirty="0" smtClean="0">
                <a:solidFill>
                  <a:prstClr val="black"/>
                </a:solidFill>
                <a:latin typeface="Calibri"/>
              </a:rPr>
              <a:t>experience a great risk for experiencing mortality. In addition to this health concern, obesity </a:t>
            </a:r>
            <a:r>
              <a:rPr lang="en-US" dirty="0">
                <a:solidFill>
                  <a:prstClr val="black"/>
                </a:solidFill>
                <a:latin typeface="Calibri"/>
              </a:rPr>
              <a:t>is expensive. The CDC Lean </a:t>
            </a:r>
            <a:r>
              <a:rPr lang="en-US" dirty="0" smtClean="0">
                <a:solidFill>
                  <a:prstClr val="black"/>
                </a:solidFill>
                <a:latin typeface="Calibri"/>
              </a:rPr>
              <a:t>report indicated that </a:t>
            </a:r>
            <a:r>
              <a:rPr lang="en-US" dirty="0">
                <a:solidFill>
                  <a:prstClr val="black"/>
                </a:solidFill>
                <a:latin typeface="Calibri"/>
              </a:rPr>
              <a:t>the treatment of diet-associated heart </a:t>
            </a:r>
            <a:r>
              <a:rPr lang="en-US" dirty="0" smtClean="0">
                <a:solidFill>
                  <a:prstClr val="black"/>
                </a:solidFill>
                <a:latin typeface="Calibri"/>
              </a:rPr>
              <a:t>conditions cost a </a:t>
            </a:r>
            <a:r>
              <a:rPr lang="en-US" dirty="0">
                <a:solidFill>
                  <a:prstClr val="black"/>
                </a:solidFill>
                <a:latin typeface="Calibri"/>
              </a:rPr>
              <a:t>total of $70.9 billion in 1995. </a:t>
            </a:r>
            <a:endParaRPr lang="en-US" dirty="0" smtClean="0">
              <a:solidFill>
                <a:prstClr val="black"/>
              </a:solidFill>
              <a:latin typeface="Calibri"/>
            </a:endParaRPr>
          </a:p>
          <a:p>
            <a:pPr lvl="0" defTabSz="4023067" fontAlgn="auto">
              <a:spcBef>
                <a:spcPts val="0"/>
              </a:spcBef>
              <a:spcAft>
                <a:spcPts val="0"/>
              </a:spcAft>
            </a:pPr>
            <a:endParaRPr lang="en-US" dirty="0" smtClean="0">
              <a:solidFill>
                <a:prstClr val="black"/>
              </a:solidFill>
              <a:latin typeface="Calibri"/>
            </a:endParaRPr>
          </a:p>
          <a:p>
            <a:pPr lvl="0" defTabSz="4023067" fontAlgn="auto">
              <a:spcBef>
                <a:spcPts val="0"/>
              </a:spcBef>
              <a:spcAft>
                <a:spcPts val="0"/>
              </a:spcAft>
            </a:pPr>
            <a:r>
              <a:rPr lang="en-US" dirty="0" smtClean="0">
                <a:solidFill>
                  <a:prstClr val="black"/>
                </a:solidFill>
                <a:latin typeface="Calibri"/>
              </a:rPr>
              <a:t>This </a:t>
            </a:r>
            <a:r>
              <a:rPr lang="en-US" dirty="0">
                <a:solidFill>
                  <a:prstClr val="black"/>
                </a:solidFill>
                <a:latin typeface="Calibri"/>
              </a:rPr>
              <a:t>study </a:t>
            </a:r>
            <a:r>
              <a:rPr lang="en-US" dirty="0" smtClean="0">
                <a:solidFill>
                  <a:prstClr val="black"/>
                </a:solidFill>
                <a:latin typeface="Calibri"/>
              </a:rPr>
              <a:t>aimed to determine whether individual choices in addition to the community environment could influence </a:t>
            </a:r>
            <a:r>
              <a:rPr lang="en-US" dirty="0">
                <a:solidFill>
                  <a:prstClr val="black"/>
                </a:solidFill>
                <a:latin typeface="Calibri"/>
              </a:rPr>
              <a:t>lifestyle-related diseases. While unhealthy lifestyle and diet are the main causes of obesity epidemics, it is also stated that prevention and control of these illnesses requires a systematic, long-term approach</a:t>
            </a:r>
            <a:r>
              <a:rPr lang="en-US" dirty="0" smtClean="0">
                <a:solidFill>
                  <a:prstClr val="black"/>
                </a:solidFill>
                <a:latin typeface="Calibri"/>
              </a:rPr>
              <a:t>. It is therefore reasonable to predict that implementation of a </a:t>
            </a:r>
            <a:r>
              <a:rPr lang="en-US" dirty="0">
                <a:solidFill>
                  <a:prstClr val="black"/>
                </a:solidFill>
                <a:latin typeface="Calibri"/>
              </a:rPr>
              <a:t>lifestyle intervention </a:t>
            </a:r>
            <a:r>
              <a:rPr lang="en-US" dirty="0" smtClean="0">
                <a:solidFill>
                  <a:prstClr val="black"/>
                </a:solidFill>
                <a:latin typeface="Calibri"/>
              </a:rPr>
              <a:t>at the Naval Medical Center in Portsmouth would be successful. </a:t>
            </a:r>
            <a:endParaRPr lang="en-US" dirty="0">
              <a:solidFill>
                <a:prstClr val="black"/>
              </a:solidFill>
              <a:latin typeface="Calibri"/>
            </a:endParaRPr>
          </a:p>
        </p:txBody>
      </p:sp>
      <p:sp>
        <p:nvSpPr>
          <p:cNvPr id="2243" name="Text Box 195"/>
          <p:cNvSpPr txBox="1">
            <a:spLocks noChangeArrowheads="1"/>
          </p:cNvSpPr>
          <p:nvPr/>
        </p:nvSpPr>
        <p:spPr bwMode="auto">
          <a:xfrm>
            <a:off x="23965753" y="13594009"/>
            <a:ext cx="8226425" cy="8225329"/>
          </a:xfrm>
          <a:prstGeom prst="rect">
            <a:avLst/>
          </a:prstGeom>
          <a:solidFill>
            <a:schemeClr val="bg1"/>
          </a:solidFill>
          <a:ln>
            <a:noFill/>
          </a:ln>
          <a:effectLst/>
        </p:spPr>
        <p:txBody>
          <a:bodyPr lIns="182880" tIns="182880" rIns="182880" bIns="182880">
            <a:spAutoFit/>
          </a:bodyPr>
          <a:lstStyle>
            <a:lvl1pPr marL="457200" indent="-457200">
              <a:defRPr>
                <a:solidFill>
                  <a:schemeClr val="tx1"/>
                </a:solidFill>
                <a:latin typeface="Arial" charset="0"/>
              </a:defRPr>
            </a:lvl1pPr>
            <a:lvl2pPr marL="914400" indent="-342900">
              <a:defRPr>
                <a:solidFill>
                  <a:schemeClr val="tx1"/>
                </a:solidFill>
                <a:latin typeface="Arial" charset="0"/>
              </a:defRPr>
            </a:lvl2pPr>
            <a:lvl3pPr marL="1371600" indent="-342900">
              <a:defRPr>
                <a:solidFill>
                  <a:schemeClr val="tx1"/>
                </a:solidFill>
                <a:latin typeface="Arial" charset="0"/>
              </a:defRPr>
            </a:lvl3pPr>
            <a:lvl4pPr marL="1828800" indent="-342900">
              <a:defRPr>
                <a:solidFill>
                  <a:schemeClr val="tx1"/>
                </a:solidFill>
                <a:latin typeface="Arial" charset="0"/>
              </a:defRPr>
            </a:lvl4pPr>
            <a:lvl5pPr marL="2286000" indent="-342900">
              <a:defRPr>
                <a:solidFill>
                  <a:schemeClr val="tx1"/>
                </a:solidFill>
                <a:latin typeface="Arial" charset="0"/>
              </a:defRPr>
            </a:lvl5pPr>
            <a:lvl6pPr marL="2743200" indent="-342900" fontAlgn="base">
              <a:spcBef>
                <a:spcPct val="0"/>
              </a:spcBef>
              <a:spcAft>
                <a:spcPct val="0"/>
              </a:spcAft>
              <a:defRPr>
                <a:solidFill>
                  <a:schemeClr val="tx1"/>
                </a:solidFill>
                <a:latin typeface="Arial" charset="0"/>
              </a:defRPr>
            </a:lvl6pPr>
            <a:lvl7pPr marL="3200400" indent="-342900" fontAlgn="base">
              <a:spcBef>
                <a:spcPct val="0"/>
              </a:spcBef>
              <a:spcAft>
                <a:spcPct val="0"/>
              </a:spcAft>
              <a:defRPr>
                <a:solidFill>
                  <a:schemeClr val="tx1"/>
                </a:solidFill>
                <a:latin typeface="Arial" charset="0"/>
              </a:defRPr>
            </a:lvl7pPr>
            <a:lvl8pPr marL="3657600" indent="-342900" fontAlgn="base">
              <a:spcBef>
                <a:spcPct val="0"/>
              </a:spcBef>
              <a:spcAft>
                <a:spcPct val="0"/>
              </a:spcAft>
              <a:defRPr>
                <a:solidFill>
                  <a:schemeClr val="tx1"/>
                </a:solidFill>
                <a:latin typeface="Arial" charset="0"/>
              </a:defRPr>
            </a:lvl8pPr>
            <a:lvl9pPr marL="4114800" indent="-342900" fontAlgn="base">
              <a:spcBef>
                <a:spcPct val="0"/>
              </a:spcBef>
              <a:spcAft>
                <a:spcPct val="0"/>
              </a:spcAft>
              <a:defRPr>
                <a:solidFill>
                  <a:schemeClr val="tx1"/>
                </a:solidFill>
                <a:latin typeface="Arial" charset="0"/>
              </a:defRPr>
            </a:lvl9pPr>
          </a:lstStyle>
          <a:p>
            <a:pPr marL="0" indent="0" algn="ctr">
              <a:spcAft>
                <a:spcPct val="50000"/>
              </a:spcAft>
            </a:pPr>
            <a:r>
              <a:rPr lang="en-US" sz="3000" b="1" dirty="0" smtClean="0">
                <a:latin typeface="Calibri" pitchFamily="34" charset="0"/>
              </a:rPr>
              <a:t>REFERENCES</a:t>
            </a:r>
          </a:p>
          <a:p>
            <a:pPr marL="0" indent="0">
              <a:spcAft>
                <a:spcPct val="50000"/>
              </a:spcAft>
            </a:pPr>
            <a:r>
              <a:rPr lang="en-US" sz="1800" dirty="0" smtClean="0">
                <a:latin typeface="Calibri" pitchFamily="34" charset="0"/>
              </a:rPr>
              <a:t>1</a:t>
            </a:r>
            <a:r>
              <a:rPr lang="en-US" sz="1800" dirty="0">
                <a:latin typeface="Calibri" pitchFamily="34" charset="0"/>
              </a:rPr>
              <a:t>) Archer, W.R., </a:t>
            </a:r>
            <a:r>
              <a:rPr lang="en-US" sz="1800" dirty="0" err="1">
                <a:latin typeface="Calibri" pitchFamily="34" charset="0"/>
              </a:rPr>
              <a:t>Batan</a:t>
            </a:r>
            <a:r>
              <a:rPr lang="en-US" sz="1800" dirty="0">
                <a:latin typeface="Calibri" pitchFamily="34" charset="0"/>
              </a:rPr>
              <a:t>, M.C., Buchanan, L.R., </a:t>
            </a:r>
            <a:r>
              <a:rPr lang="en-US" sz="1800" dirty="0" err="1">
                <a:latin typeface="Calibri" pitchFamily="34" charset="0"/>
              </a:rPr>
              <a:t>Soler</a:t>
            </a:r>
            <a:r>
              <a:rPr lang="en-US" sz="1800" dirty="0">
                <a:latin typeface="Calibri" pitchFamily="34" charset="0"/>
              </a:rPr>
              <a:t>, R. E., Ramsey, D.C., </a:t>
            </a:r>
            <a:r>
              <a:rPr lang="en-US" sz="1800" dirty="0" err="1">
                <a:latin typeface="Calibri" pitchFamily="34" charset="0"/>
              </a:rPr>
              <a:t>Kirchhofer</a:t>
            </a:r>
            <a:r>
              <a:rPr lang="en-US" sz="1800" dirty="0">
                <a:latin typeface="Calibri" pitchFamily="34" charset="0"/>
              </a:rPr>
              <a:t>, A., &amp; Reyes, M. (2011).  Promising practices for the prevention and control of obesity in the worksite. American Journal of Health Promotion, 25 (3), e12-e26.</a:t>
            </a:r>
          </a:p>
          <a:p>
            <a:pPr marL="0" indent="0">
              <a:spcAft>
                <a:spcPct val="50000"/>
              </a:spcAft>
            </a:pPr>
            <a:r>
              <a:rPr lang="en-US" sz="1800" dirty="0">
                <a:latin typeface="Calibri" pitchFamily="34" charset="0"/>
              </a:rPr>
              <a:t>2) </a:t>
            </a:r>
            <a:r>
              <a:rPr lang="en-US" sz="1800" dirty="0" err="1">
                <a:latin typeface="Calibri" pitchFamily="34" charset="0"/>
              </a:rPr>
              <a:t>Bronnum</a:t>
            </a:r>
            <a:r>
              <a:rPr lang="en-US" sz="1800" dirty="0">
                <a:latin typeface="Calibri" pitchFamily="34" charset="0"/>
              </a:rPr>
              <a:t>, A. (2013) Public health financing &amp; governance. Retrieved from http://www.mphpublichealthpractice.uw.edu/pdfs/bronnum.pdf  </a:t>
            </a:r>
          </a:p>
          <a:p>
            <a:pPr marL="0" indent="0">
              <a:spcAft>
                <a:spcPct val="50000"/>
              </a:spcAft>
            </a:pPr>
            <a:r>
              <a:rPr lang="en-US" sz="1800" dirty="0" smtClean="0">
                <a:latin typeface="Calibri" pitchFamily="34" charset="0"/>
              </a:rPr>
              <a:t>3</a:t>
            </a:r>
            <a:r>
              <a:rPr lang="en-US" sz="1800" dirty="0">
                <a:latin typeface="Calibri" pitchFamily="34" charset="0"/>
              </a:rPr>
              <a:t>) Centers for Disease Control and Prevention. (2010).  CDC LEAN works! A Workplace Obesity Prevention Program.  Retrieved October 31, 2014, from http://www.cdc.gov/leanworks/costcalculator/index.html   </a:t>
            </a:r>
          </a:p>
          <a:p>
            <a:pPr marL="0" indent="0">
              <a:spcAft>
                <a:spcPct val="50000"/>
              </a:spcAft>
            </a:pPr>
            <a:r>
              <a:rPr lang="en-US" sz="1800" dirty="0">
                <a:latin typeface="Calibri" pitchFamily="34" charset="0"/>
              </a:rPr>
              <a:t>4) CDC (U.S. Department of Health and Human Services Centers for Disease Control and Prevention) (2013) Health, United States, 2013. Retrieved from http://</a:t>
            </a:r>
            <a:r>
              <a:rPr lang="en-US" sz="1800" dirty="0" smtClean="0">
                <a:latin typeface="Calibri" pitchFamily="34" charset="0"/>
              </a:rPr>
              <a:t>www.cdc.gov/nchs/data/hus/hus13.pdf</a:t>
            </a:r>
            <a:endParaRPr lang="en-US" sz="1800" dirty="0">
              <a:latin typeface="Calibri" pitchFamily="34" charset="0"/>
            </a:endParaRPr>
          </a:p>
          <a:p>
            <a:pPr marL="0" indent="0">
              <a:spcAft>
                <a:spcPct val="50000"/>
              </a:spcAft>
            </a:pPr>
            <a:r>
              <a:rPr lang="en-US" sz="1800" dirty="0">
                <a:latin typeface="Calibri" pitchFamily="34" charset="0"/>
              </a:rPr>
              <a:t>5) CDC (U.S. Department of Health and Human Services Centers for Disease Control and Prevention) (</a:t>
            </a:r>
            <a:r>
              <a:rPr lang="en-US" sz="1800" dirty="0" err="1">
                <a:latin typeface="Calibri" pitchFamily="34" charset="0"/>
              </a:rPr>
              <a:t>n.d.</a:t>
            </a:r>
            <a:r>
              <a:rPr lang="en-US" sz="1800" dirty="0">
                <a:latin typeface="Calibri" pitchFamily="34" charset="0"/>
              </a:rPr>
              <a:t>) Workplace Health Model. Retrieved from http://www.cdc.gov/workplacehealthpromotion/model/  </a:t>
            </a:r>
          </a:p>
          <a:p>
            <a:pPr marL="0" indent="0">
              <a:spcAft>
                <a:spcPct val="50000"/>
              </a:spcAft>
            </a:pPr>
            <a:r>
              <a:rPr lang="en-US" sz="1800" dirty="0">
                <a:latin typeface="Calibri" pitchFamily="34" charset="0"/>
              </a:rPr>
              <a:t>6) C3 Collaborating  for Health. (2011) Workplace health initiatives: evidence of effectiveness. Retrieved from http://</a:t>
            </a:r>
            <a:r>
              <a:rPr lang="en-US" sz="1800" dirty="0" smtClean="0">
                <a:latin typeface="Calibri" pitchFamily="34" charset="0"/>
              </a:rPr>
              <a:t>www.c3health.org/wp-content/uploads/2009/09/Workplace-health-initiatives-review-of-the-evidence-v-1-20111205.pdf</a:t>
            </a:r>
          </a:p>
          <a:p>
            <a:pPr marL="0" indent="0" algn="ctr">
              <a:spcAft>
                <a:spcPct val="50000"/>
              </a:spcAft>
            </a:pPr>
            <a:r>
              <a:rPr lang="en-US" sz="3000" b="1" dirty="0" smtClean="0">
                <a:latin typeface="Calibri" pitchFamily="34" charset="0"/>
              </a:rPr>
              <a:t>ACKNOWLEDGEMENTS</a:t>
            </a:r>
          </a:p>
          <a:p>
            <a:pPr marL="0" indent="0">
              <a:spcAft>
                <a:spcPct val="50000"/>
              </a:spcAft>
            </a:pPr>
            <a:r>
              <a:rPr lang="en-US" sz="1800" dirty="0">
                <a:latin typeface="Calibri" pitchFamily="34" charset="0"/>
              </a:rPr>
              <a:t>Misty </a:t>
            </a:r>
            <a:r>
              <a:rPr lang="en-US" sz="1800" dirty="0" err="1">
                <a:latin typeface="Calibri" pitchFamily="34" charset="0"/>
              </a:rPr>
              <a:t>Scheel</a:t>
            </a:r>
            <a:r>
              <a:rPr lang="en-US" sz="1800" dirty="0">
                <a:latin typeface="Calibri" pitchFamily="34" charset="0"/>
              </a:rPr>
              <a:t> </a:t>
            </a:r>
            <a:endParaRPr lang="en-US" sz="1800" b="1" dirty="0">
              <a:latin typeface="Calibri" pitchFamily="34" charset="0"/>
            </a:endParaRPr>
          </a:p>
          <a:p>
            <a:pPr marL="0" indent="0">
              <a:spcAft>
                <a:spcPct val="50000"/>
              </a:spcAft>
            </a:pPr>
            <a:r>
              <a:rPr lang="en-US" sz="1800" dirty="0" smtClean="0">
                <a:latin typeface="Calibri" pitchFamily="34" charset="0"/>
              </a:rPr>
              <a:t>Dr. Brian Martin</a:t>
            </a:r>
          </a:p>
        </p:txBody>
      </p:sp>
      <p:sp>
        <p:nvSpPr>
          <p:cNvPr id="66" name="Text Box 240"/>
          <p:cNvSpPr txBox="1">
            <a:spLocks noChangeArrowheads="1"/>
          </p:cNvSpPr>
          <p:nvPr/>
        </p:nvSpPr>
        <p:spPr bwMode="auto">
          <a:xfrm>
            <a:off x="15544800" y="21172191"/>
            <a:ext cx="7501721" cy="39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smtClean="0">
                <a:solidFill>
                  <a:schemeClr val="accent1">
                    <a:lumMod val="50000"/>
                  </a:schemeClr>
                </a:solidFill>
                <a:latin typeface="Calibri" pitchFamily="34" charset="0"/>
              </a:rPr>
              <a:t>Figure 2.</a:t>
            </a:r>
            <a:r>
              <a:rPr lang="en-US" sz="2000" dirty="0" smtClean="0">
                <a:solidFill>
                  <a:schemeClr val="accent1">
                    <a:lumMod val="50000"/>
                  </a:schemeClr>
                </a:solidFill>
                <a:latin typeface="Calibri" pitchFamily="34" charset="0"/>
              </a:rPr>
              <a:t> A summary of benefits related to workplace health initiatives</a:t>
            </a:r>
            <a:endParaRPr lang="en-US" sz="2000" dirty="0">
              <a:solidFill>
                <a:schemeClr val="accent1">
                  <a:lumMod val="50000"/>
                </a:schemeClr>
              </a:solidFill>
              <a:latin typeface="Calibri" pitchFamily="34" charset="0"/>
            </a:endParaRPr>
          </a:p>
        </p:txBody>
      </p:sp>
      <p:pic>
        <p:nvPicPr>
          <p:cNvPr id="2" name="Picture 1"/>
          <p:cNvPicPr>
            <a:picLocks noChangeAspect="1"/>
          </p:cNvPicPr>
          <p:nvPr/>
        </p:nvPicPr>
        <p:blipFill>
          <a:blip r:embed="rId2"/>
          <a:stretch>
            <a:fillRect/>
          </a:stretch>
        </p:blipFill>
        <p:spPr>
          <a:xfrm>
            <a:off x="639290" y="76200"/>
            <a:ext cx="4237510" cy="3376502"/>
          </a:xfrm>
          <a:prstGeom prst="rect">
            <a:avLst/>
          </a:prstGeom>
        </p:spPr>
      </p:pic>
      <p:pic>
        <p:nvPicPr>
          <p:cNvPr id="3" name="Picture 2"/>
          <p:cNvPicPr>
            <a:picLocks noChangeAspect="1"/>
          </p:cNvPicPr>
          <p:nvPr/>
        </p:nvPicPr>
        <p:blipFill>
          <a:blip r:embed="rId3"/>
          <a:stretch>
            <a:fillRect/>
          </a:stretch>
        </p:blipFill>
        <p:spPr>
          <a:xfrm>
            <a:off x="8001000" y="11015977"/>
            <a:ext cx="4659313" cy="4059982"/>
          </a:xfrm>
          <a:prstGeom prst="rect">
            <a:avLst/>
          </a:prstGeom>
        </p:spPr>
      </p:pic>
      <p:pic>
        <p:nvPicPr>
          <p:cNvPr id="4" name="Picture 3"/>
          <p:cNvPicPr>
            <a:picLocks noChangeAspect="1"/>
          </p:cNvPicPr>
          <p:nvPr/>
        </p:nvPicPr>
        <p:blipFill>
          <a:blip r:embed="rId4"/>
          <a:stretch>
            <a:fillRect/>
          </a:stretch>
        </p:blipFill>
        <p:spPr>
          <a:xfrm>
            <a:off x="15163800" y="15995565"/>
            <a:ext cx="8038892" cy="503563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1371</TotalTime>
  <Words>1253</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Company>Genigraphics 800.790.4001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24x36</dc:title>
  <dc:creator>Genigraphics 800.790.4001</dc:creator>
  <dc:description>To order poster prints visit us at www.genigraphics.com</dc:description>
  <cp:lastModifiedBy>Cheryl Mazzeo</cp:lastModifiedBy>
  <cp:revision>64</cp:revision>
  <dcterms:created xsi:type="dcterms:W3CDTF">2008-05-03T03:01:56Z</dcterms:created>
  <dcterms:modified xsi:type="dcterms:W3CDTF">2015-03-03T01:57:02Z</dcterms:modified>
</cp:coreProperties>
</file>