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sldIdLst>
    <p:sldId id="256" r:id="rId2"/>
    <p:sldId id="257" r:id="rId3"/>
    <p:sldId id="258" r:id="rId4"/>
    <p:sldId id="261" r:id="rId5"/>
    <p:sldId id="262" r:id="rId6"/>
    <p:sldId id="263"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72" y="8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1/3/2015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Engineering Economics and Effective Decision Making</a:t>
            </a:r>
            <a:endParaRPr lang="en-GB" dirty="0"/>
          </a:p>
        </p:txBody>
      </p:sp>
      <p:sp>
        <p:nvSpPr>
          <p:cNvPr id="3" name="Subtitle 2"/>
          <p:cNvSpPr>
            <a:spLocks noGrp="1"/>
          </p:cNvSpPr>
          <p:nvPr>
            <p:ph type="subTitle" idx="1"/>
          </p:nvPr>
        </p:nvSpPr>
        <p:spPr/>
        <p:txBody>
          <a:bodyPr/>
          <a:lstStyle/>
          <a:p>
            <a:r>
              <a:rPr lang="en-GB" dirty="0" smtClean="0"/>
              <a:t>Engineering Economics Tools</a:t>
            </a:r>
            <a:endParaRPr lang="en-GB" dirty="0"/>
          </a:p>
        </p:txBody>
      </p:sp>
    </p:spTree>
    <p:extLst>
      <p:ext uri="{BB962C8B-B14F-4D97-AF65-F5344CB8AC3E}">
        <p14:creationId xmlns:p14="http://schemas.microsoft.com/office/powerpoint/2010/main" val="155367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Engineering Economics Tools</a:t>
            </a:r>
            <a:endParaRPr lang="en-GB" dirty="0"/>
          </a:p>
        </p:txBody>
      </p:sp>
      <p:sp>
        <p:nvSpPr>
          <p:cNvPr id="3" name="Content Placeholder 2"/>
          <p:cNvSpPr>
            <a:spLocks noGrp="1"/>
          </p:cNvSpPr>
          <p:nvPr>
            <p:ph idx="1"/>
          </p:nvPr>
        </p:nvSpPr>
        <p:spPr/>
        <p:txBody>
          <a:bodyPr>
            <a:normAutofit fontScale="92500" lnSpcReduction="20000"/>
          </a:bodyPr>
          <a:lstStyle/>
          <a:p>
            <a:r>
              <a:rPr lang="en-GB" dirty="0"/>
              <a:t>Engineering economics tools are essential in ensuring efficient decision making guaranteeing maximum profits possible and mitigating costs to the least possible. There are a number of economics engineering tools that can be applied to realize desired financial goals and objectives. </a:t>
            </a:r>
            <a:r>
              <a:rPr lang="en-GB" dirty="0" smtClean="0"/>
              <a:t>Two of the most commonly used tools are the cash flows and the NPV.</a:t>
            </a:r>
            <a:endParaRPr lang="en-GB" dirty="0"/>
          </a:p>
          <a:p>
            <a:r>
              <a:rPr lang="en-US" dirty="0"/>
              <a:t>Capital budgeting commonly employs Discounted Cash Flows to obtain and ascertain the potential or actual value of any given investment. </a:t>
            </a:r>
            <a:endParaRPr lang="en-US" dirty="0" smtClean="0"/>
          </a:p>
          <a:p>
            <a:r>
              <a:rPr lang="en-US" dirty="0" smtClean="0"/>
              <a:t>This </a:t>
            </a:r>
            <a:r>
              <a:rPr lang="en-US" dirty="0"/>
              <a:t>is achieved through the use of the present value in the form of NPV. The discounted cash flows uses the expected cash inflows and outflows to ascertain the investment option that generates the least cost.</a:t>
            </a:r>
            <a:endParaRPr lang="en-GB" dirty="0"/>
          </a:p>
          <a:p>
            <a:r>
              <a:rPr lang="en-US" dirty="0"/>
              <a:t>A salient example would be the option to either buy or rent a villa. An investor may be faced with these two options, each with its own merits and demerits. </a:t>
            </a:r>
            <a:endParaRPr lang="en-US" dirty="0" smtClean="0"/>
          </a:p>
          <a:p>
            <a:r>
              <a:rPr lang="en-US" dirty="0" smtClean="0"/>
              <a:t>As </a:t>
            </a:r>
            <a:r>
              <a:rPr lang="en-US" dirty="0"/>
              <a:t>such, it is important to consider the cash flows that would be realized by each option, and as a result generate the Net Present Value (NPV) of both alternatives.</a:t>
            </a:r>
            <a:endParaRPr lang="en-GB" dirty="0"/>
          </a:p>
        </p:txBody>
      </p:sp>
    </p:spTree>
    <p:extLst>
      <p:ext uri="{BB962C8B-B14F-4D97-AF65-F5344CB8AC3E}">
        <p14:creationId xmlns:p14="http://schemas.microsoft.com/office/powerpoint/2010/main" val="1239710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normAutofit/>
          </a:bodyPr>
          <a:lstStyle/>
          <a:p>
            <a:r>
              <a:rPr lang="en-GB" dirty="0"/>
              <a:t>If the individual would have to incur an annual cost of 250,000 </a:t>
            </a:r>
            <a:r>
              <a:rPr lang="en-GB" dirty="0" err="1"/>
              <a:t>Dhs</a:t>
            </a:r>
            <a:r>
              <a:rPr lang="en-GB" dirty="0"/>
              <a:t> to rent it out or purchase it with the help of ADIB at 3.39% bank profit with 60% financing for a duration of 10 years, they would employ the cash flows and the NPV to generate an optimal decision.  </a:t>
            </a:r>
            <a:endParaRPr lang="en-GB" dirty="0" smtClean="0"/>
          </a:p>
          <a:p>
            <a:r>
              <a:rPr lang="en-GB" dirty="0" smtClean="0"/>
              <a:t>Given </a:t>
            </a:r>
            <a:r>
              <a:rPr lang="en-GB" dirty="0"/>
              <a:t>that the total value of the house is 4,200,000 </a:t>
            </a:r>
            <a:r>
              <a:rPr lang="en-GB" dirty="0" err="1"/>
              <a:t>Dhs</a:t>
            </a:r>
            <a:r>
              <a:rPr lang="en-GB" dirty="0"/>
              <a:t>, the individual would incur equal monthly </a:t>
            </a:r>
            <a:r>
              <a:rPr lang="en-GB" dirty="0" smtClean="0"/>
              <a:t>instalments </a:t>
            </a:r>
            <a:r>
              <a:rPr lang="en-GB" dirty="0"/>
              <a:t>of 26,105. This would translate to yearly </a:t>
            </a:r>
            <a:r>
              <a:rPr lang="en-GB" dirty="0" smtClean="0"/>
              <a:t>instalments </a:t>
            </a:r>
            <a:r>
              <a:rPr lang="en-GB" dirty="0"/>
              <a:t>of </a:t>
            </a:r>
            <a:r>
              <a:rPr lang="en-GB" dirty="0" smtClean="0"/>
              <a:t>313,260.</a:t>
            </a:r>
          </a:p>
          <a:p>
            <a:r>
              <a:rPr lang="en-GB" dirty="0" smtClean="0"/>
              <a:t>The </a:t>
            </a:r>
            <a:r>
              <a:rPr lang="en-GB" dirty="0"/>
              <a:t>net present value is crucial in helping determine the net worth of the project. This aids in determining the capital needs of each project. The internal rate of return is a measure of the rate at which a given project breaks even. </a:t>
            </a:r>
            <a:endParaRPr lang="en-GB" dirty="0" smtClean="0"/>
          </a:p>
          <a:p>
            <a:endParaRPr lang="en-GB" dirty="0"/>
          </a:p>
        </p:txBody>
      </p:sp>
    </p:spTree>
    <p:extLst>
      <p:ext uri="{BB962C8B-B14F-4D97-AF65-F5344CB8AC3E}">
        <p14:creationId xmlns:p14="http://schemas.microsoft.com/office/powerpoint/2010/main" val="277665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Cash Flows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7071876"/>
              </p:ext>
            </p:extLst>
          </p:nvPr>
        </p:nvGraphicFramePr>
        <p:xfrm>
          <a:off x="2592926" y="2148844"/>
          <a:ext cx="8911686" cy="4046217"/>
        </p:xfrm>
        <a:graphic>
          <a:graphicData uri="http://schemas.openxmlformats.org/drawingml/2006/table">
            <a:tbl>
              <a:tblPr firstRow="1" firstCol="1" bandRow="1">
                <a:tableStyleId>{5C22544A-7EE6-4342-B048-85BDC9FD1C3A}</a:tableStyleId>
              </a:tblPr>
              <a:tblGrid>
                <a:gridCol w="2177197"/>
                <a:gridCol w="2346076"/>
                <a:gridCol w="2042337"/>
                <a:gridCol w="2346076"/>
              </a:tblGrid>
              <a:tr h="287703">
                <a:tc>
                  <a:txBody>
                    <a:bodyPr/>
                    <a:lstStyle/>
                    <a:p>
                      <a:pPr>
                        <a:lnSpc>
                          <a:spcPct val="107000"/>
                        </a:lnSpc>
                        <a:spcAft>
                          <a:spcPts val="0"/>
                        </a:spcAft>
                      </a:pPr>
                      <a:r>
                        <a:rPr lang="en-GB" sz="1100">
                          <a:effectLst/>
                        </a:rPr>
                        <a:t>Year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en-GB" sz="1100">
                          <a:effectLst/>
                        </a:rPr>
                        <a:t>Cash flow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1100">
                          <a:effectLst/>
                        </a:rPr>
                        <a:t>Principal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91416">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Bank Loan (60% financing)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Rent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Bank Loan (60% financing)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2,520,000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2,520,000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2,206,740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1,893,480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1,580,220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1,266,960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953,700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640,440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327,180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13,920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-299,340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918">
                <a:tc>
                  <a:txBody>
                    <a:bodyPr/>
                    <a:lstStyle/>
                    <a:p>
                      <a:pPr>
                        <a:lnSpc>
                          <a:spcPct val="107000"/>
                        </a:lnSpc>
                        <a:spcAft>
                          <a:spcPts val="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-313,260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-250,000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-612,600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8633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Cash Flows and NPV</a:t>
            </a:r>
            <a:endParaRPr lang="en-GB"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GB" dirty="0"/>
                  <a:t>The net cash flows for the loan option would be a summation of the total annual instalments and the 40% self-financing for the purchase of the house.</a:t>
                </a:r>
              </a:p>
              <a:p>
                <a14:m>
                  <m:oMath xmlns:m="http://schemas.openxmlformats.org/officeDocument/2006/math">
                    <m:r>
                      <a:rPr lang="en-GB" i="1"/>
                      <m:t>=</m:t>
                    </m:r>
                    <m:d>
                      <m:dPr>
                        <m:ctrlPr>
                          <a:rPr lang="en-GB" i="1"/>
                        </m:ctrlPr>
                      </m:dPr>
                      <m:e>
                        <m:r>
                          <a:rPr lang="en-GB" i="1"/>
                          <m:t>313,260×10</m:t>
                        </m:r>
                      </m:e>
                    </m:d>
                    <m:r>
                      <a:rPr lang="en-GB" i="1"/>
                      <m:t>+1,680,000=4,812,600 </m:t>
                    </m:r>
                    <m:r>
                      <a:rPr lang="en-GB" i="1"/>
                      <m:t>𝐷h𝑠</m:t>
                    </m:r>
                  </m:oMath>
                </a14:m>
                <a:r>
                  <a:rPr lang="en-GB" dirty="0"/>
                  <a:t> </a:t>
                </a:r>
              </a:p>
              <a:p>
                <a:r>
                  <a:rPr lang="en-GB" dirty="0"/>
                  <a:t>The Net cash flows generated from rent during this period of time is;</a:t>
                </a:r>
              </a:p>
              <a:p>
                <a14:m>
                  <m:oMath xmlns:m="http://schemas.openxmlformats.org/officeDocument/2006/math">
                    <m:r>
                      <a:rPr lang="en-GB" i="1"/>
                      <m:t>=250,000×10=2,500,000 </m:t>
                    </m:r>
                    <m:r>
                      <a:rPr lang="en-GB" i="1"/>
                      <m:t>𝐷h𝑠</m:t>
                    </m:r>
                  </m:oMath>
                </a14:m>
                <a:endParaRPr lang="en-GB" dirty="0"/>
              </a:p>
              <a:p>
                <a:r>
                  <a:rPr lang="en-GB" dirty="0"/>
                  <a:t>Considering the 3.99% bank profit, the NPV of both cash flows would be</a:t>
                </a:r>
                <a:r>
                  <a:rPr lang="en-GB" dirty="0" smtClean="0"/>
                  <a:t>;</a:t>
                </a: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479" t="-806"/>
                </a:stretch>
              </a:blipFill>
            </p:spPr>
            <p:txBody>
              <a:bodyPr/>
              <a:lstStyle/>
              <a:p>
                <a:r>
                  <a:rPr lang="en-GB">
                    <a:noFill/>
                  </a:rPr>
                  <a:t> </a:t>
                </a:r>
              </a:p>
            </p:txBody>
          </p:sp>
        </mc:Fallback>
      </mc:AlternateContent>
    </p:spTree>
    <p:extLst>
      <p:ext uri="{BB962C8B-B14F-4D97-AF65-F5344CB8AC3E}">
        <p14:creationId xmlns:p14="http://schemas.microsoft.com/office/powerpoint/2010/main" val="363385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NPV</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6284859"/>
              </p:ext>
            </p:extLst>
          </p:nvPr>
        </p:nvGraphicFramePr>
        <p:xfrm>
          <a:off x="2592926" y="2118056"/>
          <a:ext cx="8911687" cy="4033644"/>
        </p:xfrm>
        <a:graphic>
          <a:graphicData uri="http://schemas.openxmlformats.org/drawingml/2006/table">
            <a:tbl>
              <a:tblPr firstRow="1" firstCol="1" bandRow="1">
                <a:tableStyleId>{5C22544A-7EE6-4342-B048-85BDC9FD1C3A}</a:tableStyleId>
              </a:tblPr>
              <a:tblGrid>
                <a:gridCol w="1090301"/>
                <a:gridCol w="1679392"/>
                <a:gridCol w="1264130"/>
                <a:gridCol w="1206188"/>
                <a:gridCol w="1319176"/>
                <a:gridCol w="1309520"/>
                <a:gridCol w="1042980"/>
              </a:tblGrid>
              <a:tr h="160706">
                <a:tc>
                  <a:txBody>
                    <a:bodyPr/>
                    <a:lstStyle/>
                    <a:p>
                      <a:pPr>
                        <a:lnSpc>
                          <a:spcPct val="107000"/>
                        </a:lnSpc>
                        <a:spcAft>
                          <a:spcPts val="0"/>
                        </a:spcAft>
                      </a:pPr>
                      <a:r>
                        <a:rPr lang="en-GB" sz="1000">
                          <a:effectLst/>
                        </a:rPr>
                        <a:t>Year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Cash flow</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ct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466986">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Bank Loan (60% financing)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Factor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Present Value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Rent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Factor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Present Value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8610">
                <a:tc>
                  <a:txBody>
                    <a:bodyPr/>
                    <a:lstStyle/>
                    <a:p>
                      <a:pPr>
                        <a:lnSpc>
                          <a:spcPct val="107000"/>
                        </a:lnSpc>
                        <a:spcAft>
                          <a:spcPts val="0"/>
                        </a:spcAft>
                      </a:pPr>
                      <a:r>
                        <a:rPr lang="en-GB" sz="1000">
                          <a:effectLst/>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223,917.08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178,699.07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8610">
                <a:tc>
                  <a:txBody>
                    <a:bodyPr/>
                    <a:lstStyle/>
                    <a:p>
                      <a:pPr>
                        <a:lnSpc>
                          <a:spcPct val="107000"/>
                        </a:lnSpc>
                        <a:spcAft>
                          <a:spcPts val="0"/>
                        </a:spcAft>
                      </a:pPr>
                      <a:r>
                        <a:rPr lang="en-GB" sz="1000">
                          <a:effectLst/>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160,055.10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127,733.43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114,406.79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91,303.38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81,777.55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65,263.32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58,454.29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46,649.98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41,782.91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33,345.23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29,866.27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23,835.05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21,348.30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17,037.20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15,259.68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12,178.13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9720">
                <a:tc>
                  <a:txBody>
                    <a:bodyPr/>
                    <a:lstStyle/>
                    <a:p>
                      <a:pPr>
                        <a:lnSpc>
                          <a:spcPct val="107000"/>
                        </a:lnSpc>
                        <a:spcAft>
                          <a:spcPts val="0"/>
                        </a:spcAft>
                      </a:pPr>
                      <a:r>
                        <a:rPr lang="en-GB" sz="1000">
                          <a:effectLst/>
                        </a:rPr>
                        <a:t>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313,260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10,907.56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250,000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(1+0.399)</a:t>
                      </a:r>
                      <a:r>
                        <a:rPr lang="en-GB" sz="1000" baseline="30000">
                          <a:effectLst/>
                        </a:rPr>
                        <a:t> 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8,704.88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308610">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NPV</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757,775.53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a:effectLst/>
                        </a:rPr>
                        <a:t>NPV</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nSpc>
                          <a:spcPct val="107000"/>
                        </a:lnSpc>
                        <a:spcAft>
                          <a:spcPts val="0"/>
                        </a:spcAft>
                      </a:pPr>
                      <a:r>
                        <a:rPr lang="en-GB" sz="1000" dirty="0">
                          <a:effectLst/>
                        </a:rPr>
                        <a:t>604,749.67</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bl>
          </a:graphicData>
        </a:graphic>
      </p:graphicFrame>
    </p:spTree>
    <p:extLst>
      <p:ext uri="{BB962C8B-B14F-4D97-AF65-F5344CB8AC3E}">
        <p14:creationId xmlns:p14="http://schemas.microsoft.com/office/powerpoint/2010/main" val="100078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normAutofit/>
          </a:bodyPr>
          <a:lstStyle/>
          <a:p>
            <a:r>
              <a:rPr lang="en-GB" dirty="0"/>
              <a:t>Assuming the individual would like to stay in the house for the next 10 years only, the cheapest alternative would be renting the villa. However, it is important to consider that after the 10-year period, if one owns the property, they can sell it at a higher price and realize profits</a:t>
            </a:r>
            <a:r>
              <a:rPr lang="en-GB" dirty="0" smtClean="0"/>
              <a:t>.</a:t>
            </a:r>
          </a:p>
          <a:p>
            <a:r>
              <a:rPr lang="en-GB" dirty="0" smtClean="0"/>
              <a:t>As </a:t>
            </a:r>
            <a:r>
              <a:rPr lang="en-GB" dirty="0"/>
              <a:t>depicted in the example, by applying a number of engineering economics tools, </a:t>
            </a:r>
            <a:r>
              <a:rPr lang="en-GB" dirty="0" smtClean="0"/>
              <a:t>an individual can </a:t>
            </a:r>
            <a:r>
              <a:rPr lang="en-GB" dirty="0"/>
              <a:t>make a more informed decision on which </a:t>
            </a:r>
            <a:r>
              <a:rPr lang="en-GB" dirty="0" smtClean="0"/>
              <a:t>alternative best suits his/her needs, relative to the amount of money they are willing to commit into the house. </a:t>
            </a:r>
            <a:endParaRPr lang="en-GB" dirty="0"/>
          </a:p>
          <a:p>
            <a:endParaRPr lang="en-GB" dirty="0"/>
          </a:p>
        </p:txBody>
      </p:sp>
    </p:spTree>
    <p:extLst>
      <p:ext uri="{BB962C8B-B14F-4D97-AF65-F5344CB8AC3E}">
        <p14:creationId xmlns:p14="http://schemas.microsoft.com/office/powerpoint/2010/main" val="109179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pPr marL="0" indent="0" algn="ctr">
              <a:buNone/>
            </a:pPr>
            <a:r>
              <a:rPr lang="en-GB" dirty="0" smtClean="0"/>
              <a:t>Garrett</a:t>
            </a:r>
            <a:r>
              <a:rPr lang="en-GB" dirty="0"/>
              <a:t>, S. J., &amp; McCutcheon, J. J. (2013). An introduction to the mathematics of finance : a deterministic approach. </a:t>
            </a:r>
            <a:r>
              <a:rPr lang="en-GB" dirty="0" err="1"/>
              <a:t>Kidlington</a:t>
            </a:r>
            <a:r>
              <a:rPr lang="en-GB" dirty="0"/>
              <a:t>: Butterworth.</a:t>
            </a:r>
          </a:p>
          <a:p>
            <a:pPr marL="0" indent="0" algn="ctr">
              <a:buNone/>
            </a:pPr>
            <a:r>
              <a:rPr lang="en-GB" dirty="0" err="1"/>
              <a:t>Groppelli</a:t>
            </a:r>
            <a:r>
              <a:rPr lang="en-GB" dirty="0"/>
              <a:t>, A. A., &amp; </a:t>
            </a:r>
            <a:r>
              <a:rPr lang="en-GB" dirty="0" err="1"/>
              <a:t>Nikbakht</a:t>
            </a:r>
            <a:r>
              <a:rPr lang="en-GB" dirty="0"/>
              <a:t>, E. (2012). Finance. Hauppauge: Barron's.</a:t>
            </a:r>
          </a:p>
          <a:p>
            <a:pPr marL="0" indent="0" algn="ctr">
              <a:buNone/>
            </a:pPr>
            <a:r>
              <a:rPr lang="en-GB" dirty="0"/>
              <a:t>Jordan, B. D. (2011). Fundamentals of investments. [S.I.]: </a:t>
            </a:r>
            <a:r>
              <a:rPr lang="en-GB" dirty="0" err="1"/>
              <a:t>Mcgraw</a:t>
            </a:r>
            <a:r>
              <a:rPr lang="en-GB" dirty="0"/>
              <a:t> Hill Higher </a:t>
            </a:r>
            <a:r>
              <a:rPr lang="en-GB" dirty="0" smtClean="0"/>
              <a:t>Educ.</a:t>
            </a:r>
          </a:p>
          <a:p>
            <a:pPr marL="0" indent="0" algn="ctr">
              <a:buNone/>
            </a:pPr>
            <a:r>
              <a:rPr lang="en-GB" dirty="0" err="1" smtClean="0"/>
              <a:t>Panneerselvam</a:t>
            </a:r>
            <a:r>
              <a:rPr lang="en-GB" dirty="0" smtClean="0"/>
              <a:t>, R. (2013). Engineering Economics. Delhi: PHI Learning.</a:t>
            </a:r>
          </a:p>
          <a:p>
            <a:pPr marL="0" indent="0" algn="ctr">
              <a:buNone/>
            </a:pPr>
            <a:r>
              <a:rPr lang="en-GB" dirty="0" smtClean="0"/>
              <a:t>Whitman</a:t>
            </a:r>
            <a:r>
              <a:rPr lang="en-GB" dirty="0"/>
              <a:t>, D., &amp; Terry, R. (2012). Fundamentals of Engineering Economics and Decision Analysis. New York: Morgan &amp; Claypool.</a:t>
            </a:r>
          </a:p>
          <a:p>
            <a:endParaRPr lang="en-GB" dirty="0"/>
          </a:p>
          <a:p>
            <a:endParaRPr lang="en-GB" dirty="0"/>
          </a:p>
        </p:txBody>
      </p:sp>
    </p:spTree>
    <p:extLst>
      <p:ext uri="{BB962C8B-B14F-4D97-AF65-F5344CB8AC3E}">
        <p14:creationId xmlns:p14="http://schemas.microsoft.com/office/powerpoint/2010/main" val="414700341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0</TotalTime>
  <Words>819</Words>
  <Application>Microsoft Office PowerPoint</Application>
  <PresentationFormat>Widescreen</PresentationFormat>
  <Paragraphs>171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Times New Roman</vt:lpstr>
      <vt:lpstr>Wingdings 3</vt:lpstr>
      <vt:lpstr>Wisp</vt:lpstr>
      <vt:lpstr>Engineering Economics and Effective Decision Making</vt:lpstr>
      <vt:lpstr>Engineering Economics Tools</vt:lpstr>
      <vt:lpstr>Example</vt:lpstr>
      <vt:lpstr>Cash Flows</vt:lpstr>
      <vt:lpstr>Cash Flows and NPV</vt:lpstr>
      <vt:lpstr>NPV</vt:lpstr>
      <vt:lpstr>Summary</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2015-01-03T08:56:05Z</dcterms:created>
  <dcterms:modified xsi:type="dcterms:W3CDTF">2015-01-04T01:42:47Z</dcterms:modified>
</cp:coreProperties>
</file>