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59" r:id="rId5"/>
    <p:sldId id="260" r:id="rId6"/>
    <p:sldId id="262" r:id="rId7"/>
    <p:sldId id="261"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9" d="100"/>
          <a:sy n="89" d="100"/>
        </p:scale>
        <p:origin x="-762" y="720"/>
      </p:cViewPr>
      <p:guideLst>
        <p:guide orient="horz" pos="2160"/>
        <p:guide pos="2880"/>
      </p:guideLst>
    </p:cSldViewPr>
  </p:slideViewPr>
  <p:notesTextViewPr>
    <p:cViewPr>
      <p:scale>
        <a:sx n="1" d="1"/>
        <a:sy n="1" d="1"/>
      </p:scale>
      <p:origin x="0" y="15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410C1D-C4AC-40BA-9CA3-150047088BB4}" type="datetimeFigureOut">
              <a:rPr lang="en-US" smtClean="0"/>
              <a:t>2/2/2015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20F36D-B71D-4455-BE84-D7BE193F2002}" type="slidenum">
              <a:rPr lang="en-US" smtClean="0"/>
              <a:t>‹#›</a:t>
            </a:fld>
            <a:endParaRPr lang="en-US"/>
          </a:p>
        </p:txBody>
      </p:sp>
    </p:spTree>
    <p:extLst>
      <p:ext uri="{BB962C8B-B14F-4D97-AF65-F5344CB8AC3E}">
        <p14:creationId xmlns:p14="http://schemas.microsoft.com/office/powerpoint/2010/main" val="4224312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a:t>
            </a:r>
            <a:r>
              <a:rPr lang="en-US" baseline="0" dirty="0" smtClean="0"/>
              <a:t> a presentation on how </a:t>
            </a:r>
            <a:r>
              <a:rPr lang="en-US" baseline="0" dirty="0" err="1" smtClean="0"/>
              <a:t>NetApp</a:t>
            </a:r>
            <a:r>
              <a:rPr lang="en-US" baseline="0" dirty="0" smtClean="0"/>
              <a:t> is going to be able to embrace what the internet offers thus increasing organizational competence accordingly. </a:t>
            </a:r>
            <a:endParaRPr lang="en-US" dirty="0"/>
          </a:p>
        </p:txBody>
      </p:sp>
      <p:sp>
        <p:nvSpPr>
          <p:cNvPr id="4" name="Slide Number Placeholder 3"/>
          <p:cNvSpPr>
            <a:spLocks noGrp="1"/>
          </p:cNvSpPr>
          <p:nvPr>
            <p:ph type="sldNum" sz="quarter" idx="10"/>
          </p:nvPr>
        </p:nvSpPr>
        <p:spPr/>
        <p:txBody>
          <a:bodyPr/>
          <a:lstStyle/>
          <a:p>
            <a:fld id="{EB20F36D-B71D-4455-BE84-D7BE193F2002}" type="slidenum">
              <a:rPr lang="en-US" smtClean="0"/>
              <a:t>1</a:t>
            </a:fld>
            <a:endParaRPr lang="en-US"/>
          </a:p>
        </p:txBody>
      </p:sp>
    </p:spTree>
    <p:extLst>
      <p:ext uri="{BB962C8B-B14F-4D97-AF65-F5344CB8AC3E}">
        <p14:creationId xmlns:p14="http://schemas.microsoft.com/office/powerpoint/2010/main" val="2853144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presents</a:t>
            </a:r>
            <a:r>
              <a:rPr lang="en-US" baseline="0" dirty="0" smtClean="0"/>
              <a:t> the basic background that the company is noted for and how it is expected to advance accordingly especially when it comes to providing the public with the storage management operations they need to embrace. </a:t>
            </a:r>
            <a:endParaRPr lang="en-US" dirty="0"/>
          </a:p>
        </p:txBody>
      </p:sp>
      <p:sp>
        <p:nvSpPr>
          <p:cNvPr id="4" name="Slide Number Placeholder 3"/>
          <p:cNvSpPr>
            <a:spLocks noGrp="1"/>
          </p:cNvSpPr>
          <p:nvPr>
            <p:ph type="sldNum" sz="quarter" idx="10"/>
          </p:nvPr>
        </p:nvSpPr>
        <p:spPr/>
        <p:txBody>
          <a:bodyPr/>
          <a:lstStyle/>
          <a:p>
            <a:fld id="{EB20F36D-B71D-4455-BE84-D7BE193F2002}" type="slidenum">
              <a:rPr lang="en-US" smtClean="0"/>
              <a:t>2</a:t>
            </a:fld>
            <a:endParaRPr lang="en-US"/>
          </a:p>
        </p:txBody>
      </p:sp>
    </p:spTree>
    <p:extLst>
      <p:ext uri="{BB962C8B-B14F-4D97-AF65-F5344CB8AC3E}">
        <p14:creationId xmlns:p14="http://schemas.microsoft.com/office/powerpoint/2010/main" val="1622637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four</a:t>
            </a:r>
            <a:r>
              <a:rPr lang="en-US" baseline="0" dirty="0" smtClean="0"/>
              <a:t> needs are the primary options of operation that the business recognizes accordingly; being able to respond to these needs determines the value of function that the business is dependent upon. In responding to these needs, the organization would be able to create an effective marketing system that corresponds well to the proper mandate of how resources are to be directed especially in the aim improving the concept of business developments embraced by modern organizations at present. </a:t>
            </a:r>
            <a:endParaRPr lang="en-US" dirty="0"/>
          </a:p>
        </p:txBody>
      </p:sp>
      <p:sp>
        <p:nvSpPr>
          <p:cNvPr id="4" name="Slide Number Placeholder 3"/>
          <p:cNvSpPr>
            <a:spLocks noGrp="1"/>
          </p:cNvSpPr>
          <p:nvPr>
            <p:ph type="sldNum" sz="quarter" idx="10"/>
          </p:nvPr>
        </p:nvSpPr>
        <p:spPr/>
        <p:txBody>
          <a:bodyPr/>
          <a:lstStyle/>
          <a:p>
            <a:fld id="{EB20F36D-B71D-4455-BE84-D7BE193F2002}" type="slidenum">
              <a:rPr lang="en-US" smtClean="0"/>
              <a:t>3</a:t>
            </a:fld>
            <a:endParaRPr lang="en-US"/>
          </a:p>
        </p:txBody>
      </p:sp>
    </p:spTree>
    <p:extLst>
      <p:ext uri="{BB962C8B-B14F-4D97-AF65-F5344CB8AC3E}">
        <p14:creationId xmlns:p14="http://schemas.microsoft.com/office/powerpoint/2010/main" val="715133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IT infrastructure noted by the </a:t>
            </a:r>
            <a:r>
              <a:rPr lang="en-US" baseline="0" dirty="0" err="1" smtClean="0"/>
              <a:t>NetApp</a:t>
            </a:r>
            <a:r>
              <a:rPr lang="en-US" baseline="0" dirty="0" smtClean="0"/>
              <a:t> is one that is expected to be fully reflective of what the organizations need depending on the current business culture that the world recognizes at present. </a:t>
            </a:r>
            <a:endParaRPr lang="en-US" dirty="0"/>
          </a:p>
        </p:txBody>
      </p:sp>
      <p:sp>
        <p:nvSpPr>
          <p:cNvPr id="4" name="Slide Number Placeholder 3"/>
          <p:cNvSpPr>
            <a:spLocks noGrp="1"/>
          </p:cNvSpPr>
          <p:nvPr>
            <p:ph type="sldNum" sz="quarter" idx="10"/>
          </p:nvPr>
        </p:nvSpPr>
        <p:spPr/>
        <p:txBody>
          <a:bodyPr/>
          <a:lstStyle/>
          <a:p>
            <a:fld id="{EB20F36D-B71D-4455-BE84-D7BE193F2002}" type="slidenum">
              <a:rPr lang="en-US" smtClean="0"/>
              <a:t>4</a:t>
            </a:fld>
            <a:endParaRPr lang="en-US"/>
          </a:p>
        </p:txBody>
      </p:sp>
    </p:spTree>
    <p:extLst>
      <p:ext uri="{BB962C8B-B14F-4D97-AF65-F5344CB8AC3E}">
        <p14:creationId xmlns:p14="http://schemas.microsoft.com/office/powerpoint/2010/main" val="1414795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of the most important aspects of function that the organization gives attention to is data management that is designed to give organizations a better chance at managing their information and their resources in order to make a definite impact on how the organizations operate accordingly. </a:t>
            </a:r>
            <a:endParaRPr lang="en-US" dirty="0"/>
          </a:p>
        </p:txBody>
      </p:sp>
      <p:sp>
        <p:nvSpPr>
          <p:cNvPr id="4" name="Slide Number Placeholder 3"/>
          <p:cNvSpPr>
            <a:spLocks noGrp="1"/>
          </p:cNvSpPr>
          <p:nvPr>
            <p:ph type="sldNum" sz="quarter" idx="10"/>
          </p:nvPr>
        </p:nvSpPr>
        <p:spPr/>
        <p:txBody>
          <a:bodyPr/>
          <a:lstStyle/>
          <a:p>
            <a:fld id="{EB20F36D-B71D-4455-BE84-D7BE193F2002}" type="slidenum">
              <a:rPr lang="en-US" smtClean="0"/>
              <a:t>5</a:t>
            </a:fld>
            <a:endParaRPr lang="en-US"/>
          </a:p>
        </p:txBody>
      </p:sp>
    </p:spTree>
    <p:extLst>
      <p:ext uri="{BB962C8B-B14F-4D97-AF65-F5344CB8AC3E}">
        <p14:creationId xmlns:p14="http://schemas.microsoft.com/office/powerpoint/2010/main" val="1712103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Through the services and products developed by </a:t>
            </a:r>
            <a:r>
              <a:rPr lang="en-US" dirty="0" err="1" smtClean="0"/>
              <a:t>Net</a:t>
            </a:r>
            <a:r>
              <a:rPr lang="en-US" baseline="0" dirty="0" err="1" smtClean="0"/>
              <a:t>App</a:t>
            </a:r>
            <a:r>
              <a:rPr lang="en-US" baseline="0" dirty="0" smtClean="0"/>
              <a:t>, business organizations engaging in internet operations are expected to get the best out of what the worldwide web offers for the sake of expanding the chances of earning profit and improving options of growth for the said entities as they engage in international trade and </a:t>
            </a:r>
            <a:r>
              <a:rPr lang="en-US" baseline="0" smtClean="0"/>
              <a:t>commercial exchange. </a:t>
            </a:r>
            <a:endParaRPr lang="en-US" dirty="0"/>
          </a:p>
        </p:txBody>
      </p:sp>
      <p:sp>
        <p:nvSpPr>
          <p:cNvPr id="4" name="Slide Number Placeholder 3"/>
          <p:cNvSpPr>
            <a:spLocks noGrp="1"/>
          </p:cNvSpPr>
          <p:nvPr>
            <p:ph type="sldNum" sz="quarter" idx="10"/>
          </p:nvPr>
        </p:nvSpPr>
        <p:spPr/>
        <p:txBody>
          <a:bodyPr/>
          <a:lstStyle/>
          <a:p>
            <a:fld id="{EB20F36D-B71D-4455-BE84-D7BE193F2002}" type="slidenum">
              <a:rPr lang="en-US" smtClean="0"/>
              <a:t>6</a:t>
            </a:fld>
            <a:endParaRPr lang="en-US"/>
          </a:p>
        </p:txBody>
      </p:sp>
    </p:spTree>
    <p:extLst>
      <p:ext uri="{BB962C8B-B14F-4D97-AF65-F5344CB8AC3E}">
        <p14:creationId xmlns:p14="http://schemas.microsoft.com/office/powerpoint/2010/main" val="1681896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88CC08-9259-4E67-B81C-74D8499FC88C}" type="datetimeFigureOut">
              <a:rPr lang="en-US" smtClean="0"/>
              <a:t>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914E4A-F56F-457B-8BB8-27991EE75249}" type="slidenum">
              <a:rPr lang="en-US" smtClean="0"/>
              <a:t>‹#›</a:t>
            </a:fld>
            <a:endParaRPr lang="en-US"/>
          </a:p>
        </p:txBody>
      </p:sp>
    </p:spTree>
    <p:extLst>
      <p:ext uri="{BB962C8B-B14F-4D97-AF65-F5344CB8AC3E}">
        <p14:creationId xmlns:p14="http://schemas.microsoft.com/office/powerpoint/2010/main" val="524443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88CC08-9259-4E67-B81C-74D8499FC88C}" type="datetimeFigureOut">
              <a:rPr lang="en-US" smtClean="0"/>
              <a:t>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914E4A-F56F-457B-8BB8-27991EE75249}" type="slidenum">
              <a:rPr lang="en-US" smtClean="0"/>
              <a:t>‹#›</a:t>
            </a:fld>
            <a:endParaRPr lang="en-US"/>
          </a:p>
        </p:txBody>
      </p:sp>
    </p:spTree>
    <p:extLst>
      <p:ext uri="{BB962C8B-B14F-4D97-AF65-F5344CB8AC3E}">
        <p14:creationId xmlns:p14="http://schemas.microsoft.com/office/powerpoint/2010/main" val="1232931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88CC08-9259-4E67-B81C-74D8499FC88C}" type="datetimeFigureOut">
              <a:rPr lang="en-US" smtClean="0"/>
              <a:t>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914E4A-F56F-457B-8BB8-27991EE75249}" type="slidenum">
              <a:rPr lang="en-US" smtClean="0"/>
              <a:t>‹#›</a:t>
            </a:fld>
            <a:endParaRPr lang="en-US"/>
          </a:p>
        </p:txBody>
      </p:sp>
    </p:spTree>
    <p:extLst>
      <p:ext uri="{BB962C8B-B14F-4D97-AF65-F5344CB8AC3E}">
        <p14:creationId xmlns:p14="http://schemas.microsoft.com/office/powerpoint/2010/main" val="3214043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88CC08-9259-4E67-B81C-74D8499FC88C}" type="datetimeFigureOut">
              <a:rPr lang="en-US" smtClean="0"/>
              <a:t>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914E4A-F56F-457B-8BB8-27991EE75249}" type="slidenum">
              <a:rPr lang="en-US" smtClean="0"/>
              <a:t>‹#›</a:t>
            </a:fld>
            <a:endParaRPr lang="en-US"/>
          </a:p>
        </p:txBody>
      </p:sp>
    </p:spTree>
    <p:extLst>
      <p:ext uri="{BB962C8B-B14F-4D97-AF65-F5344CB8AC3E}">
        <p14:creationId xmlns:p14="http://schemas.microsoft.com/office/powerpoint/2010/main" val="2251139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88CC08-9259-4E67-B81C-74D8499FC88C}" type="datetimeFigureOut">
              <a:rPr lang="en-US" smtClean="0"/>
              <a:t>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914E4A-F56F-457B-8BB8-27991EE75249}" type="slidenum">
              <a:rPr lang="en-US" smtClean="0"/>
              <a:t>‹#›</a:t>
            </a:fld>
            <a:endParaRPr lang="en-US"/>
          </a:p>
        </p:txBody>
      </p:sp>
    </p:spTree>
    <p:extLst>
      <p:ext uri="{BB962C8B-B14F-4D97-AF65-F5344CB8AC3E}">
        <p14:creationId xmlns:p14="http://schemas.microsoft.com/office/powerpoint/2010/main" val="2407863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88CC08-9259-4E67-B81C-74D8499FC88C}" type="datetimeFigureOut">
              <a:rPr lang="en-US" smtClean="0"/>
              <a:t>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914E4A-F56F-457B-8BB8-27991EE75249}" type="slidenum">
              <a:rPr lang="en-US" smtClean="0"/>
              <a:t>‹#›</a:t>
            </a:fld>
            <a:endParaRPr lang="en-US"/>
          </a:p>
        </p:txBody>
      </p:sp>
    </p:spTree>
    <p:extLst>
      <p:ext uri="{BB962C8B-B14F-4D97-AF65-F5344CB8AC3E}">
        <p14:creationId xmlns:p14="http://schemas.microsoft.com/office/powerpoint/2010/main" val="4283460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88CC08-9259-4E67-B81C-74D8499FC88C}" type="datetimeFigureOut">
              <a:rPr lang="en-US" smtClean="0"/>
              <a:t>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914E4A-F56F-457B-8BB8-27991EE75249}" type="slidenum">
              <a:rPr lang="en-US" smtClean="0"/>
              <a:t>‹#›</a:t>
            </a:fld>
            <a:endParaRPr lang="en-US"/>
          </a:p>
        </p:txBody>
      </p:sp>
    </p:spTree>
    <p:extLst>
      <p:ext uri="{BB962C8B-B14F-4D97-AF65-F5344CB8AC3E}">
        <p14:creationId xmlns:p14="http://schemas.microsoft.com/office/powerpoint/2010/main" val="3038964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88CC08-9259-4E67-B81C-74D8499FC88C}" type="datetimeFigureOut">
              <a:rPr lang="en-US" smtClean="0"/>
              <a:t>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914E4A-F56F-457B-8BB8-27991EE75249}" type="slidenum">
              <a:rPr lang="en-US" smtClean="0"/>
              <a:t>‹#›</a:t>
            </a:fld>
            <a:endParaRPr lang="en-US"/>
          </a:p>
        </p:txBody>
      </p:sp>
    </p:spTree>
    <p:extLst>
      <p:ext uri="{BB962C8B-B14F-4D97-AF65-F5344CB8AC3E}">
        <p14:creationId xmlns:p14="http://schemas.microsoft.com/office/powerpoint/2010/main" val="861400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88CC08-9259-4E67-B81C-74D8499FC88C}" type="datetimeFigureOut">
              <a:rPr lang="en-US" smtClean="0"/>
              <a:t>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914E4A-F56F-457B-8BB8-27991EE75249}" type="slidenum">
              <a:rPr lang="en-US" smtClean="0"/>
              <a:t>‹#›</a:t>
            </a:fld>
            <a:endParaRPr lang="en-US"/>
          </a:p>
        </p:txBody>
      </p:sp>
    </p:spTree>
    <p:extLst>
      <p:ext uri="{BB962C8B-B14F-4D97-AF65-F5344CB8AC3E}">
        <p14:creationId xmlns:p14="http://schemas.microsoft.com/office/powerpoint/2010/main" val="210494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88CC08-9259-4E67-B81C-74D8499FC88C}" type="datetimeFigureOut">
              <a:rPr lang="en-US" smtClean="0"/>
              <a:t>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914E4A-F56F-457B-8BB8-27991EE75249}" type="slidenum">
              <a:rPr lang="en-US" smtClean="0"/>
              <a:t>‹#›</a:t>
            </a:fld>
            <a:endParaRPr lang="en-US"/>
          </a:p>
        </p:txBody>
      </p:sp>
    </p:spTree>
    <p:extLst>
      <p:ext uri="{BB962C8B-B14F-4D97-AF65-F5344CB8AC3E}">
        <p14:creationId xmlns:p14="http://schemas.microsoft.com/office/powerpoint/2010/main" val="3876902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88CC08-9259-4E67-B81C-74D8499FC88C}" type="datetimeFigureOut">
              <a:rPr lang="en-US" smtClean="0"/>
              <a:t>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914E4A-F56F-457B-8BB8-27991EE75249}" type="slidenum">
              <a:rPr lang="en-US" smtClean="0"/>
              <a:t>‹#›</a:t>
            </a:fld>
            <a:endParaRPr lang="en-US"/>
          </a:p>
        </p:txBody>
      </p:sp>
    </p:spTree>
    <p:extLst>
      <p:ext uri="{BB962C8B-B14F-4D97-AF65-F5344CB8AC3E}">
        <p14:creationId xmlns:p14="http://schemas.microsoft.com/office/powerpoint/2010/main" val="3841938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88CC08-9259-4E67-B81C-74D8499FC88C}" type="datetimeFigureOut">
              <a:rPr lang="en-US" smtClean="0"/>
              <a:t>2/2/2015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914E4A-F56F-457B-8BB8-27991EE75249}" type="slidenum">
              <a:rPr lang="en-US" smtClean="0"/>
              <a:t>‹#›</a:t>
            </a:fld>
            <a:endParaRPr lang="en-US"/>
          </a:p>
        </p:txBody>
      </p:sp>
    </p:spTree>
    <p:extLst>
      <p:ext uri="{BB962C8B-B14F-4D97-AF65-F5344CB8AC3E}">
        <p14:creationId xmlns:p14="http://schemas.microsoft.com/office/powerpoint/2010/main" val="429860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livescience.com/images/i/000/036/864/original/Internet-IPv6.jpg?1361298852"/>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6927" y="-147205"/>
            <a:ext cx="9137073" cy="70052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noAutofit/>
          </a:bodyPr>
          <a:lstStyle/>
          <a:p>
            <a:r>
              <a:rPr lang="en-US" sz="6000" b="1" dirty="0" err="1" smtClean="0"/>
              <a:t>NetApp</a:t>
            </a:r>
            <a:r>
              <a:rPr lang="en-US" sz="6000" b="1" dirty="0" smtClean="0"/>
              <a:t> Business Plan Presentation </a:t>
            </a:r>
            <a:endParaRPr lang="en-US" sz="6000" b="1" dirty="0"/>
          </a:p>
        </p:txBody>
      </p:sp>
      <p:sp>
        <p:nvSpPr>
          <p:cNvPr id="3" name="Subtitle 2"/>
          <p:cNvSpPr>
            <a:spLocks noGrp="1"/>
          </p:cNvSpPr>
          <p:nvPr>
            <p:ph type="subTitle" idx="1"/>
          </p:nvPr>
        </p:nvSpPr>
        <p:spPr/>
        <p:txBody>
          <a:bodyPr/>
          <a:lstStyle/>
          <a:p>
            <a:r>
              <a:rPr lang="en-US" i="1" dirty="0" smtClean="0">
                <a:effectLst>
                  <a:outerShdw blurRad="38100" dist="38100" dir="2700000" algn="tl">
                    <a:srgbClr val="000000">
                      <a:alpha val="43137"/>
                    </a:srgbClr>
                  </a:outerShdw>
                </a:effectLst>
              </a:rPr>
              <a:t>Understanding the Aspect of Business Development </a:t>
            </a:r>
          </a:p>
          <a:p>
            <a:r>
              <a:rPr lang="en-US" i="1" dirty="0" smtClean="0">
                <a:effectLst>
                  <a:outerShdw blurRad="38100" dist="38100" dir="2700000" algn="tl">
                    <a:srgbClr val="000000">
                      <a:alpha val="43137"/>
                    </a:srgbClr>
                  </a:outerShdw>
                </a:effectLst>
              </a:rPr>
              <a:t>with the Aide of the Internet </a:t>
            </a:r>
            <a:endParaRPr lang="en-US"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31493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ages.techhive.com/images/article/2013/06/internet_keyboard-100042718-orig.jpg"/>
          <p:cNvPicPr>
            <a:picLocks noChangeAspect="1" noChangeArrowheads="1"/>
          </p:cNvPicPr>
          <p:nvPr/>
        </p:nvPicPr>
        <p:blipFill rotWithShape="1">
          <a:blip r:embed="rId3" cstate="print">
            <a:lum bright="70000" contrast="-70000"/>
            <a:extLst>
              <a:ext uri="{28A0092B-C50C-407E-A947-70E740481C1C}">
                <a14:useLocalDpi xmlns:a14="http://schemas.microsoft.com/office/drawing/2010/main" val="0"/>
              </a:ext>
            </a:extLst>
          </a:blip>
          <a:srcRect r="1876"/>
          <a:stretch/>
        </p:blipFill>
        <p:spPr bwMode="auto">
          <a:xfrm>
            <a:off x="0" y="304800"/>
            <a:ext cx="9144000" cy="6172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1271705" y="345141"/>
            <a:ext cx="6607771"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Company Background </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TextBox 4"/>
          <p:cNvSpPr txBox="1"/>
          <p:nvPr/>
        </p:nvSpPr>
        <p:spPr>
          <a:xfrm>
            <a:off x="533400" y="1447800"/>
            <a:ext cx="7346076" cy="923330"/>
          </a:xfrm>
          <a:prstGeom prst="rect">
            <a:avLst/>
          </a:prstGeom>
          <a:noFill/>
        </p:spPr>
        <p:txBody>
          <a:bodyPr wrap="square" rtlCol="0">
            <a:spAutoFit/>
          </a:bodyPr>
          <a:lstStyle/>
          <a:p>
            <a:r>
              <a:rPr lang="en-US" dirty="0" smtClean="0"/>
              <a:t>Established to provide data storage options for companies operating online and/or utilizing the worldwide web for the sake of storage and data distribution . </a:t>
            </a:r>
            <a:endParaRPr lang="en-US" dirty="0"/>
          </a:p>
        </p:txBody>
      </p:sp>
      <p:sp>
        <p:nvSpPr>
          <p:cNvPr id="7" name="TextBox 6"/>
          <p:cNvSpPr txBox="1"/>
          <p:nvPr/>
        </p:nvSpPr>
        <p:spPr>
          <a:xfrm>
            <a:off x="1143000" y="2819400"/>
            <a:ext cx="7346076" cy="923330"/>
          </a:xfrm>
          <a:prstGeom prst="rect">
            <a:avLst/>
          </a:prstGeom>
          <a:noFill/>
        </p:spPr>
        <p:txBody>
          <a:bodyPr wrap="square" rtlCol="0">
            <a:spAutoFit/>
          </a:bodyPr>
          <a:lstStyle/>
          <a:p>
            <a:r>
              <a:rPr lang="en-US" dirty="0" smtClean="0"/>
              <a:t>Created to make a distinct impact on how modern businesses establish their operations through the aid of internet-based tools which improves the company’s internal and external IT infrastructure </a:t>
            </a:r>
            <a:endParaRPr lang="en-US" dirty="0"/>
          </a:p>
        </p:txBody>
      </p:sp>
      <p:sp>
        <p:nvSpPr>
          <p:cNvPr id="8" name="TextBox 7"/>
          <p:cNvSpPr txBox="1"/>
          <p:nvPr/>
        </p:nvSpPr>
        <p:spPr>
          <a:xfrm>
            <a:off x="381000" y="4191000"/>
            <a:ext cx="7346076" cy="1200329"/>
          </a:xfrm>
          <a:prstGeom prst="rect">
            <a:avLst/>
          </a:prstGeom>
          <a:noFill/>
        </p:spPr>
        <p:txBody>
          <a:bodyPr wrap="square" rtlCol="0">
            <a:spAutoFit/>
          </a:bodyPr>
          <a:lstStyle/>
          <a:p>
            <a:r>
              <a:rPr lang="en-US" dirty="0" smtClean="0"/>
              <a:t>Serving the needs and demands of business entities that are dedicated towards creating online connections that usually make it easier for the business to make use of what the internet provides especially in terms of serving the basic demands of organizations that the company serves. </a:t>
            </a:r>
            <a:endParaRPr lang="en-US" dirty="0"/>
          </a:p>
        </p:txBody>
      </p:sp>
    </p:spTree>
    <p:extLst>
      <p:ext uri="{BB962C8B-B14F-4D97-AF65-F5344CB8AC3E}">
        <p14:creationId xmlns:p14="http://schemas.microsoft.com/office/powerpoint/2010/main" val="2405765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ages.techhive.com/images/article/2013/06/internet_keyboard-100042718-orig.jpg"/>
          <p:cNvPicPr>
            <a:picLocks noChangeAspect="1" noChangeArrowheads="1"/>
          </p:cNvPicPr>
          <p:nvPr/>
        </p:nvPicPr>
        <p:blipFill rotWithShape="1">
          <a:blip r:embed="rId3" cstate="print">
            <a:lum bright="70000" contrast="-70000"/>
            <a:extLst>
              <a:ext uri="{28A0092B-C50C-407E-A947-70E740481C1C}">
                <a14:useLocalDpi xmlns:a14="http://schemas.microsoft.com/office/drawing/2010/main" val="0"/>
              </a:ext>
            </a:extLst>
          </a:blip>
          <a:srcRect r="1876"/>
          <a:stretch/>
        </p:blipFill>
        <p:spPr bwMode="auto">
          <a:xfrm>
            <a:off x="0" y="798738"/>
            <a:ext cx="9144000" cy="6172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1899219" y="345141"/>
            <a:ext cx="5352748" cy="923330"/>
          </a:xfrm>
          <a:prstGeom prst="rect">
            <a:avLst/>
          </a:prstGeom>
          <a:noFill/>
        </p:spPr>
        <p:txBody>
          <a:bodyPr wrap="non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Goals of Function </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 name="TextBox 1"/>
          <p:cNvSpPr txBox="1"/>
          <p:nvPr/>
        </p:nvSpPr>
        <p:spPr>
          <a:xfrm>
            <a:off x="685800" y="1524000"/>
            <a:ext cx="7543800" cy="923330"/>
          </a:xfrm>
          <a:prstGeom prst="rect">
            <a:avLst/>
          </a:prstGeom>
          <a:noFill/>
        </p:spPr>
        <p:txBody>
          <a:bodyPr wrap="square" rtlCol="0">
            <a:spAutoFit/>
          </a:bodyPr>
          <a:lstStyle/>
          <a:p>
            <a:r>
              <a:rPr lang="en-US" dirty="0" smtClean="0"/>
              <a:t>The company hopes to serve the needs of online businesses especially in increasing their capacity of the said entities to handle online operations accordingly. </a:t>
            </a:r>
            <a:endParaRPr lang="en-US" dirty="0"/>
          </a:p>
        </p:txBody>
      </p:sp>
      <p:sp>
        <p:nvSpPr>
          <p:cNvPr id="5" name="TextBox 4"/>
          <p:cNvSpPr txBox="1"/>
          <p:nvPr/>
        </p:nvSpPr>
        <p:spPr>
          <a:xfrm>
            <a:off x="1219200" y="2971800"/>
            <a:ext cx="7543800" cy="369332"/>
          </a:xfrm>
          <a:prstGeom prst="rect">
            <a:avLst/>
          </a:prstGeom>
          <a:noFill/>
        </p:spPr>
        <p:txBody>
          <a:bodyPr wrap="square" rtlCol="0">
            <a:spAutoFit/>
          </a:bodyPr>
          <a:lstStyle/>
          <a:p>
            <a:r>
              <a:rPr lang="en-US" b="1" dirty="0" smtClean="0"/>
              <a:t>NEED 1: </a:t>
            </a:r>
            <a:r>
              <a:rPr lang="en-US" dirty="0" smtClean="0"/>
              <a:t>Data Storage Portal </a:t>
            </a:r>
            <a:endParaRPr lang="en-US" dirty="0"/>
          </a:p>
        </p:txBody>
      </p:sp>
      <p:sp>
        <p:nvSpPr>
          <p:cNvPr id="7" name="TextBox 6"/>
          <p:cNvSpPr txBox="1"/>
          <p:nvPr/>
        </p:nvSpPr>
        <p:spPr>
          <a:xfrm>
            <a:off x="2819400" y="3331702"/>
            <a:ext cx="3086100" cy="646331"/>
          </a:xfrm>
          <a:prstGeom prst="rect">
            <a:avLst/>
          </a:prstGeom>
          <a:noFill/>
        </p:spPr>
        <p:txBody>
          <a:bodyPr wrap="square" rtlCol="0">
            <a:spAutoFit/>
          </a:bodyPr>
          <a:lstStyle/>
          <a:p>
            <a:r>
              <a:rPr lang="en-US" b="1" dirty="0" smtClean="0"/>
              <a:t>NEED 2: </a:t>
            </a:r>
            <a:r>
              <a:rPr lang="en-US" dirty="0" smtClean="0"/>
              <a:t>Online Portal for Secured Data Sharing Options </a:t>
            </a:r>
            <a:endParaRPr lang="en-US" dirty="0"/>
          </a:p>
        </p:txBody>
      </p:sp>
      <p:sp>
        <p:nvSpPr>
          <p:cNvPr id="8" name="TextBox 7"/>
          <p:cNvSpPr txBox="1"/>
          <p:nvPr/>
        </p:nvSpPr>
        <p:spPr>
          <a:xfrm>
            <a:off x="3962400" y="3988287"/>
            <a:ext cx="4267200" cy="1477328"/>
          </a:xfrm>
          <a:prstGeom prst="rect">
            <a:avLst/>
          </a:prstGeom>
          <a:noFill/>
        </p:spPr>
        <p:txBody>
          <a:bodyPr wrap="square" rtlCol="0">
            <a:spAutoFit/>
          </a:bodyPr>
          <a:lstStyle/>
          <a:p>
            <a:r>
              <a:rPr lang="en-US" b="1" dirty="0" smtClean="0"/>
              <a:t>NEED 3: </a:t>
            </a:r>
            <a:r>
              <a:rPr lang="en-US" dirty="0" smtClean="0"/>
              <a:t>bridging the gap between clients and business operators to improve their relationship and make a definite pattern of developmental connection between the said parties </a:t>
            </a:r>
            <a:endParaRPr lang="en-US" dirty="0"/>
          </a:p>
        </p:txBody>
      </p:sp>
      <p:sp>
        <p:nvSpPr>
          <p:cNvPr id="9" name="TextBox 8"/>
          <p:cNvSpPr txBox="1"/>
          <p:nvPr/>
        </p:nvSpPr>
        <p:spPr>
          <a:xfrm>
            <a:off x="5562600" y="5595585"/>
            <a:ext cx="3086100" cy="923330"/>
          </a:xfrm>
          <a:prstGeom prst="rect">
            <a:avLst/>
          </a:prstGeom>
          <a:noFill/>
        </p:spPr>
        <p:txBody>
          <a:bodyPr wrap="square" rtlCol="0">
            <a:spAutoFit/>
          </a:bodyPr>
          <a:lstStyle/>
          <a:p>
            <a:r>
              <a:rPr lang="en-US" b="1" dirty="0" smtClean="0"/>
              <a:t>NEED 4: </a:t>
            </a:r>
            <a:r>
              <a:rPr lang="en-US" dirty="0" smtClean="0"/>
              <a:t>Establishing better selection of online IT infrastructure  </a:t>
            </a:r>
            <a:r>
              <a:rPr lang="en-US" b="1" dirty="0" smtClean="0"/>
              <a:t> </a:t>
            </a:r>
            <a:endParaRPr lang="en-US" dirty="0"/>
          </a:p>
        </p:txBody>
      </p:sp>
    </p:spTree>
    <p:extLst>
      <p:ext uri="{BB962C8B-B14F-4D97-AF65-F5344CB8AC3E}">
        <p14:creationId xmlns:p14="http://schemas.microsoft.com/office/powerpoint/2010/main" val="3830322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ages.techhive.com/images/article/2013/06/internet_keyboard-100042718-orig.jpg"/>
          <p:cNvPicPr>
            <a:picLocks noChangeAspect="1" noChangeArrowheads="1"/>
          </p:cNvPicPr>
          <p:nvPr/>
        </p:nvPicPr>
        <p:blipFill rotWithShape="1">
          <a:blip r:embed="rId3" cstate="print">
            <a:lum bright="70000" contrast="-70000"/>
            <a:extLst>
              <a:ext uri="{28A0092B-C50C-407E-A947-70E740481C1C}">
                <a14:useLocalDpi xmlns:a14="http://schemas.microsoft.com/office/drawing/2010/main" val="0"/>
              </a:ext>
            </a:extLst>
          </a:blip>
          <a:srcRect r="1876"/>
          <a:stretch/>
        </p:blipFill>
        <p:spPr bwMode="auto">
          <a:xfrm>
            <a:off x="0" y="304800"/>
            <a:ext cx="9144000" cy="6172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1000741" y="345141"/>
            <a:ext cx="7149714" cy="923330"/>
          </a:xfrm>
          <a:prstGeom prst="rect">
            <a:avLst/>
          </a:prstGeom>
          <a:noFill/>
        </p:spPr>
        <p:txBody>
          <a:bodyPr wrap="non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Developmental Options </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 name="TextBox 1"/>
          <p:cNvSpPr txBox="1"/>
          <p:nvPr/>
        </p:nvSpPr>
        <p:spPr>
          <a:xfrm>
            <a:off x="609600" y="1268471"/>
            <a:ext cx="6629400" cy="4801314"/>
          </a:xfrm>
          <a:prstGeom prst="rect">
            <a:avLst/>
          </a:prstGeom>
          <a:noFill/>
        </p:spPr>
        <p:txBody>
          <a:bodyPr wrap="square" rtlCol="0">
            <a:spAutoFit/>
          </a:bodyPr>
          <a:lstStyle/>
          <a:p>
            <a:r>
              <a:rPr lang="en-US" b="1" dirty="0" smtClean="0"/>
              <a:t>Giving clients the needed options for them to choose from, </a:t>
            </a:r>
            <a:r>
              <a:rPr lang="en-US" b="1" dirty="0" err="1" smtClean="0"/>
              <a:t>NetApp</a:t>
            </a:r>
            <a:r>
              <a:rPr lang="en-US" b="1" dirty="0" smtClean="0"/>
              <a:t> is expected to provide a definite pattern of utilizing the IT infrastructure they offer to their clients. </a:t>
            </a:r>
          </a:p>
          <a:p>
            <a:endParaRPr lang="en-US" dirty="0" smtClean="0"/>
          </a:p>
          <a:p>
            <a:r>
              <a:rPr lang="en-US" dirty="0" smtClean="0"/>
              <a:t>The following options include: </a:t>
            </a:r>
          </a:p>
          <a:p>
            <a:endParaRPr lang="en-US" dirty="0"/>
          </a:p>
          <a:p>
            <a:pPr marL="285750" indent="-285750">
              <a:buFont typeface="Arial" pitchFamily="34" charset="0"/>
              <a:buChar char="•"/>
            </a:pPr>
            <a:r>
              <a:rPr lang="en-US" dirty="0" smtClean="0"/>
              <a:t>A customized system of computer-defined operation that is aimed at keeping up with the demands of the target market.</a:t>
            </a:r>
          </a:p>
          <a:p>
            <a:r>
              <a:rPr lang="en-US" dirty="0" smtClean="0"/>
              <a:t> </a:t>
            </a:r>
          </a:p>
          <a:p>
            <a:r>
              <a:rPr lang="en-US" dirty="0" smtClean="0"/>
              <a:t>A system based on a series of IT provisions that are all designed to empower organizations to become more effective in their way of operating with the market and serving the needs of the target clients accordingly. </a:t>
            </a:r>
          </a:p>
          <a:p>
            <a:endParaRPr lang="en-US" dirty="0"/>
          </a:p>
          <a:p>
            <a:pPr marL="285750" indent="-285750">
              <a:buFont typeface="Arial" pitchFamily="34" charset="0"/>
              <a:buChar char="•"/>
            </a:pPr>
            <a:r>
              <a:rPr lang="en-US" dirty="0" smtClean="0"/>
              <a:t>Creation of a highly dependable system of information storage online that allows clients to store and restore files whenever needed and whenever emergencies occur </a:t>
            </a:r>
          </a:p>
        </p:txBody>
      </p:sp>
    </p:spTree>
    <p:extLst>
      <p:ext uri="{BB962C8B-B14F-4D97-AF65-F5344CB8AC3E}">
        <p14:creationId xmlns:p14="http://schemas.microsoft.com/office/powerpoint/2010/main" val="2945987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ages.techhive.com/images/article/2013/06/internet_keyboard-100042718-orig.jpg"/>
          <p:cNvPicPr>
            <a:picLocks noChangeAspect="1" noChangeArrowheads="1"/>
          </p:cNvPicPr>
          <p:nvPr/>
        </p:nvPicPr>
        <p:blipFill rotWithShape="1">
          <a:blip r:embed="rId3" cstate="print">
            <a:lum bright="70000" contrast="-70000"/>
            <a:extLst>
              <a:ext uri="{28A0092B-C50C-407E-A947-70E740481C1C}">
                <a14:useLocalDpi xmlns:a14="http://schemas.microsoft.com/office/drawing/2010/main" val="0"/>
              </a:ext>
            </a:extLst>
          </a:blip>
          <a:srcRect r="1876"/>
          <a:stretch/>
        </p:blipFill>
        <p:spPr bwMode="auto">
          <a:xfrm>
            <a:off x="0" y="304800"/>
            <a:ext cx="9144000" cy="6172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1729987" y="345141"/>
            <a:ext cx="5691238" cy="1754326"/>
          </a:xfrm>
          <a:prstGeom prst="rect">
            <a:avLst/>
          </a:prstGeom>
          <a:noFill/>
        </p:spPr>
        <p:txBody>
          <a:bodyPr wrap="non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Improvement of </a:t>
            </a:r>
          </a:p>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Data Management </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 name="TextBox 1"/>
          <p:cNvSpPr txBox="1"/>
          <p:nvPr/>
        </p:nvSpPr>
        <p:spPr>
          <a:xfrm>
            <a:off x="762000" y="2362200"/>
            <a:ext cx="6781800" cy="646331"/>
          </a:xfrm>
          <a:prstGeom prst="rect">
            <a:avLst/>
          </a:prstGeom>
          <a:noFill/>
        </p:spPr>
        <p:txBody>
          <a:bodyPr wrap="square" rtlCol="0">
            <a:spAutoFit/>
          </a:bodyPr>
          <a:lstStyle/>
          <a:p>
            <a:r>
              <a:rPr lang="en-US" dirty="0" smtClean="0"/>
              <a:t>Determines how data management could be handled according to the provisions of modern internet provisions. </a:t>
            </a:r>
            <a:endParaRPr lang="en-US" dirty="0"/>
          </a:p>
        </p:txBody>
      </p:sp>
      <p:sp>
        <p:nvSpPr>
          <p:cNvPr id="5" name="TextBox 4"/>
          <p:cNvSpPr txBox="1"/>
          <p:nvPr/>
        </p:nvSpPr>
        <p:spPr>
          <a:xfrm>
            <a:off x="1371600" y="3180629"/>
            <a:ext cx="6781800" cy="369332"/>
          </a:xfrm>
          <a:prstGeom prst="rect">
            <a:avLst/>
          </a:prstGeom>
          <a:noFill/>
        </p:spPr>
        <p:txBody>
          <a:bodyPr wrap="square" rtlCol="0">
            <a:spAutoFit/>
          </a:bodyPr>
          <a:lstStyle/>
          <a:p>
            <a:r>
              <a:rPr lang="en-US" dirty="0" smtClean="0"/>
              <a:t>Online database storage system sector-division </a:t>
            </a:r>
            <a:endParaRPr lang="en-US" dirty="0"/>
          </a:p>
        </p:txBody>
      </p:sp>
      <p:sp>
        <p:nvSpPr>
          <p:cNvPr id="7" name="TextBox 6"/>
          <p:cNvSpPr txBox="1"/>
          <p:nvPr/>
        </p:nvSpPr>
        <p:spPr>
          <a:xfrm>
            <a:off x="1828800" y="3702361"/>
            <a:ext cx="6781800" cy="1200329"/>
          </a:xfrm>
          <a:prstGeom prst="rect">
            <a:avLst/>
          </a:prstGeom>
          <a:noFill/>
        </p:spPr>
        <p:txBody>
          <a:bodyPr wrap="square" rtlCol="0">
            <a:spAutoFit/>
          </a:bodyPr>
          <a:lstStyle/>
          <a:p>
            <a:r>
              <a:rPr lang="en-US" dirty="0" smtClean="0"/>
              <a:t>Division of storage operation and infrastructure into a developmental option that is better able to host the mandate of what is considered as the essential factor of business development that the modern business entities are dependent upon at present. </a:t>
            </a:r>
            <a:endParaRPr lang="en-US" dirty="0"/>
          </a:p>
        </p:txBody>
      </p:sp>
    </p:spTree>
    <p:extLst>
      <p:ext uri="{BB962C8B-B14F-4D97-AF65-F5344CB8AC3E}">
        <p14:creationId xmlns:p14="http://schemas.microsoft.com/office/powerpoint/2010/main" val="3364684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ages.techhive.com/images/article/2013/06/internet_keyboard-100042718-orig.jpg"/>
          <p:cNvPicPr>
            <a:picLocks noChangeAspect="1" noChangeArrowheads="1"/>
          </p:cNvPicPr>
          <p:nvPr/>
        </p:nvPicPr>
        <p:blipFill rotWithShape="1">
          <a:blip r:embed="rId3" cstate="print">
            <a:lum bright="70000" contrast="-70000"/>
            <a:extLst>
              <a:ext uri="{28A0092B-C50C-407E-A947-70E740481C1C}">
                <a14:useLocalDpi xmlns:a14="http://schemas.microsoft.com/office/drawing/2010/main" val="0"/>
              </a:ext>
            </a:extLst>
          </a:blip>
          <a:srcRect r="1876"/>
          <a:stretch/>
        </p:blipFill>
        <p:spPr bwMode="auto">
          <a:xfrm>
            <a:off x="0" y="304800"/>
            <a:ext cx="9144000" cy="6172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1238632" y="345141"/>
            <a:ext cx="6673943" cy="923330"/>
          </a:xfrm>
          <a:prstGeom prst="rect">
            <a:avLst/>
          </a:prstGeom>
          <a:noFill/>
        </p:spPr>
        <p:txBody>
          <a:bodyPr wrap="non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Reflective Resolutions </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 name="TextBox 1"/>
          <p:cNvSpPr txBox="1"/>
          <p:nvPr/>
        </p:nvSpPr>
        <p:spPr>
          <a:xfrm>
            <a:off x="838200" y="1600200"/>
            <a:ext cx="6705600" cy="1200329"/>
          </a:xfrm>
          <a:prstGeom prst="rect">
            <a:avLst/>
          </a:prstGeom>
          <a:noFill/>
        </p:spPr>
        <p:txBody>
          <a:bodyPr wrap="square" rtlCol="0">
            <a:spAutoFit/>
          </a:bodyPr>
          <a:lstStyle/>
          <a:p>
            <a:r>
              <a:rPr lang="en-US" dirty="0" smtClean="0"/>
              <a:t>Modern operations of IT applications put together to work towards the clientele's extensive operation especially dedicated to system expansion and data protection handled closely at the same time. </a:t>
            </a:r>
          </a:p>
          <a:p>
            <a:endParaRPr lang="en-US" dirty="0"/>
          </a:p>
        </p:txBody>
      </p:sp>
      <p:sp>
        <p:nvSpPr>
          <p:cNvPr id="5" name="TextBox 4"/>
          <p:cNvSpPr txBox="1"/>
          <p:nvPr/>
        </p:nvSpPr>
        <p:spPr>
          <a:xfrm>
            <a:off x="1524000" y="2800529"/>
            <a:ext cx="6705600" cy="1200329"/>
          </a:xfrm>
          <a:prstGeom prst="rect">
            <a:avLst/>
          </a:prstGeom>
          <a:noFill/>
        </p:spPr>
        <p:txBody>
          <a:bodyPr wrap="square" rtlCol="0">
            <a:spAutoFit/>
          </a:bodyPr>
          <a:lstStyle/>
          <a:p>
            <a:r>
              <a:rPr lang="en-US" dirty="0" smtClean="0"/>
              <a:t>Effective management of internet resources to be practically used for the sake of aiding the companies in engaging in a more defined pattern of development in the face of international competition and market challenge presented through the internet</a:t>
            </a:r>
            <a:endParaRPr lang="en-US" dirty="0"/>
          </a:p>
        </p:txBody>
      </p:sp>
      <p:sp>
        <p:nvSpPr>
          <p:cNvPr id="6" name="TextBox 5"/>
          <p:cNvSpPr txBox="1"/>
          <p:nvPr/>
        </p:nvSpPr>
        <p:spPr>
          <a:xfrm>
            <a:off x="838200" y="4495800"/>
            <a:ext cx="6705600" cy="1200329"/>
          </a:xfrm>
          <a:prstGeom prst="rect">
            <a:avLst/>
          </a:prstGeom>
          <a:noFill/>
        </p:spPr>
        <p:txBody>
          <a:bodyPr wrap="square" rtlCol="0">
            <a:spAutoFit/>
          </a:bodyPr>
          <a:lstStyle/>
          <a:p>
            <a:r>
              <a:rPr lang="en-US" dirty="0" smtClean="0"/>
              <a:t>Creating responsive ways by which the business organizations are going to benefit from everything the internet offers and gain as much from such provisions accordingly as the way they serve the demands of the market is given attention to </a:t>
            </a:r>
            <a:endParaRPr lang="en-US" dirty="0"/>
          </a:p>
        </p:txBody>
      </p:sp>
    </p:spTree>
    <p:extLst>
      <p:ext uri="{BB962C8B-B14F-4D97-AF65-F5344CB8AC3E}">
        <p14:creationId xmlns:p14="http://schemas.microsoft.com/office/powerpoint/2010/main" val="2011307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ages.techhive.com/images/article/2013/06/internet_keyboard-100042718-orig.jpg"/>
          <p:cNvPicPr>
            <a:picLocks noChangeAspect="1" noChangeArrowheads="1"/>
          </p:cNvPicPr>
          <p:nvPr/>
        </p:nvPicPr>
        <p:blipFill rotWithShape="1">
          <a:blip r:embed="rId2" cstate="print">
            <a:lum bright="70000" contrast="-70000"/>
            <a:extLst>
              <a:ext uri="{28A0092B-C50C-407E-A947-70E740481C1C}">
                <a14:useLocalDpi xmlns:a14="http://schemas.microsoft.com/office/drawing/2010/main" val="0"/>
              </a:ext>
            </a:extLst>
          </a:blip>
          <a:srcRect r="1876"/>
          <a:stretch/>
        </p:blipFill>
        <p:spPr bwMode="auto">
          <a:xfrm>
            <a:off x="0" y="304800"/>
            <a:ext cx="9144000" cy="6172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2908252" y="345141"/>
            <a:ext cx="3334695" cy="923330"/>
          </a:xfrm>
          <a:prstGeom prst="rect">
            <a:avLst/>
          </a:prstGeom>
          <a:noFill/>
        </p:spPr>
        <p:txBody>
          <a:bodyPr wrap="non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References</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 name="Rectangle 1"/>
          <p:cNvSpPr/>
          <p:nvPr/>
        </p:nvSpPr>
        <p:spPr>
          <a:xfrm>
            <a:off x="762000" y="1600200"/>
            <a:ext cx="7239000" cy="3139321"/>
          </a:xfrm>
          <a:prstGeom prst="rect">
            <a:avLst/>
          </a:prstGeom>
        </p:spPr>
        <p:txBody>
          <a:bodyPr wrap="square">
            <a:spAutoFit/>
          </a:bodyPr>
          <a:lstStyle/>
          <a:p>
            <a:pPr marL="968375" indent="-968375"/>
            <a:r>
              <a:rPr lang="en-US" dirty="0"/>
              <a:t>Pinson, Linda. (2004). </a:t>
            </a:r>
            <a:r>
              <a:rPr lang="en-US" i="1" dirty="0"/>
              <a:t>Anatomy of a Business Plan: A Step-by-Step Guide to Building a Business and Securing Your Company’s Future (6th Edition)</a:t>
            </a:r>
            <a:r>
              <a:rPr lang="en-US" dirty="0"/>
              <a:t>. Page 20. Dearborn Trade: Chicago, USA.</a:t>
            </a:r>
          </a:p>
          <a:p>
            <a:pPr marL="968375" indent="-968375"/>
            <a:r>
              <a:rPr lang="en-US" dirty="0"/>
              <a:t>Siegel, Eric S. Brian R. Ford, Jay M. Bornstein (1993), </a:t>
            </a:r>
            <a:r>
              <a:rPr lang="en-US" i="1" dirty="0"/>
              <a:t>'The Ernst &amp; Young Business Plan Guide' </a:t>
            </a:r>
            <a:r>
              <a:rPr lang="en-US" dirty="0"/>
              <a:t>(New York: John Wiley and Sons). </a:t>
            </a:r>
          </a:p>
          <a:p>
            <a:pPr marL="968375" indent="-968375"/>
            <a:r>
              <a:rPr lang="en-US" dirty="0" err="1"/>
              <a:t>Berkem</a:t>
            </a:r>
            <a:r>
              <a:rPr lang="en-US" dirty="0"/>
              <a:t>, </a:t>
            </a:r>
            <a:r>
              <a:rPr lang="en-US" dirty="0" err="1"/>
              <a:t>Birol</a:t>
            </a:r>
            <a:r>
              <a:rPr lang="en-US" dirty="0"/>
              <a:t>. (2008). </a:t>
            </a:r>
            <a:r>
              <a:rPr lang="en-US" i="1" dirty="0"/>
              <a:t>From the Business Motivation Model to Service Oriented Architecture.</a:t>
            </a:r>
            <a:r>
              <a:rPr lang="en-US" dirty="0"/>
              <a:t>  Journal Of Object Technology vol.7, no.8. </a:t>
            </a:r>
          </a:p>
          <a:p>
            <a:pPr marL="968375" indent="-968375"/>
            <a:r>
              <a:rPr lang="en-US" dirty="0" err="1"/>
              <a:t>Pezzo</a:t>
            </a:r>
            <a:r>
              <a:rPr lang="en-US" dirty="0"/>
              <a:t>, Mark V.; </a:t>
            </a:r>
            <a:r>
              <a:rPr lang="en-US" dirty="0" err="1"/>
              <a:t>Litman</a:t>
            </a:r>
            <a:r>
              <a:rPr lang="en-US" dirty="0"/>
              <a:t>, Jordan A.; </a:t>
            </a:r>
            <a:r>
              <a:rPr lang="en-US" dirty="0" err="1"/>
              <a:t>Pezzo</a:t>
            </a:r>
            <a:r>
              <a:rPr lang="en-US" dirty="0"/>
              <a:t>, Stephanie P. (2006). "On the distinction between yuppies and hippies: Individual differences in prediction biases for planning future tasks". Personality and Individual Differences 41 (7): 1359–1371.</a:t>
            </a:r>
          </a:p>
        </p:txBody>
      </p:sp>
    </p:spTree>
    <p:extLst>
      <p:ext uri="{BB962C8B-B14F-4D97-AF65-F5344CB8AC3E}">
        <p14:creationId xmlns:p14="http://schemas.microsoft.com/office/powerpoint/2010/main" val="36124660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TotalTime>
  <Words>923</Words>
  <Application>Microsoft Office PowerPoint</Application>
  <PresentationFormat>On-screen Show (4:3)</PresentationFormat>
  <Paragraphs>49</Paragraphs>
  <Slides>7</Slides>
  <Notes>6</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NetApp Business Plan Presentation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13</cp:revision>
  <dcterms:created xsi:type="dcterms:W3CDTF">2015-02-02T01:28:58Z</dcterms:created>
  <dcterms:modified xsi:type="dcterms:W3CDTF">2015-02-02T04:10:41Z</dcterms:modified>
</cp:coreProperties>
</file>