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3C25C-8AFB-4803-99A2-3315F357628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F0C6D01-7CFE-4E7C-84EE-692D46D78318}">
      <dgm:prSet/>
      <dgm:spPr/>
      <dgm:t>
        <a:bodyPr/>
        <a:lstStyle/>
        <a:p>
          <a:r>
            <a:rPr lang="en-US">
              <a:latin typeface="Times New Roman" panose="02020603050405020304" pitchFamily="18" charset="0"/>
              <a:cs typeface="Times New Roman" panose="02020603050405020304" pitchFamily="18" charset="0"/>
            </a:rPr>
            <a:t>The Beginning: Netflix started in 1977 as a website for renting DVDs online, with a mail delivery system supporting the distribution (Anindita,p 31). </a:t>
          </a:r>
        </a:p>
      </dgm:t>
    </dgm:pt>
    <dgm:pt modelId="{775E969A-25CE-4198-8CAF-F0402C889B56}" type="parTrans" cxnId="{FF06AE04-A71D-4074-A24F-E26BB14780C7}">
      <dgm:prSet/>
      <dgm:spPr/>
      <dgm:t>
        <a:bodyPr/>
        <a:lstStyle/>
        <a:p>
          <a:endParaRPr lang="en-US"/>
        </a:p>
      </dgm:t>
    </dgm:pt>
    <dgm:pt modelId="{EB741B43-1FAB-42CE-B5FD-C6000A6171C7}" type="sibTrans" cxnId="{FF06AE04-A71D-4074-A24F-E26BB14780C7}">
      <dgm:prSet/>
      <dgm:spPr/>
      <dgm:t>
        <a:bodyPr/>
        <a:lstStyle/>
        <a:p>
          <a:endParaRPr lang="en-US"/>
        </a:p>
      </dgm:t>
    </dgm:pt>
    <dgm:pt modelId="{EC05482E-285B-4960-A47E-AFC6E21F59D1}">
      <dgm:prSet/>
      <dgm:spPr/>
      <dgm:t>
        <a:bodyPr/>
        <a:lstStyle/>
        <a:p>
          <a:r>
            <a:rPr lang="en-US">
              <a:latin typeface="Times New Roman" panose="02020603050405020304" pitchFamily="18" charset="0"/>
              <a:cs typeface="Times New Roman" panose="02020603050405020304" pitchFamily="18" charset="0"/>
            </a:rPr>
            <a:t>The existing competition at the time was from Network and cable television, but most importantly from blockbuster movie stores offering on-demand videos.</a:t>
          </a:r>
        </a:p>
      </dgm:t>
    </dgm:pt>
    <dgm:pt modelId="{86D32669-FFCB-47B8-88F1-07211275F103}" type="parTrans" cxnId="{DE3ED7FC-8473-42FE-B8E8-E7C947E2E3A1}">
      <dgm:prSet/>
      <dgm:spPr/>
      <dgm:t>
        <a:bodyPr/>
        <a:lstStyle/>
        <a:p>
          <a:endParaRPr lang="en-US"/>
        </a:p>
      </dgm:t>
    </dgm:pt>
    <dgm:pt modelId="{B3A649CF-C73F-4A1A-B98E-E1B49C255991}" type="sibTrans" cxnId="{DE3ED7FC-8473-42FE-B8E8-E7C947E2E3A1}">
      <dgm:prSet/>
      <dgm:spPr/>
      <dgm:t>
        <a:bodyPr/>
        <a:lstStyle/>
        <a:p>
          <a:endParaRPr lang="en-US"/>
        </a:p>
      </dgm:t>
    </dgm:pt>
    <dgm:pt modelId="{A897799D-279A-427B-BF06-8295F91FBA8C}">
      <dgm:prSet/>
      <dgm:spPr/>
      <dgm:t>
        <a:bodyPr/>
        <a:lstStyle/>
        <a:p>
          <a:r>
            <a:rPr lang="en-US">
              <a:latin typeface="Times New Roman" panose="02020603050405020304" pitchFamily="18" charset="0"/>
              <a:cs typeface="Times New Roman" panose="02020603050405020304" pitchFamily="18" charset="0"/>
            </a:rPr>
            <a:t>The onset of Video Streaming: With Increase in internet bandwidth in 2007, Netflix developed a streaming service which enabled millions of people to access videos through their phones, personal computers or tablets.</a:t>
          </a:r>
        </a:p>
      </dgm:t>
    </dgm:pt>
    <dgm:pt modelId="{687BF326-A2C3-45B9-9B45-663CF8A0A721}" type="parTrans" cxnId="{A7C96ABF-CB26-4E01-9796-C0AFFEC9F2AC}">
      <dgm:prSet/>
      <dgm:spPr/>
      <dgm:t>
        <a:bodyPr/>
        <a:lstStyle/>
        <a:p>
          <a:endParaRPr lang="en-US"/>
        </a:p>
      </dgm:t>
    </dgm:pt>
    <dgm:pt modelId="{3DF8ED65-B203-4C7C-9D26-7584061BFAF0}" type="sibTrans" cxnId="{A7C96ABF-CB26-4E01-9796-C0AFFEC9F2AC}">
      <dgm:prSet/>
      <dgm:spPr/>
      <dgm:t>
        <a:bodyPr/>
        <a:lstStyle/>
        <a:p>
          <a:endParaRPr lang="en-US"/>
        </a:p>
      </dgm:t>
    </dgm:pt>
    <dgm:pt modelId="{E6CFAF4A-27F6-4F63-B8AF-BF5D986015A8}">
      <dgm:prSet/>
      <dgm:spPr/>
      <dgm:t>
        <a:bodyPr/>
        <a:lstStyle/>
        <a:p>
          <a:r>
            <a:rPr lang="en-US">
              <a:latin typeface="Times New Roman" panose="02020603050405020304" pitchFamily="18" charset="0"/>
              <a:cs typeface="Times New Roman" panose="02020603050405020304" pitchFamily="18" charset="0"/>
            </a:rPr>
            <a:t>Coherent value Network: Netflix partnered with other electronic firms to expand their streaming services to the rapidly growing demand (Voigt et al., p 130)</a:t>
          </a:r>
          <a:r>
            <a:rPr lang="en-US"/>
            <a:t>. </a:t>
          </a:r>
        </a:p>
      </dgm:t>
    </dgm:pt>
    <dgm:pt modelId="{949C98AD-4D83-4F04-A4EE-C4801BB6F5B1}" type="parTrans" cxnId="{AB9BCD41-C173-4F18-BD0F-B7A1A2F6DF3F}">
      <dgm:prSet/>
      <dgm:spPr/>
      <dgm:t>
        <a:bodyPr/>
        <a:lstStyle/>
        <a:p>
          <a:endParaRPr lang="en-US"/>
        </a:p>
      </dgm:t>
    </dgm:pt>
    <dgm:pt modelId="{B5F50438-0E20-4147-A0CD-D1681A6A32C0}" type="sibTrans" cxnId="{AB9BCD41-C173-4F18-BD0F-B7A1A2F6DF3F}">
      <dgm:prSet/>
      <dgm:spPr/>
      <dgm:t>
        <a:bodyPr/>
        <a:lstStyle/>
        <a:p>
          <a:endParaRPr lang="en-US"/>
        </a:p>
      </dgm:t>
    </dgm:pt>
    <dgm:pt modelId="{2F6BC639-AD6A-4C99-8F65-8D2EDFDB7526}">
      <dgm:prSet/>
      <dgm:spPr/>
      <dgm:t>
        <a:bodyPr/>
        <a:lstStyle/>
        <a:p>
          <a:r>
            <a:rPr lang="en-US">
              <a:latin typeface="Times New Roman" panose="02020603050405020304" pitchFamily="18" charset="0"/>
              <a:cs typeface="Times New Roman" panose="02020603050405020304" pitchFamily="18" charset="0"/>
            </a:rPr>
            <a:t>For instance, in 2008, Netflix partnered with Xbox 360, Blue-Ray and Apple Macintosh; Apple iPad and iPod.</a:t>
          </a:r>
        </a:p>
      </dgm:t>
    </dgm:pt>
    <dgm:pt modelId="{3B11F29A-14C8-45FE-A00C-E0E24613AB92}" type="parTrans" cxnId="{363A1861-9CAC-4129-812F-5918C34DE9D9}">
      <dgm:prSet/>
      <dgm:spPr/>
      <dgm:t>
        <a:bodyPr/>
        <a:lstStyle/>
        <a:p>
          <a:endParaRPr lang="en-US"/>
        </a:p>
      </dgm:t>
    </dgm:pt>
    <dgm:pt modelId="{65CBB7C7-340F-4570-B187-690C95E9AF60}" type="sibTrans" cxnId="{363A1861-9CAC-4129-812F-5918C34DE9D9}">
      <dgm:prSet/>
      <dgm:spPr/>
      <dgm:t>
        <a:bodyPr/>
        <a:lstStyle/>
        <a:p>
          <a:endParaRPr lang="en-US"/>
        </a:p>
      </dgm:t>
    </dgm:pt>
    <dgm:pt modelId="{BCD0C750-3735-6B43-A435-1DF385B79FDA}" type="pres">
      <dgm:prSet presAssocID="{86E3C25C-8AFB-4803-99A2-3315F357628A}" presName="linear" presStyleCnt="0">
        <dgm:presLayoutVars>
          <dgm:animLvl val="lvl"/>
          <dgm:resizeHandles val="exact"/>
        </dgm:presLayoutVars>
      </dgm:prSet>
      <dgm:spPr/>
    </dgm:pt>
    <dgm:pt modelId="{24345617-8A73-974C-ABE5-9CCFB207B833}" type="pres">
      <dgm:prSet presAssocID="{EF0C6D01-7CFE-4E7C-84EE-692D46D78318}" presName="parentText" presStyleLbl="node1" presStyleIdx="0" presStyleCnt="3">
        <dgm:presLayoutVars>
          <dgm:chMax val="0"/>
          <dgm:bulletEnabled val="1"/>
        </dgm:presLayoutVars>
      </dgm:prSet>
      <dgm:spPr/>
    </dgm:pt>
    <dgm:pt modelId="{F5605D93-8CB1-AD4A-B96B-68D1DEE242F0}" type="pres">
      <dgm:prSet presAssocID="{EF0C6D01-7CFE-4E7C-84EE-692D46D78318}" presName="childText" presStyleLbl="revTx" presStyleIdx="0" presStyleCnt="2">
        <dgm:presLayoutVars>
          <dgm:bulletEnabled val="1"/>
        </dgm:presLayoutVars>
      </dgm:prSet>
      <dgm:spPr/>
    </dgm:pt>
    <dgm:pt modelId="{46F1BCA5-4334-824E-82DC-43222FBA9C50}" type="pres">
      <dgm:prSet presAssocID="{A897799D-279A-427B-BF06-8295F91FBA8C}" presName="parentText" presStyleLbl="node1" presStyleIdx="1" presStyleCnt="3">
        <dgm:presLayoutVars>
          <dgm:chMax val="0"/>
          <dgm:bulletEnabled val="1"/>
        </dgm:presLayoutVars>
      </dgm:prSet>
      <dgm:spPr/>
    </dgm:pt>
    <dgm:pt modelId="{2A95B497-74F2-2449-96ED-678A12E9015A}" type="pres">
      <dgm:prSet presAssocID="{3DF8ED65-B203-4C7C-9D26-7584061BFAF0}" presName="spacer" presStyleCnt="0"/>
      <dgm:spPr/>
    </dgm:pt>
    <dgm:pt modelId="{CD80FF35-E938-2147-B64B-F44973DB47D6}" type="pres">
      <dgm:prSet presAssocID="{E6CFAF4A-27F6-4F63-B8AF-BF5D986015A8}" presName="parentText" presStyleLbl="node1" presStyleIdx="2" presStyleCnt="3">
        <dgm:presLayoutVars>
          <dgm:chMax val="0"/>
          <dgm:bulletEnabled val="1"/>
        </dgm:presLayoutVars>
      </dgm:prSet>
      <dgm:spPr/>
    </dgm:pt>
    <dgm:pt modelId="{33BB8055-FD3E-4F4F-827A-930FD36046E1}" type="pres">
      <dgm:prSet presAssocID="{E6CFAF4A-27F6-4F63-B8AF-BF5D986015A8}" presName="childText" presStyleLbl="revTx" presStyleIdx="1" presStyleCnt="2">
        <dgm:presLayoutVars>
          <dgm:bulletEnabled val="1"/>
        </dgm:presLayoutVars>
      </dgm:prSet>
      <dgm:spPr/>
    </dgm:pt>
  </dgm:ptLst>
  <dgm:cxnLst>
    <dgm:cxn modelId="{FF06AE04-A71D-4074-A24F-E26BB14780C7}" srcId="{86E3C25C-8AFB-4803-99A2-3315F357628A}" destId="{EF0C6D01-7CFE-4E7C-84EE-692D46D78318}" srcOrd="0" destOrd="0" parTransId="{775E969A-25CE-4198-8CAF-F0402C889B56}" sibTransId="{EB741B43-1FAB-42CE-B5FD-C6000A6171C7}"/>
    <dgm:cxn modelId="{AB9BCD41-C173-4F18-BD0F-B7A1A2F6DF3F}" srcId="{86E3C25C-8AFB-4803-99A2-3315F357628A}" destId="{E6CFAF4A-27F6-4F63-B8AF-BF5D986015A8}" srcOrd="2" destOrd="0" parTransId="{949C98AD-4D83-4F04-A4EE-C4801BB6F5B1}" sibTransId="{B5F50438-0E20-4147-A0CD-D1681A6A32C0}"/>
    <dgm:cxn modelId="{363A1861-9CAC-4129-812F-5918C34DE9D9}" srcId="{E6CFAF4A-27F6-4F63-B8AF-BF5D986015A8}" destId="{2F6BC639-AD6A-4C99-8F65-8D2EDFDB7526}" srcOrd="0" destOrd="0" parTransId="{3B11F29A-14C8-45FE-A00C-E0E24613AB92}" sibTransId="{65CBB7C7-340F-4570-B187-690C95E9AF60}"/>
    <dgm:cxn modelId="{0C1B5B88-7130-8B46-BA52-7D74D0559760}" type="presOf" srcId="{A897799D-279A-427B-BF06-8295F91FBA8C}" destId="{46F1BCA5-4334-824E-82DC-43222FBA9C50}" srcOrd="0" destOrd="0" presId="urn:microsoft.com/office/officeart/2005/8/layout/vList2"/>
    <dgm:cxn modelId="{9CDCFDB2-9460-7647-89C7-43A5B3281DD8}" type="presOf" srcId="{2F6BC639-AD6A-4C99-8F65-8D2EDFDB7526}" destId="{33BB8055-FD3E-4F4F-827A-930FD36046E1}" srcOrd="0" destOrd="0" presId="urn:microsoft.com/office/officeart/2005/8/layout/vList2"/>
    <dgm:cxn modelId="{A7C96ABF-CB26-4E01-9796-C0AFFEC9F2AC}" srcId="{86E3C25C-8AFB-4803-99A2-3315F357628A}" destId="{A897799D-279A-427B-BF06-8295F91FBA8C}" srcOrd="1" destOrd="0" parTransId="{687BF326-A2C3-45B9-9B45-663CF8A0A721}" sibTransId="{3DF8ED65-B203-4C7C-9D26-7584061BFAF0}"/>
    <dgm:cxn modelId="{4B5474D4-B9FC-744A-B32B-B76CD27C3AE7}" type="presOf" srcId="{EC05482E-285B-4960-A47E-AFC6E21F59D1}" destId="{F5605D93-8CB1-AD4A-B96B-68D1DEE242F0}" srcOrd="0" destOrd="0" presId="urn:microsoft.com/office/officeart/2005/8/layout/vList2"/>
    <dgm:cxn modelId="{DE2E2AEA-F4A1-474B-8533-F9E15C20BADE}" type="presOf" srcId="{EF0C6D01-7CFE-4E7C-84EE-692D46D78318}" destId="{24345617-8A73-974C-ABE5-9CCFB207B833}" srcOrd="0" destOrd="0" presId="urn:microsoft.com/office/officeart/2005/8/layout/vList2"/>
    <dgm:cxn modelId="{659591F5-30CF-B143-BE30-DB8754B44982}" type="presOf" srcId="{86E3C25C-8AFB-4803-99A2-3315F357628A}" destId="{BCD0C750-3735-6B43-A435-1DF385B79FDA}" srcOrd="0" destOrd="0" presId="urn:microsoft.com/office/officeart/2005/8/layout/vList2"/>
    <dgm:cxn modelId="{268806FC-6A11-5E44-969F-8C24D68E1D2A}" type="presOf" srcId="{E6CFAF4A-27F6-4F63-B8AF-BF5D986015A8}" destId="{CD80FF35-E938-2147-B64B-F44973DB47D6}" srcOrd="0" destOrd="0" presId="urn:microsoft.com/office/officeart/2005/8/layout/vList2"/>
    <dgm:cxn modelId="{DE3ED7FC-8473-42FE-B8E8-E7C947E2E3A1}" srcId="{EF0C6D01-7CFE-4E7C-84EE-692D46D78318}" destId="{EC05482E-285B-4960-A47E-AFC6E21F59D1}" srcOrd="0" destOrd="0" parTransId="{86D32669-FFCB-47B8-88F1-07211275F103}" sibTransId="{B3A649CF-C73F-4A1A-B98E-E1B49C255991}"/>
    <dgm:cxn modelId="{EF714E0E-5112-4043-AF7F-C71FAEF0E882}" type="presParOf" srcId="{BCD0C750-3735-6B43-A435-1DF385B79FDA}" destId="{24345617-8A73-974C-ABE5-9CCFB207B833}" srcOrd="0" destOrd="0" presId="urn:microsoft.com/office/officeart/2005/8/layout/vList2"/>
    <dgm:cxn modelId="{8C8C649A-B1A8-2844-9CB8-EB6CF0247980}" type="presParOf" srcId="{BCD0C750-3735-6B43-A435-1DF385B79FDA}" destId="{F5605D93-8CB1-AD4A-B96B-68D1DEE242F0}" srcOrd="1" destOrd="0" presId="urn:microsoft.com/office/officeart/2005/8/layout/vList2"/>
    <dgm:cxn modelId="{577C6531-9028-5A48-9A57-C07609C411EC}" type="presParOf" srcId="{BCD0C750-3735-6B43-A435-1DF385B79FDA}" destId="{46F1BCA5-4334-824E-82DC-43222FBA9C50}" srcOrd="2" destOrd="0" presId="urn:microsoft.com/office/officeart/2005/8/layout/vList2"/>
    <dgm:cxn modelId="{D773F038-A13C-4945-94C2-EB1E484A3FD6}" type="presParOf" srcId="{BCD0C750-3735-6B43-A435-1DF385B79FDA}" destId="{2A95B497-74F2-2449-96ED-678A12E9015A}" srcOrd="3" destOrd="0" presId="urn:microsoft.com/office/officeart/2005/8/layout/vList2"/>
    <dgm:cxn modelId="{9E2531CB-7F14-B84A-9847-B35C708E8093}" type="presParOf" srcId="{BCD0C750-3735-6B43-A435-1DF385B79FDA}" destId="{CD80FF35-E938-2147-B64B-F44973DB47D6}" srcOrd="4" destOrd="0" presId="urn:microsoft.com/office/officeart/2005/8/layout/vList2"/>
    <dgm:cxn modelId="{3FD56BA8-5184-EA49-90F3-717E7C070483}" type="presParOf" srcId="{BCD0C750-3735-6B43-A435-1DF385B79FDA}" destId="{33BB8055-FD3E-4F4F-827A-930FD36046E1}"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E92C46-6B11-4919-B58D-92244A0C60A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0B3ADEE-8F02-4715-8680-38D7F7C19A1A}">
      <dgm:prSet custT="1"/>
      <dgm:spPr/>
      <dgm:t>
        <a:bodyPr/>
        <a:lstStyle/>
        <a:p>
          <a:r>
            <a:rPr lang="en-US" sz="2000">
              <a:latin typeface="Times New Roman" panose="02020603050405020304" pitchFamily="18" charset="0"/>
              <a:cs typeface="Times New Roman" panose="02020603050405020304" pitchFamily="18" charset="0"/>
            </a:rPr>
            <a:t>Production of Original Content </a:t>
          </a:r>
        </a:p>
      </dgm:t>
    </dgm:pt>
    <dgm:pt modelId="{20356403-83F4-4FE4-A389-957164040175}" type="parTrans" cxnId="{92E69B67-6183-426D-9DF3-D846E1ACA432}">
      <dgm:prSet/>
      <dgm:spPr/>
      <dgm:t>
        <a:bodyPr/>
        <a:lstStyle/>
        <a:p>
          <a:endParaRPr lang="en-US"/>
        </a:p>
      </dgm:t>
    </dgm:pt>
    <dgm:pt modelId="{3BDD5A63-ACCC-425F-A95F-4D13F5E831EE}" type="sibTrans" cxnId="{92E69B67-6183-426D-9DF3-D846E1ACA432}">
      <dgm:prSet/>
      <dgm:spPr/>
      <dgm:t>
        <a:bodyPr/>
        <a:lstStyle/>
        <a:p>
          <a:endParaRPr lang="en-US"/>
        </a:p>
      </dgm:t>
    </dgm:pt>
    <dgm:pt modelId="{D8EF9F54-DD22-4C19-A84D-3B038AF83365}">
      <dgm:prSet custT="1"/>
      <dgm:spPr/>
      <dgm:t>
        <a:bodyPr/>
        <a:lstStyle/>
        <a:p>
          <a:r>
            <a:rPr lang="en-US" sz="1600">
              <a:latin typeface="Times New Roman" panose="02020603050405020304" pitchFamily="18" charset="0"/>
              <a:cs typeface="Times New Roman" panose="02020603050405020304" pitchFamily="18" charset="0"/>
            </a:rPr>
            <a:t>Netflix decided to begin produce it’s own content in 2013</a:t>
          </a:r>
        </a:p>
      </dgm:t>
    </dgm:pt>
    <dgm:pt modelId="{A0F01AA0-8CB2-4040-AEB3-7F53320E55B7}" type="parTrans" cxnId="{1F313210-7929-49C2-9762-20907FA9E7D0}">
      <dgm:prSet/>
      <dgm:spPr/>
      <dgm:t>
        <a:bodyPr/>
        <a:lstStyle/>
        <a:p>
          <a:endParaRPr lang="en-US"/>
        </a:p>
      </dgm:t>
    </dgm:pt>
    <dgm:pt modelId="{DAD289B3-C4E8-4D97-9B3A-6B057FACB1F5}" type="sibTrans" cxnId="{1F313210-7929-49C2-9762-20907FA9E7D0}">
      <dgm:prSet/>
      <dgm:spPr/>
      <dgm:t>
        <a:bodyPr/>
        <a:lstStyle/>
        <a:p>
          <a:endParaRPr lang="en-US"/>
        </a:p>
      </dgm:t>
    </dgm:pt>
    <dgm:pt modelId="{655872FA-3C63-4651-B678-B461BA31F1C6}">
      <dgm:prSet/>
      <dgm:spPr/>
      <dgm:t>
        <a:bodyPr/>
        <a:lstStyle/>
        <a:p>
          <a:r>
            <a:rPr lang="en-US">
              <a:latin typeface="Times New Roman" panose="02020603050405020304" pitchFamily="18" charset="0"/>
              <a:cs typeface="Times New Roman" panose="02020603050405020304" pitchFamily="18" charset="0"/>
            </a:rPr>
            <a:t>Binge Watching </a:t>
          </a:r>
        </a:p>
      </dgm:t>
    </dgm:pt>
    <dgm:pt modelId="{742317E5-FBFC-4CFE-B712-9450A9C5DD23}" type="parTrans" cxnId="{6A495514-E1E6-463F-8D13-11BD2BC908B1}">
      <dgm:prSet/>
      <dgm:spPr/>
      <dgm:t>
        <a:bodyPr/>
        <a:lstStyle/>
        <a:p>
          <a:endParaRPr lang="en-US"/>
        </a:p>
      </dgm:t>
    </dgm:pt>
    <dgm:pt modelId="{F68F52FC-064D-4BE5-B036-4D6A8AF946E9}" type="sibTrans" cxnId="{6A495514-E1E6-463F-8D13-11BD2BC908B1}">
      <dgm:prSet/>
      <dgm:spPr/>
      <dgm:t>
        <a:bodyPr/>
        <a:lstStyle/>
        <a:p>
          <a:endParaRPr lang="en-US"/>
        </a:p>
      </dgm:t>
    </dgm:pt>
    <dgm:pt modelId="{E8937D82-634C-4974-BEFF-CCECC02E510E}">
      <dgm:prSet custT="1"/>
      <dgm:spPr/>
      <dgm:t>
        <a:bodyPr/>
        <a:lstStyle/>
        <a:p>
          <a:r>
            <a:rPr lang="en-US" sz="2000">
              <a:latin typeface="Times New Roman" panose="02020603050405020304" pitchFamily="18" charset="0"/>
              <a:cs typeface="Times New Roman" panose="02020603050405020304" pitchFamily="18" charset="0"/>
            </a:rPr>
            <a:t>The next disruptive innovation strategy taken by Netflix was releasing entire TV series at once, foregoing the traditional episode-per-week instalments (Richardson). </a:t>
          </a:r>
        </a:p>
      </dgm:t>
    </dgm:pt>
    <dgm:pt modelId="{3CC9F980-1883-4171-81BC-CCED8A1BE1BD}" type="parTrans" cxnId="{C424C5A3-5C88-4608-B294-9BC3492A2F11}">
      <dgm:prSet/>
      <dgm:spPr/>
      <dgm:t>
        <a:bodyPr/>
        <a:lstStyle/>
        <a:p>
          <a:endParaRPr lang="en-US"/>
        </a:p>
      </dgm:t>
    </dgm:pt>
    <dgm:pt modelId="{D47C0F7A-1C0F-494F-B0FE-659105DF074E}" type="sibTrans" cxnId="{C424C5A3-5C88-4608-B294-9BC3492A2F11}">
      <dgm:prSet/>
      <dgm:spPr/>
      <dgm:t>
        <a:bodyPr/>
        <a:lstStyle/>
        <a:p>
          <a:endParaRPr lang="en-US"/>
        </a:p>
      </dgm:t>
    </dgm:pt>
    <dgm:pt modelId="{6A150B6D-00B0-4482-92D5-A85122C45E41}">
      <dgm:prSet custT="1"/>
      <dgm:spPr/>
      <dgm:t>
        <a:bodyPr/>
        <a:lstStyle/>
        <a:p>
          <a:r>
            <a:rPr lang="en-US" sz="1800">
              <a:latin typeface="Times New Roman" panose="02020603050405020304" pitchFamily="18" charset="0"/>
              <a:cs typeface="Times New Roman" panose="02020603050405020304" pitchFamily="18" charset="0"/>
            </a:rPr>
            <a:t>Innovation to Maintain Dominance</a:t>
          </a:r>
        </a:p>
      </dgm:t>
    </dgm:pt>
    <dgm:pt modelId="{4FBB1940-E534-4702-8B49-12FFEFBC0442}" type="parTrans" cxnId="{4A699D15-70C8-4A95-A5F4-E94810E0F3C4}">
      <dgm:prSet/>
      <dgm:spPr/>
      <dgm:t>
        <a:bodyPr/>
        <a:lstStyle/>
        <a:p>
          <a:endParaRPr lang="en-US"/>
        </a:p>
      </dgm:t>
    </dgm:pt>
    <dgm:pt modelId="{CAD3F590-671C-430B-AF62-FD311FFF96D9}" type="sibTrans" cxnId="{4A699D15-70C8-4A95-A5F4-E94810E0F3C4}">
      <dgm:prSet/>
      <dgm:spPr/>
      <dgm:t>
        <a:bodyPr/>
        <a:lstStyle/>
        <a:p>
          <a:endParaRPr lang="en-US"/>
        </a:p>
      </dgm:t>
    </dgm:pt>
    <dgm:pt modelId="{93C3D275-4D35-400E-A003-976488B75664}">
      <dgm:prSet custT="1"/>
      <dgm:spPr/>
      <dgm:t>
        <a:bodyPr/>
        <a:lstStyle/>
        <a:p>
          <a:r>
            <a:rPr lang="en-US" sz="2000">
              <a:latin typeface="Times New Roman" panose="02020603050405020304" pitchFamily="18" charset="0"/>
              <a:cs typeface="Times New Roman" panose="02020603050405020304" pitchFamily="18" charset="0"/>
            </a:rPr>
            <a:t>With entry of other competitors into the streaming industry eminent, Netflix has resorted to aggressive data mining to stay on top</a:t>
          </a:r>
        </a:p>
      </dgm:t>
    </dgm:pt>
    <dgm:pt modelId="{31DD629B-9B48-4CE8-BCA2-F7C065B077D6}" type="parTrans" cxnId="{6D2A6E1C-531A-4B7D-B067-34191DCC4F15}">
      <dgm:prSet/>
      <dgm:spPr/>
      <dgm:t>
        <a:bodyPr/>
        <a:lstStyle/>
        <a:p>
          <a:endParaRPr lang="en-US"/>
        </a:p>
      </dgm:t>
    </dgm:pt>
    <dgm:pt modelId="{84B7155C-DA03-492F-9F75-45A69E2E2D17}" type="sibTrans" cxnId="{6D2A6E1C-531A-4B7D-B067-34191DCC4F15}">
      <dgm:prSet/>
      <dgm:spPr/>
      <dgm:t>
        <a:bodyPr/>
        <a:lstStyle/>
        <a:p>
          <a:endParaRPr lang="en-US"/>
        </a:p>
      </dgm:t>
    </dgm:pt>
    <dgm:pt modelId="{48BC46EE-F4C1-B241-940C-B65EBD0AC671}" type="pres">
      <dgm:prSet presAssocID="{97E92C46-6B11-4919-B58D-92244A0C60A6}" presName="linear" presStyleCnt="0">
        <dgm:presLayoutVars>
          <dgm:animLvl val="lvl"/>
          <dgm:resizeHandles val="exact"/>
        </dgm:presLayoutVars>
      </dgm:prSet>
      <dgm:spPr/>
    </dgm:pt>
    <dgm:pt modelId="{56F423E5-44B4-FF41-88F7-BC3D384D771A}" type="pres">
      <dgm:prSet presAssocID="{F0B3ADEE-8F02-4715-8680-38D7F7C19A1A}" presName="parentText" presStyleLbl="node1" presStyleIdx="0" presStyleCnt="5">
        <dgm:presLayoutVars>
          <dgm:chMax val="0"/>
          <dgm:bulletEnabled val="1"/>
        </dgm:presLayoutVars>
      </dgm:prSet>
      <dgm:spPr/>
    </dgm:pt>
    <dgm:pt modelId="{4B21A941-BCF7-034B-89B1-5CA3FFD743DF}" type="pres">
      <dgm:prSet presAssocID="{F0B3ADEE-8F02-4715-8680-38D7F7C19A1A}" presName="childText" presStyleLbl="revTx" presStyleIdx="0" presStyleCnt="1">
        <dgm:presLayoutVars>
          <dgm:bulletEnabled val="1"/>
        </dgm:presLayoutVars>
      </dgm:prSet>
      <dgm:spPr/>
    </dgm:pt>
    <dgm:pt modelId="{168CE01A-13EC-3946-A4AE-30659C8C9C9D}" type="pres">
      <dgm:prSet presAssocID="{655872FA-3C63-4651-B678-B461BA31F1C6}" presName="parentText" presStyleLbl="node1" presStyleIdx="1" presStyleCnt="5">
        <dgm:presLayoutVars>
          <dgm:chMax val="0"/>
          <dgm:bulletEnabled val="1"/>
        </dgm:presLayoutVars>
      </dgm:prSet>
      <dgm:spPr/>
    </dgm:pt>
    <dgm:pt modelId="{D8A03EC2-0953-4242-8751-B84D7EB6FACF}" type="pres">
      <dgm:prSet presAssocID="{F68F52FC-064D-4BE5-B036-4D6A8AF946E9}" presName="spacer" presStyleCnt="0"/>
      <dgm:spPr/>
    </dgm:pt>
    <dgm:pt modelId="{72E2A9B3-37D3-CD42-826E-772883A646B2}" type="pres">
      <dgm:prSet presAssocID="{E8937D82-634C-4974-BEFF-CCECC02E510E}" presName="parentText" presStyleLbl="node1" presStyleIdx="2" presStyleCnt="5">
        <dgm:presLayoutVars>
          <dgm:chMax val="0"/>
          <dgm:bulletEnabled val="1"/>
        </dgm:presLayoutVars>
      </dgm:prSet>
      <dgm:spPr/>
    </dgm:pt>
    <dgm:pt modelId="{D102FB06-41BD-4248-944D-BC498F9612E4}" type="pres">
      <dgm:prSet presAssocID="{D47C0F7A-1C0F-494F-B0FE-659105DF074E}" presName="spacer" presStyleCnt="0"/>
      <dgm:spPr/>
    </dgm:pt>
    <dgm:pt modelId="{A218C55D-C4A0-114F-BCB2-F1E0EBB89B01}" type="pres">
      <dgm:prSet presAssocID="{6A150B6D-00B0-4482-92D5-A85122C45E41}" presName="parentText" presStyleLbl="node1" presStyleIdx="3" presStyleCnt="5">
        <dgm:presLayoutVars>
          <dgm:chMax val="0"/>
          <dgm:bulletEnabled val="1"/>
        </dgm:presLayoutVars>
      </dgm:prSet>
      <dgm:spPr/>
    </dgm:pt>
    <dgm:pt modelId="{F436A9F8-7B37-CE41-995B-EE78D5D8B383}" type="pres">
      <dgm:prSet presAssocID="{CAD3F590-671C-430B-AF62-FD311FFF96D9}" presName="spacer" presStyleCnt="0"/>
      <dgm:spPr/>
    </dgm:pt>
    <dgm:pt modelId="{3FB78E03-0874-5644-8BE9-55789F11D706}" type="pres">
      <dgm:prSet presAssocID="{93C3D275-4D35-400E-A003-976488B75664}" presName="parentText" presStyleLbl="node1" presStyleIdx="4" presStyleCnt="5">
        <dgm:presLayoutVars>
          <dgm:chMax val="0"/>
          <dgm:bulletEnabled val="1"/>
        </dgm:presLayoutVars>
      </dgm:prSet>
      <dgm:spPr/>
    </dgm:pt>
  </dgm:ptLst>
  <dgm:cxnLst>
    <dgm:cxn modelId="{1F313210-7929-49C2-9762-20907FA9E7D0}" srcId="{F0B3ADEE-8F02-4715-8680-38D7F7C19A1A}" destId="{D8EF9F54-DD22-4C19-A84D-3B038AF83365}" srcOrd="0" destOrd="0" parTransId="{A0F01AA0-8CB2-4040-AEB3-7F53320E55B7}" sibTransId="{DAD289B3-C4E8-4D97-9B3A-6B057FACB1F5}"/>
    <dgm:cxn modelId="{6A495514-E1E6-463F-8D13-11BD2BC908B1}" srcId="{97E92C46-6B11-4919-B58D-92244A0C60A6}" destId="{655872FA-3C63-4651-B678-B461BA31F1C6}" srcOrd="1" destOrd="0" parTransId="{742317E5-FBFC-4CFE-B712-9450A9C5DD23}" sibTransId="{F68F52FC-064D-4BE5-B036-4D6A8AF946E9}"/>
    <dgm:cxn modelId="{4A699D15-70C8-4A95-A5F4-E94810E0F3C4}" srcId="{97E92C46-6B11-4919-B58D-92244A0C60A6}" destId="{6A150B6D-00B0-4482-92D5-A85122C45E41}" srcOrd="3" destOrd="0" parTransId="{4FBB1940-E534-4702-8B49-12FFEFBC0442}" sibTransId="{CAD3F590-671C-430B-AF62-FD311FFF96D9}"/>
    <dgm:cxn modelId="{21FEA416-5050-2546-A961-44B5612483C2}" type="presOf" srcId="{E8937D82-634C-4974-BEFF-CCECC02E510E}" destId="{72E2A9B3-37D3-CD42-826E-772883A646B2}" srcOrd="0" destOrd="0" presId="urn:microsoft.com/office/officeart/2005/8/layout/vList2"/>
    <dgm:cxn modelId="{6D2A6E1C-531A-4B7D-B067-34191DCC4F15}" srcId="{97E92C46-6B11-4919-B58D-92244A0C60A6}" destId="{93C3D275-4D35-400E-A003-976488B75664}" srcOrd="4" destOrd="0" parTransId="{31DD629B-9B48-4CE8-BCA2-F7C065B077D6}" sibTransId="{84B7155C-DA03-492F-9F75-45A69E2E2D17}"/>
    <dgm:cxn modelId="{63E7363D-7E46-D74C-AD0C-1EA89B7E61D6}" type="presOf" srcId="{655872FA-3C63-4651-B678-B461BA31F1C6}" destId="{168CE01A-13EC-3946-A4AE-30659C8C9C9D}" srcOrd="0" destOrd="0" presId="urn:microsoft.com/office/officeart/2005/8/layout/vList2"/>
    <dgm:cxn modelId="{F48D3C50-D992-0F44-A91E-E83BBB5AD4CF}" type="presOf" srcId="{93C3D275-4D35-400E-A003-976488B75664}" destId="{3FB78E03-0874-5644-8BE9-55789F11D706}" srcOrd="0" destOrd="0" presId="urn:microsoft.com/office/officeart/2005/8/layout/vList2"/>
    <dgm:cxn modelId="{9265DC50-55C5-AE4D-9246-5852397FDDA5}" type="presOf" srcId="{97E92C46-6B11-4919-B58D-92244A0C60A6}" destId="{48BC46EE-F4C1-B241-940C-B65EBD0AC671}" srcOrd="0" destOrd="0" presId="urn:microsoft.com/office/officeart/2005/8/layout/vList2"/>
    <dgm:cxn modelId="{F1C7CD60-FB36-C149-8AB4-3C2B5FE088AF}" type="presOf" srcId="{F0B3ADEE-8F02-4715-8680-38D7F7C19A1A}" destId="{56F423E5-44B4-FF41-88F7-BC3D384D771A}" srcOrd="0" destOrd="0" presId="urn:microsoft.com/office/officeart/2005/8/layout/vList2"/>
    <dgm:cxn modelId="{92E69B67-6183-426D-9DF3-D846E1ACA432}" srcId="{97E92C46-6B11-4919-B58D-92244A0C60A6}" destId="{F0B3ADEE-8F02-4715-8680-38D7F7C19A1A}" srcOrd="0" destOrd="0" parTransId="{20356403-83F4-4FE4-A389-957164040175}" sibTransId="{3BDD5A63-ACCC-425F-A95F-4D13F5E831EE}"/>
    <dgm:cxn modelId="{C424C5A3-5C88-4608-B294-9BC3492A2F11}" srcId="{97E92C46-6B11-4919-B58D-92244A0C60A6}" destId="{E8937D82-634C-4974-BEFF-CCECC02E510E}" srcOrd="2" destOrd="0" parTransId="{3CC9F980-1883-4171-81BC-CCED8A1BE1BD}" sibTransId="{D47C0F7A-1C0F-494F-B0FE-659105DF074E}"/>
    <dgm:cxn modelId="{2A9432AF-FCE6-CA40-8EAE-17E62D286CED}" type="presOf" srcId="{D8EF9F54-DD22-4C19-A84D-3B038AF83365}" destId="{4B21A941-BCF7-034B-89B1-5CA3FFD743DF}" srcOrd="0" destOrd="0" presId="urn:microsoft.com/office/officeart/2005/8/layout/vList2"/>
    <dgm:cxn modelId="{018B21D7-2231-BA41-B4ED-06C723E5515A}" type="presOf" srcId="{6A150B6D-00B0-4482-92D5-A85122C45E41}" destId="{A218C55D-C4A0-114F-BCB2-F1E0EBB89B01}" srcOrd="0" destOrd="0" presId="urn:microsoft.com/office/officeart/2005/8/layout/vList2"/>
    <dgm:cxn modelId="{E43CB882-1A47-0B40-9217-969DA5168F6E}" type="presParOf" srcId="{48BC46EE-F4C1-B241-940C-B65EBD0AC671}" destId="{56F423E5-44B4-FF41-88F7-BC3D384D771A}" srcOrd="0" destOrd="0" presId="urn:microsoft.com/office/officeart/2005/8/layout/vList2"/>
    <dgm:cxn modelId="{44E84E12-361D-DC4B-83BE-2BE123E77202}" type="presParOf" srcId="{48BC46EE-F4C1-B241-940C-B65EBD0AC671}" destId="{4B21A941-BCF7-034B-89B1-5CA3FFD743DF}" srcOrd="1" destOrd="0" presId="urn:microsoft.com/office/officeart/2005/8/layout/vList2"/>
    <dgm:cxn modelId="{E6EE620A-1A6F-3F40-A9A4-93D18E30C31D}" type="presParOf" srcId="{48BC46EE-F4C1-B241-940C-B65EBD0AC671}" destId="{168CE01A-13EC-3946-A4AE-30659C8C9C9D}" srcOrd="2" destOrd="0" presId="urn:microsoft.com/office/officeart/2005/8/layout/vList2"/>
    <dgm:cxn modelId="{2E63DAC1-EB0B-1744-820A-7192C3550CA6}" type="presParOf" srcId="{48BC46EE-F4C1-B241-940C-B65EBD0AC671}" destId="{D8A03EC2-0953-4242-8751-B84D7EB6FACF}" srcOrd="3" destOrd="0" presId="urn:microsoft.com/office/officeart/2005/8/layout/vList2"/>
    <dgm:cxn modelId="{CD6DBA39-19B6-1143-B305-BD0C7445EB16}" type="presParOf" srcId="{48BC46EE-F4C1-B241-940C-B65EBD0AC671}" destId="{72E2A9B3-37D3-CD42-826E-772883A646B2}" srcOrd="4" destOrd="0" presId="urn:microsoft.com/office/officeart/2005/8/layout/vList2"/>
    <dgm:cxn modelId="{63F16986-B3AC-6446-A07D-3F6D80FC5CFB}" type="presParOf" srcId="{48BC46EE-F4C1-B241-940C-B65EBD0AC671}" destId="{D102FB06-41BD-4248-944D-BC498F9612E4}" srcOrd="5" destOrd="0" presId="urn:microsoft.com/office/officeart/2005/8/layout/vList2"/>
    <dgm:cxn modelId="{2F4420A0-07C3-EB4A-AD18-76853E27AAFE}" type="presParOf" srcId="{48BC46EE-F4C1-B241-940C-B65EBD0AC671}" destId="{A218C55D-C4A0-114F-BCB2-F1E0EBB89B01}" srcOrd="6" destOrd="0" presId="urn:microsoft.com/office/officeart/2005/8/layout/vList2"/>
    <dgm:cxn modelId="{17F4FA07-2E08-D34D-AA3B-BB3EDF295DDC}" type="presParOf" srcId="{48BC46EE-F4C1-B241-940C-B65EBD0AC671}" destId="{F436A9F8-7B37-CE41-995B-EE78D5D8B383}" srcOrd="7" destOrd="0" presId="urn:microsoft.com/office/officeart/2005/8/layout/vList2"/>
    <dgm:cxn modelId="{B3A9460E-A92A-794E-BDD9-9789EFF8075E}" type="presParOf" srcId="{48BC46EE-F4C1-B241-940C-B65EBD0AC671}" destId="{3FB78E03-0874-5644-8BE9-55789F11D70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61F71B-B351-4F51-85DD-E2A7BDCF276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C727564-20FB-4BC4-8912-A5094BC5C410}">
      <dgm:prSet/>
      <dgm:spPr/>
      <dgm:t>
        <a:bodyPr/>
        <a:lstStyle/>
        <a:p>
          <a:r>
            <a:rPr lang="en-US">
              <a:latin typeface="Times New Roman" panose="02020603050405020304" pitchFamily="18" charset="0"/>
              <a:cs typeface="Times New Roman" panose="02020603050405020304" pitchFamily="18" charset="0"/>
            </a:rPr>
            <a:t>Disruptive innovation- innovating to attract new customers, is often confused with sustaining innovation-innovating to retain the status quo</a:t>
          </a:r>
          <a:r>
            <a:rPr lang="en-US"/>
            <a:t>.</a:t>
          </a:r>
        </a:p>
      </dgm:t>
    </dgm:pt>
    <dgm:pt modelId="{08F9F03C-9B52-47CA-8460-76204B9060B5}" type="parTrans" cxnId="{B08BF52F-80A3-49E6-8A79-C5E7358090A1}">
      <dgm:prSet/>
      <dgm:spPr/>
      <dgm:t>
        <a:bodyPr/>
        <a:lstStyle/>
        <a:p>
          <a:endParaRPr lang="en-US"/>
        </a:p>
      </dgm:t>
    </dgm:pt>
    <dgm:pt modelId="{D85034C3-9730-4DF2-A991-AE467BD2E21C}" type="sibTrans" cxnId="{B08BF52F-80A3-49E6-8A79-C5E7358090A1}">
      <dgm:prSet/>
      <dgm:spPr/>
      <dgm:t>
        <a:bodyPr/>
        <a:lstStyle/>
        <a:p>
          <a:endParaRPr lang="en-US"/>
        </a:p>
      </dgm:t>
    </dgm:pt>
    <dgm:pt modelId="{8E743A09-4293-4FC8-9434-BE75A0FA4B0E}">
      <dgm:prSet/>
      <dgm:spPr/>
      <dgm:t>
        <a:bodyPr/>
        <a:lstStyle/>
        <a:p>
          <a:r>
            <a:rPr lang="en-US">
              <a:latin typeface="Times New Roman" panose="02020603050405020304" pitchFamily="18" charset="0"/>
              <a:cs typeface="Times New Roman" panose="02020603050405020304" pitchFamily="18" charset="0"/>
            </a:rPr>
            <a:t>Disruptive innovators, such as Netflix, are facilitated by a plethora of factors such as Enabling Technology and Innovative Business Model.</a:t>
          </a:r>
          <a:r>
            <a:rPr lang="en-US"/>
            <a:t> </a:t>
          </a:r>
        </a:p>
      </dgm:t>
    </dgm:pt>
    <dgm:pt modelId="{D11DD720-2492-4258-BFE3-A3D7D2E62AB7}" type="parTrans" cxnId="{9AA0F7AC-F559-4C32-83A5-00313C6510D1}">
      <dgm:prSet/>
      <dgm:spPr/>
      <dgm:t>
        <a:bodyPr/>
        <a:lstStyle/>
        <a:p>
          <a:endParaRPr lang="en-US"/>
        </a:p>
      </dgm:t>
    </dgm:pt>
    <dgm:pt modelId="{2A96A674-0775-4F13-9A14-31F52C3BA24C}" type="sibTrans" cxnId="{9AA0F7AC-F559-4C32-83A5-00313C6510D1}">
      <dgm:prSet/>
      <dgm:spPr/>
      <dgm:t>
        <a:bodyPr/>
        <a:lstStyle/>
        <a:p>
          <a:endParaRPr lang="en-US"/>
        </a:p>
      </dgm:t>
    </dgm:pt>
    <dgm:pt modelId="{CDF7EF7E-3CAD-418F-8801-C4FEDFEA6260}">
      <dgm:prSet/>
      <dgm:spPr/>
      <dgm:t>
        <a:bodyPr/>
        <a:lstStyle/>
        <a:p>
          <a:r>
            <a:rPr lang="en-US">
              <a:latin typeface="Times New Roman" panose="02020603050405020304" pitchFamily="18" charset="0"/>
              <a:cs typeface="Times New Roman" panose="02020603050405020304" pitchFamily="18" charset="0"/>
            </a:rPr>
            <a:t>Netflix is an example of disruptive innovator as it follows the stipulations of the disruptive innovation theory. </a:t>
          </a:r>
        </a:p>
      </dgm:t>
    </dgm:pt>
    <dgm:pt modelId="{8B9A363B-5EB3-42F9-A477-2CB4151F3AA4}" type="parTrans" cxnId="{652B84EF-7EE3-479E-828C-2BAD76290460}">
      <dgm:prSet/>
      <dgm:spPr/>
      <dgm:t>
        <a:bodyPr/>
        <a:lstStyle/>
        <a:p>
          <a:endParaRPr lang="en-US"/>
        </a:p>
      </dgm:t>
    </dgm:pt>
    <dgm:pt modelId="{B813D625-A2BC-40E9-9C54-FB1DCF2231FE}" type="sibTrans" cxnId="{652B84EF-7EE3-479E-828C-2BAD76290460}">
      <dgm:prSet/>
      <dgm:spPr/>
      <dgm:t>
        <a:bodyPr/>
        <a:lstStyle/>
        <a:p>
          <a:endParaRPr lang="en-US"/>
        </a:p>
      </dgm:t>
    </dgm:pt>
    <dgm:pt modelId="{7882011D-CEAE-4C6D-A412-3872EE4803F5}">
      <dgm:prSet/>
      <dgm:spPr/>
      <dgm:t>
        <a:bodyPr/>
        <a:lstStyle/>
        <a:p>
          <a:r>
            <a:rPr lang="en-US">
              <a:latin typeface="Times New Roman" panose="02020603050405020304" pitchFamily="18" charset="0"/>
              <a:cs typeface="Times New Roman" panose="02020603050405020304" pitchFamily="18" charset="0"/>
            </a:rPr>
            <a:t>It innovated its processes from a bottom-tier DVD mailing company to  video streaming franchise with millions of consumers on demand for its products.</a:t>
          </a:r>
          <a:r>
            <a:rPr lang="en-US"/>
            <a:t> </a:t>
          </a:r>
        </a:p>
      </dgm:t>
    </dgm:pt>
    <dgm:pt modelId="{A8E75053-9C22-4B4F-A433-A9674D4F6F52}" type="parTrans" cxnId="{2DEEDFC7-1845-4283-BB81-F1678CB52289}">
      <dgm:prSet/>
      <dgm:spPr/>
      <dgm:t>
        <a:bodyPr/>
        <a:lstStyle/>
        <a:p>
          <a:endParaRPr lang="en-US"/>
        </a:p>
      </dgm:t>
    </dgm:pt>
    <dgm:pt modelId="{969F8EFF-119A-4891-A80D-B5157934A8DB}" type="sibTrans" cxnId="{2DEEDFC7-1845-4283-BB81-F1678CB52289}">
      <dgm:prSet/>
      <dgm:spPr/>
      <dgm:t>
        <a:bodyPr/>
        <a:lstStyle/>
        <a:p>
          <a:endParaRPr lang="en-US"/>
        </a:p>
      </dgm:t>
    </dgm:pt>
    <dgm:pt modelId="{AC47CC20-1244-3E46-AEC3-C1E74F117791}" type="pres">
      <dgm:prSet presAssocID="{7F61F71B-B351-4F51-85DD-E2A7BDCF276A}" presName="linear" presStyleCnt="0">
        <dgm:presLayoutVars>
          <dgm:animLvl val="lvl"/>
          <dgm:resizeHandles val="exact"/>
        </dgm:presLayoutVars>
      </dgm:prSet>
      <dgm:spPr/>
    </dgm:pt>
    <dgm:pt modelId="{FE1D8CDB-9779-C54E-8AA0-44D1253D31E4}" type="pres">
      <dgm:prSet presAssocID="{3C727564-20FB-4BC4-8912-A5094BC5C410}" presName="parentText" presStyleLbl="node1" presStyleIdx="0" presStyleCnt="3">
        <dgm:presLayoutVars>
          <dgm:chMax val="0"/>
          <dgm:bulletEnabled val="1"/>
        </dgm:presLayoutVars>
      </dgm:prSet>
      <dgm:spPr/>
    </dgm:pt>
    <dgm:pt modelId="{9A29D6A3-0241-F247-BCB7-187BB9767AEF}" type="pres">
      <dgm:prSet presAssocID="{D85034C3-9730-4DF2-A991-AE467BD2E21C}" presName="spacer" presStyleCnt="0"/>
      <dgm:spPr/>
    </dgm:pt>
    <dgm:pt modelId="{BD594DA5-8D5C-E04D-B3C9-C06CD348F3F2}" type="pres">
      <dgm:prSet presAssocID="{8E743A09-4293-4FC8-9434-BE75A0FA4B0E}" presName="parentText" presStyleLbl="node1" presStyleIdx="1" presStyleCnt="3">
        <dgm:presLayoutVars>
          <dgm:chMax val="0"/>
          <dgm:bulletEnabled val="1"/>
        </dgm:presLayoutVars>
      </dgm:prSet>
      <dgm:spPr/>
    </dgm:pt>
    <dgm:pt modelId="{353D3101-8000-9241-8103-7EEEC5AD96A8}" type="pres">
      <dgm:prSet presAssocID="{2A96A674-0775-4F13-9A14-31F52C3BA24C}" presName="spacer" presStyleCnt="0"/>
      <dgm:spPr/>
    </dgm:pt>
    <dgm:pt modelId="{E27D2140-65BB-1647-AC1D-5ADB6AB9E414}" type="pres">
      <dgm:prSet presAssocID="{CDF7EF7E-3CAD-418F-8801-C4FEDFEA6260}" presName="parentText" presStyleLbl="node1" presStyleIdx="2" presStyleCnt="3">
        <dgm:presLayoutVars>
          <dgm:chMax val="0"/>
          <dgm:bulletEnabled val="1"/>
        </dgm:presLayoutVars>
      </dgm:prSet>
      <dgm:spPr/>
    </dgm:pt>
    <dgm:pt modelId="{D3C999E8-FDE5-8A4B-9B49-49DFF270AEFC}" type="pres">
      <dgm:prSet presAssocID="{CDF7EF7E-3CAD-418F-8801-C4FEDFEA6260}" presName="childText" presStyleLbl="revTx" presStyleIdx="0" presStyleCnt="1">
        <dgm:presLayoutVars>
          <dgm:bulletEnabled val="1"/>
        </dgm:presLayoutVars>
      </dgm:prSet>
      <dgm:spPr/>
    </dgm:pt>
  </dgm:ptLst>
  <dgm:cxnLst>
    <dgm:cxn modelId="{B08BF52F-80A3-49E6-8A79-C5E7358090A1}" srcId="{7F61F71B-B351-4F51-85DD-E2A7BDCF276A}" destId="{3C727564-20FB-4BC4-8912-A5094BC5C410}" srcOrd="0" destOrd="0" parTransId="{08F9F03C-9B52-47CA-8460-76204B9060B5}" sibTransId="{D85034C3-9730-4DF2-A991-AE467BD2E21C}"/>
    <dgm:cxn modelId="{8369113D-D822-3F45-B02D-CE1ECAA1FB93}" type="presOf" srcId="{3C727564-20FB-4BC4-8912-A5094BC5C410}" destId="{FE1D8CDB-9779-C54E-8AA0-44D1253D31E4}" srcOrd="0" destOrd="0" presId="urn:microsoft.com/office/officeart/2005/8/layout/vList2"/>
    <dgm:cxn modelId="{10A09761-381D-974E-A2A7-E46E2035A273}" type="presOf" srcId="{8E743A09-4293-4FC8-9434-BE75A0FA4B0E}" destId="{BD594DA5-8D5C-E04D-B3C9-C06CD348F3F2}" srcOrd="0" destOrd="0" presId="urn:microsoft.com/office/officeart/2005/8/layout/vList2"/>
    <dgm:cxn modelId="{19A84B6D-E1CE-2B40-BC74-80DC608969D8}" type="presOf" srcId="{7882011D-CEAE-4C6D-A412-3872EE4803F5}" destId="{D3C999E8-FDE5-8A4B-9B49-49DFF270AEFC}" srcOrd="0" destOrd="0" presId="urn:microsoft.com/office/officeart/2005/8/layout/vList2"/>
    <dgm:cxn modelId="{9AA0F7AC-F559-4C32-83A5-00313C6510D1}" srcId="{7F61F71B-B351-4F51-85DD-E2A7BDCF276A}" destId="{8E743A09-4293-4FC8-9434-BE75A0FA4B0E}" srcOrd="1" destOrd="0" parTransId="{D11DD720-2492-4258-BFE3-A3D7D2E62AB7}" sibTransId="{2A96A674-0775-4F13-9A14-31F52C3BA24C}"/>
    <dgm:cxn modelId="{2DEEDFC7-1845-4283-BB81-F1678CB52289}" srcId="{CDF7EF7E-3CAD-418F-8801-C4FEDFEA6260}" destId="{7882011D-CEAE-4C6D-A412-3872EE4803F5}" srcOrd="0" destOrd="0" parTransId="{A8E75053-9C22-4B4F-A433-A9674D4F6F52}" sibTransId="{969F8EFF-119A-4891-A80D-B5157934A8DB}"/>
    <dgm:cxn modelId="{41F88DCD-EACE-7647-918D-2F3D955C3F6C}" type="presOf" srcId="{7F61F71B-B351-4F51-85DD-E2A7BDCF276A}" destId="{AC47CC20-1244-3E46-AEC3-C1E74F117791}" srcOrd="0" destOrd="0" presId="urn:microsoft.com/office/officeart/2005/8/layout/vList2"/>
    <dgm:cxn modelId="{652B84EF-7EE3-479E-828C-2BAD76290460}" srcId="{7F61F71B-B351-4F51-85DD-E2A7BDCF276A}" destId="{CDF7EF7E-3CAD-418F-8801-C4FEDFEA6260}" srcOrd="2" destOrd="0" parTransId="{8B9A363B-5EB3-42F9-A477-2CB4151F3AA4}" sibTransId="{B813D625-A2BC-40E9-9C54-FB1DCF2231FE}"/>
    <dgm:cxn modelId="{D3AB4EFC-7E38-7742-B644-2767C3DF5799}" type="presOf" srcId="{CDF7EF7E-3CAD-418F-8801-C4FEDFEA6260}" destId="{E27D2140-65BB-1647-AC1D-5ADB6AB9E414}" srcOrd="0" destOrd="0" presId="urn:microsoft.com/office/officeart/2005/8/layout/vList2"/>
    <dgm:cxn modelId="{F4B73B9F-CBE3-4D4F-850B-499B9B5A617B}" type="presParOf" srcId="{AC47CC20-1244-3E46-AEC3-C1E74F117791}" destId="{FE1D8CDB-9779-C54E-8AA0-44D1253D31E4}" srcOrd="0" destOrd="0" presId="urn:microsoft.com/office/officeart/2005/8/layout/vList2"/>
    <dgm:cxn modelId="{6E72F878-57D3-C549-8E42-7FD4FA455730}" type="presParOf" srcId="{AC47CC20-1244-3E46-AEC3-C1E74F117791}" destId="{9A29D6A3-0241-F247-BCB7-187BB9767AEF}" srcOrd="1" destOrd="0" presId="urn:microsoft.com/office/officeart/2005/8/layout/vList2"/>
    <dgm:cxn modelId="{2A149356-7A34-3946-AE97-0C0B22F71477}" type="presParOf" srcId="{AC47CC20-1244-3E46-AEC3-C1E74F117791}" destId="{BD594DA5-8D5C-E04D-B3C9-C06CD348F3F2}" srcOrd="2" destOrd="0" presId="urn:microsoft.com/office/officeart/2005/8/layout/vList2"/>
    <dgm:cxn modelId="{D0B74036-0948-F64B-B55D-8E407A478EDC}" type="presParOf" srcId="{AC47CC20-1244-3E46-AEC3-C1E74F117791}" destId="{353D3101-8000-9241-8103-7EEEC5AD96A8}" srcOrd="3" destOrd="0" presId="urn:microsoft.com/office/officeart/2005/8/layout/vList2"/>
    <dgm:cxn modelId="{6604353C-B7B3-5F49-B8FF-D6A086B1C54B}" type="presParOf" srcId="{AC47CC20-1244-3E46-AEC3-C1E74F117791}" destId="{E27D2140-65BB-1647-AC1D-5ADB6AB9E414}" srcOrd="4" destOrd="0" presId="urn:microsoft.com/office/officeart/2005/8/layout/vList2"/>
    <dgm:cxn modelId="{6EC9BD32-1D31-D54B-A630-E1F02C10B0F9}" type="presParOf" srcId="{AC47CC20-1244-3E46-AEC3-C1E74F117791}" destId="{D3C999E8-FDE5-8A4B-9B49-49DFF270AE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345617-8A73-974C-ABE5-9CCFB207B833}">
      <dsp:nvSpPr>
        <dsp:cNvPr id="0" name=""/>
        <dsp:cNvSpPr/>
      </dsp:nvSpPr>
      <dsp:spPr>
        <a:xfrm>
          <a:off x="0" y="34059"/>
          <a:ext cx="6812280" cy="141661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latin typeface="Times New Roman" panose="02020603050405020304" pitchFamily="18" charset="0"/>
              <a:cs typeface="Times New Roman" panose="02020603050405020304" pitchFamily="18" charset="0"/>
            </a:rPr>
            <a:t>The Beginning: Netflix started in 1977 as a website for renting DVDs online, with a mail delivery system supporting the distribution (Anindita,p 31). </a:t>
          </a:r>
        </a:p>
      </dsp:txBody>
      <dsp:txXfrm>
        <a:off x="69153" y="103212"/>
        <a:ext cx="6673974" cy="1278308"/>
      </dsp:txXfrm>
    </dsp:sp>
    <dsp:sp modelId="{F5605D93-8CB1-AD4A-B96B-68D1DEE242F0}">
      <dsp:nvSpPr>
        <dsp:cNvPr id="0" name=""/>
        <dsp:cNvSpPr/>
      </dsp:nvSpPr>
      <dsp:spPr>
        <a:xfrm>
          <a:off x="0" y="1450673"/>
          <a:ext cx="6812280"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29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latin typeface="Times New Roman" panose="02020603050405020304" pitchFamily="18" charset="0"/>
              <a:cs typeface="Times New Roman" panose="02020603050405020304" pitchFamily="18" charset="0"/>
            </a:rPr>
            <a:t>The existing competition at the time was from Network and cable television, but most importantly from blockbuster movie stores offering on-demand videos.</a:t>
          </a:r>
        </a:p>
      </dsp:txBody>
      <dsp:txXfrm>
        <a:off x="0" y="1450673"/>
        <a:ext cx="6812280" cy="684652"/>
      </dsp:txXfrm>
    </dsp:sp>
    <dsp:sp modelId="{46F1BCA5-4334-824E-82DC-43222FBA9C50}">
      <dsp:nvSpPr>
        <dsp:cNvPr id="0" name=""/>
        <dsp:cNvSpPr/>
      </dsp:nvSpPr>
      <dsp:spPr>
        <a:xfrm>
          <a:off x="0" y="2135326"/>
          <a:ext cx="6812280" cy="1416614"/>
        </a:xfrm>
        <a:prstGeom prst="roundRect">
          <a:avLst/>
        </a:prstGeom>
        <a:solidFill>
          <a:schemeClr val="accent2">
            <a:hueOff val="-747488"/>
            <a:satOff val="-5226"/>
            <a:lumOff val="25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latin typeface="Times New Roman" panose="02020603050405020304" pitchFamily="18" charset="0"/>
              <a:cs typeface="Times New Roman" panose="02020603050405020304" pitchFamily="18" charset="0"/>
            </a:rPr>
            <a:t>The onset of Video Streaming: With Increase in internet bandwidth in 2007, Netflix developed a streaming service which enabled millions of people to access videos through their phones, personal computers or tablets.</a:t>
          </a:r>
        </a:p>
      </dsp:txBody>
      <dsp:txXfrm>
        <a:off x="69153" y="2204479"/>
        <a:ext cx="6673974" cy="1278308"/>
      </dsp:txXfrm>
    </dsp:sp>
    <dsp:sp modelId="{CD80FF35-E938-2147-B64B-F44973DB47D6}">
      <dsp:nvSpPr>
        <dsp:cNvPr id="0" name=""/>
        <dsp:cNvSpPr/>
      </dsp:nvSpPr>
      <dsp:spPr>
        <a:xfrm>
          <a:off x="0" y="3612420"/>
          <a:ext cx="6812280" cy="1416614"/>
        </a:xfrm>
        <a:prstGeom prst="roundRect">
          <a:avLst/>
        </a:prstGeom>
        <a:solidFill>
          <a:schemeClr val="accent2">
            <a:hueOff val="-1494976"/>
            <a:satOff val="-10453"/>
            <a:lumOff val="51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latin typeface="Times New Roman" panose="02020603050405020304" pitchFamily="18" charset="0"/>
              <a:cs typeface="Times New Roman" panose="02020603050405020304" pitchFamily="18" charset="0"/>
            </a:rPr>
            <a:t>Coherent value Network: Netflix partnered with other electronic firms to expand their streaming services to the rapidly growing demand (Voigt et al., p 130)</a:t>
          </a:r>
          <a:r>
            <a:rPr lang="en-US" sz="2100" kern="1200"/>
            <a:t>. </a:t>
          </a:r>
        </a:p>
      </dsp:txBody>
      <dsp:txXfrm>
        <a:off x="69153" y="3681573"/>
        <a:ext cx="6673974" cy="1278308"/>
      </dsp:txXfrm>
    </dsp:sp>
    <dsp:sp modelId="{33BB8055-FD3E-4F4F-827A-930FD36046E1}">
      <dsp:nvSpPr>
        <dsp:cNvPr id="0" name=""/>
        <dsp:cNvSpPr/>
      </dsp:nvSpPr>
      <dsp:spPr>
        <a:xfrm>
          <a:off x="0" y="5029034"/>
          <a:ext cx="6812280"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29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latin typeface="Times New Roman" panose="02020603050405020304" pitchFamily="18" charset="0"/>
              <a:cs typeface="Times New Roman" panose="02020603050405020304" pitchFamily="18" charset="0"/>
            </a:rPr>
            <a:t>For instance, in 2008, Netflix partnered with Xbox 360, Blue-Ray and Apple Macintosh; Apple iPad and iPod.</a:t>
          </a:r>
        </a:p>
      </dsp:txBody>
      <dsp:txXfrm>
        <a:off x="0" y="5029034"/>
        <a:ext cx="6812280" cy="4781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423E5-44B4-FF41-88F7-BC3D384D771A}">
      <dsp:nvSpPr>
        <dsp:cNvPr id="0" name=""/>
        <dsp:cNvSpPr/>
      </dsp:nvSpPr>
      <dsp:spPr>
        <a:xfrm>
          <a:off x="0" y="607"/>
          <a:ext cx="6812280" cy="10488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Times New Roman" panose="02020603050405020304" pitchFamily="18" charset="0"/>
              <a:cs typeface="Times New Roman" panose="02020603050405020304" pitchFamily="18" charset="0"/>
            </a:rPr>
            <a:t>Production of Original Content </a:t>
          </a:r>
        </a:p>
      </dsp:txBody>
      <dsp:txXfrm>
        <a:off x="51202" y="51809"/>
        <a:ext cx="6709876" cy="946482"/>
      </dsp:txXfrm>
    </dsp:sp>
    <dsp:sp modelId="{4B21A941-BCF7-034B-89B1-5CA3FFD743DF}">
      <dsp:nvSpPr>
        <dsp:cNvPr id="0" name=""/>
        <dsp:cNvSpPr/>
      </dsp:nvSpPr>
      <dsp:spPr>
        <a:xfrm>
          <a:off x="0" y="1049494"/>
          <a:ext cx="6812280" cy="252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a:latin typeface="Times New Roman" panose="02020603050405020304" pitchFamily="18" charset="0"/>
              <a:cs typeface="Times New Roman" panose="02020603050405020304" pitchFamily="18" charset="0"/>
            </a:rPr>
            <a:t>Netflix decided to begin produce it’s own content in 2013</a:t>
          </a:r>
        </a:p>
      </dsp:txBody>
      <dsp:txXfrm>
        <a:off x="0" y="1049494"/>
        <a:ext cx="6812280" cy="252584"/>
      </dsp:txXfrm>
    </dsp:sp>
    <dsp:sp modelId="{168CE01A-13EC-3946-A4AE-30659C8C9C9D}">
      <dsp:nvSpPr>
        <dsp:cNvPr id="0" name=""/>
        <dsp:cNvSpPr/>
      </dsp:nvSpPr>
      <dsp:spPr>
        <a:xfrm>
          <a:off x="0" y="1302078"/>
          <a:ext cx="6812280" cy="1048886"/>
        </a:xfrm>
        <a:prstGeom prst="roundRect">
          <a:avLst/>
        </a:prstGeom>
        <a:solidFill>
          <a:schemeClr val="accent2">
            <a:hueOff val="-373744"/>
            <a:satOff val="-2613"/>
            <a:lumOff val="1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r>
            <a:rPr lang="en-US" sz="500" kern="1200">
              <a:latin typeface="Times New Roman" panose="02020603050405020304" pitchFamily="18" charset="0"/>
              <a:cs typeface="Times New Roman" panose="02020603050405020304" pitchFamily="18" charset="0"/>
            </a:rPr>
            <a:t>Binge Watching </a:t>
          </a:r>
        </a:p>
      </dsp:txBody>
      <dsp:txXfrm>
        <a:off x="51202" y="1353280"/>
        <a:ext cx="6709876" cy="946482"/>
      </dsp:txXfrm>
    </dsp:sp>
    <dsp:sp modelId="{72E2A9B3-37D3-CD42-826E-772883A646B2}">
      <dsp:nvSpPr>
        <dsp:cNvPr id="0" name=""/>
        <dsp:cNvSpPr/>
      </dsp:nvSpPr>
      <dsp:spPr>
        <a:xfrm>
          <a:off x="0" y="2365309"/>
          <a:ext cx="6812280" cy="1048886"/>
        </a:xfrm>
        <a:prstGeom prst="roundRect">
          <a:avLst/>
        </a:prstGeom>
        <a:solidFill>
          <a:schemeClr val="accent2">
            <a:hueOff val="-747488"/>
            <a:satOff val="-5226"/>
            <a:lumOff val="25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Times New Roman" panose="02020603050405020304" pitchFamily="18" charset="0"/>
              <a:cs typeface="Times New Roman" panose="02020603050405020304" pitchFamily="18" charset="0"/>
            </a:rPr>
            <a:t>The next disruptive innovation strategy taken by Netflix was releasing entire TV series at once, foregoing the traditional episode-per-week instalments (Richardson). </a:t>
          </a:r>
        </a:p>
      </dsp:txBody>
      <dsp:txXfrm>
        <a:off x="51202" y="2416511"/>
        <a:ext cx="6709876" cy="946482"/>
      </dsp:txXfrm>
    </dsp:sp>
    <dsp:sp modelId="{A218C55D-C4A0-114F-BCB2-F1E0EBB89B01}">
      <dsp:nvSpPr>
        <dsp:cNvPr id="0" name=""/>
        <dsp:cNvSpPr/>
      </dsp:nvSpPr>
      <dsp:spPr>
        <a:xfrm>
          <a:off x="0" y="3428539"/>
          <a:ext cx="6812280" cy="1048886"/>
        </a:xfrm>
        <a:prstGeom prst="roundRect">
          <a:avLst/>
        </a:prstGeom>
        <a:solidFill>
          <a:schemeClr val="accent2">
            <a:hueOff val="-1121232"/>
            <a:satOff val="-7840"/>
            <a:lumOff val="38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Times New Roman" panose="02020603050405020304" pitchFamily="18" charset="0"/>
              <a:cs typeface="Times New Roman" panose="02020603050405020304" pitchFamily="18" charset="0"/>
            </a:rPr>
            <a:t>Innovation to Maintain Dominance</a:t>
          </a:r>
        </a:p>
      </dsp:txBody>
      <dsp:txXfrm>
        <a:off x="51202" y="3479741"/>
        <a:ext cx="6709876" cy="946482"/>
      </dsp:txXfrm>
    </dsp:sp>
    <dsp:sp modelId="{3FB78E03-0874-5644-8BE9-55789F11D706}">
      <dsp:nvSpPr>
        <dsp:cNvPr id="0" name=""/>
        <dsp:cNvSpPr/>
      </dsp:nvSpPr>
      <dsp:spPr>
        <a:xfrm>
          <a:off x="0" y="4491769"/>
          <a:ext cx="6812280" cy="1048886"/>
        </a:xfrm>
        <a:prstGeom prst="roundRect">
          <a:avLst/>
        </a:prstGeom>
        <a:solidFill>
          <a:schemeClr val="accent2">
            <a:hueOff val="-1494976"/>
            <a:satOff val="-10453"/>
            <a:lumOff val="51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Times New Roman" panose="02020603050405020304" pitchFamily="18" charset="0"/>
              <a:cs typeface="Times New Roman" panose="02020603050405020304" pitchFamily="18" charset="0"/>
            </a:rPr>
            <a:t>With entry of other competitors into the streaming industry eminent, Netflix has resorted to aggressive data mining to stay on top</a:t>
          </a:r>
        </a:p>
      </dsp:txBody>
      <dsp:txXfrm>
        <a:off x="51202" y="4542971"/>
        <a:ext cx="6709876" cy="946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D8CDB-9779-C54E-8AA0-44D1253D31E4}">
      <dsp:nvSpPr>
        <dsp:cNvPr id="0" name=""/>
        <dsp:cNvSpPr/>
      </dsp:nvSpPr>
      <dsp:spPr>
        <a:xfrm>
          <a:off x="0" y="396252"/>
          <a:ext cx="6812280" cy="12635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Times New Roman" panose="02020603050405020304" pitchFamily="18" charset="0"/>
              <a:cs typeface="Times New Roman" panose="02020603050405020304" pitchFamily="18" charset="0"/>
            </a:rPr>
            <a:t>Disruptive innovation- innovating to attract new customers, is often confused with sustaining innovation-innovating to retain the status quo</a:t>
          </a:r>
          <a:r>
            <a:rPr lang="en-US" sz="2400" kern="1200"/>
            <a:t>.</a:t>
          </a:r>
        </a:p>
      </dsp:txBody>
      <dsp:txXfrm>
        <a:off x="61684" y="457936"/>
        <a:ext cx="6688912" cy="1140231"/>
      </dsp:txXfrm>
    </dsp:sp>
    <dsp:sp modelId="{BD594DA5-8D5C-E04D-B3C9-C06CD348F3F2}">
      <dsp:nvSpPr>
        <dsp:cNvPr id="0" name=""/>
        <dsp:cNvSpPr/>
      </dsp:nvSpPr>
      <dsp:spPr>
        <a:xfrm>
          <a:off x="0" y="1728972"/>
          <a:ext cx="6812280" cy="1263599"/>
        </a:xfrm>
        <a:prstGeom prst="roundRect">
          <a:avLst/>
        </a:prstGeom>
        <a:solidFill>
          <a:schemeClr val="accent2">
            <a:hueOff val="-747488"/>
            <a:satOff val="-5226"/>
            <a:lumOff val="25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Times New Roman" panose="02020603050405020304" pitchFamily="18" charset="0"/>
              <a:cs typeface="Times New Roman" panose="02020603050405020304" pitchFamily="18" charset="0"/>
            </a:rPr>
            <a:t>Disruptive innovators, such as Netflix, are facilitated by a plethora of factors such as Enabling Technology and Innovative Business Model.</a:t>
          </a:r>
          <a:r>
            <a:rPr lang="en-US" sz="2400" kern="1200"/>
            <a:t> </a:t>
          </a:r>
        </a:p>
      </dsp:txBody>
      <dsp:txXfrm>
        <a:off x="61684" y="1790656"/>
        <a:ext cx="6688912" cy="1140231"/>
      </dsp:txXfrm>
    </dsp:sp>
    <dsp:sp modelId="{E27D2140-65BB-1647-AC1D-5ADB6AB9E414}">
      <dsp:nvSpPr>
        <dsp:cNvPr id="0" name=""/>
        <dsp:cNvSpPr/>
      </dsp:nvSpPr>
      <dsp:spPr>
        <a:xfrm>
          <a:off x="0" y="3061692"/>
          <a:ext cx="6812280" cy="1263599"/>
        </a:xfrm>
        <a:prstGeom prst="roundRect">
          <a:avLst/>
        </a:prstGeom>
        <a:solidFill>
          <a:schemeClr val="accent2">
            <a:hueOff val="-1494976"/>
            <a:satOff val="-10453"/>
            <a:lumOff val="51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Times New Roman" panose="02020603050405020304" pitchFamily="18" charset="0"/>
              <a:cs typeface="Times New Roman" panose="02020603050405020304" pitchFamily="18" charset="0"/>
            </a:rPr>
            <a:t>Netflix is an example of disruptive innovator as it follows the stipulations of the disruptive innovation theory. </a:t>
          </a:r>
        </a:p>
      </dsp:txBody>
      <dsp:txXfrm>
        <a:off x="61684" y="3123376"/>
        <a:ext cx="6688912" cy="1140231"/>
      </dsp:txXfrm>
    </dsp:sp>
    <dsp:sp modelId="{D3C999E8-FDE5-8A4B-9B49-49DFF270AEFC}">
      <dsp:nvSpPr>
        <dsp:cNvPr id="0" name=""/>
        <dsp:cNvSpPr/>
      </dsp:nvSpPr>
      <dsp:spPr>
        <a:xfrm>
          <a:off x="0" y="4325292"/>
          <a:ext cx="681228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latin typeface="Times New Roman" panose="02020603050405020304" pitchFamily="18" charset="0"/>
              <a:cs typeface="Times New Roman" panose="02020603050405020304" pitchFamily="18" charset="0"/>
            </a:rPr>
            <a:t>It innovated its processes from a bottom-tier DVD mailing company to  video streaming franchise with millions of consumers on demand for its products.</a:t>
          </a:r>
          <a:r>
            <a:rPr lang="en-US" sz="1900" kern="1200"/>
            <a:t> </a:t>
          </a:r>
        </a:p>
      </dsp:txBody>
      <dsp:txXfrm>
        <a:off x="0" y="4325292"/>
        <a:ext cx="6812280" cy="8197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A7D8-A6D3-B74D-AEDE-160D97A63DC6}" type="datetimeFigureOut">
              <a:rPr lang="en-US" smtClean="0"/>
              <a:t>6/22/21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168F3-22AA-D44C-8272-6A61CB3B22C6}" type="slidenum">
              <a:rPr lang="en-US" smtClean="0"/>
              <a:t>‹#›</a:t>
            </a:fld>
            <a:endParaRPr lang="en-US"/>
          </a:p>
        </p:txBody>
      </p:sp>
    </p:spTree>
    <p:extLst>
      <p:ext uri="{BB962C8B-B14F-4D97-AF65-F5344CB8AC3E}">
        <p14:creationId xmlns:p14="http://schemas.microsoft.com/office/powerpoint/2010/main" val="139730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For instance, compact discs (CDs) have since been replaced by digital music streaming and downloading, which are inexpensive and can reach a larger market. Sustaining innovations only facilitate companies in maintaining their status quo.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35D168F3-22AA-D44C-8272-6A61CB3B22C6}" type="slidenum">
              <a:rPr lang="en-US" smtClean="0"/>
              <a:t>2</a:t>
            </a:fld>
            <a:endParaRPr lang="en-US"/>
          </a:p>
        </p:txBody>
      </p:sp>
    </p:spTree>
    <p:extLst>
      <p:ext uri="{BB962C8B-B14F-4D97-AF65-F5344CB8AC3E}">
        <p14:creationId xmlns:p14="http://schemas.microsoft.com/office/powerpoint/2010/main" val="398482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Times New Roman" panose="02020603050405020304" pitchFamily="18" charset="0"/>
                <a:ea typeface="Times New Roman" panose="02020603050405020304" pitchFamily="18" charset="0"/>
              </a:rPr>
              <a:t>Such an innovation came with the benefits of flexibility, in terms of consumer choice on when, how and what to watch. This was enabled by the Netflix ordering algorithm, which sort out customer preferences through their own ratings and reviews.</a:t>
            </a:r>
            <a:endParaRPr lang="en-US"/>
          </a:p>
        </p:txBody>
      </p:sp>
      <p:sp>
        <p:nvSpPr>
          <p:cNvPr id="4" name="Slide Number Placeholder 3"/>
          <p:cNvSpPr>
            <a:spLocks noGrp="1"/>
          </p:cNvSpPr>
          <p:nvPr>
            <p:ph type="sldNum" sz="quarter" idx="5"/>
          </p:nvPr>
        </p:nvSpPr>
        <p:spPr/>
        <p:txBody>
          <a:bodyPr/>
          <a:lstStyle/>
          <a:p>
            <a:fld id="{35D168F3-22AA-D44C-8272-6A61CB3B22C6}" type="slidenum">
              <a:rPr lang="en-US" smtClean="0"/>
              <a:t>4</a:t>
            </a:fld>
            <a:endParaRPr lang="en-US"/>
          </a:p>
        </p:txBody>
      </p:sp>
    </p:spTree>
    <p:extLst>
      <p:ext uri="{BB962C8B-B14F-4D97-AF65-F5344CB8AC3E}">
        <p14:creationId xmlns:p14="http://schemas.microsoft.com/office/powerpoint/2010/main" val="1823632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a:effectLst/>
                <a:latin typeface="Times New Roman" panose="02020603050405020304" pitchFamily="18" charset="0"/>
                <a:ea typeface="Times New Roman" panose="02020603050405020304" pitchFamily="18" charset="0"/>
              </a:rPr>
              <a:t>Producers were paid to create television shows and films, the result being such critically acclaimed shows like </a:t>
            </a:r>
            <a:r>
              <a:rPr lang="en-GB" sz="1800" i="1">
                <a:effectLst/>
                <a:latin typeface="Times New Roman" panose="02020603050405020304" pitchFamily="18" charset="0"/>
                <a:ea typeface="Times New Roman" panose="02020603050405020304" pitchFamily="18" charset="0"/>
              </a:rPr>
              <a:t>House of Cards</a:t>
            </a:r>
            <a:r>
              <a:rPr lang="en-GB" sz="1800">
                <a:effectLst/>
                <a:latin typeface="Times New Roman" panose="02020603050405020304" pitchFamily="18" charset="0"/>
                <a:ea typeface="Times New Roman" panose="02020603050405020304" pitchFamily="18" charset="0"/>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While creating a new culture of binge-watching, existing companies in the industry must now focus on keeping their human resources from being tapped by the lucrative Netflix.</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Insights gained from such sources not only facilitate Netflix’s customer satisfaction but also helps the company pursue and acquire top talents in the industry.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35D168F3-22AA-D44C-8272-6A61CB3B22C6}" type="slidenum">
              <a:rPr lang="en-US" smtClean="0"/>
              <a:t>5</a:t>
            </a:fld>
            <a:endParaRPr lang="en-US"/>
          </a:p>
        </p:txBody>
      </p:sp>
    </p:spTree>
    <p:extLst>
      <p:ext uri="{BB962C8B-B14F-4D97-AF65-F5344CB8AC3E}">
        <p14:creationId xmlns:p14="http://schemas.microsoft.com/office/powerpoint/2010/main" val="1638916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6/22/21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704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6/22/21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7441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6/22/21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1986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6/22/21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206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6/22/21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1998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6/22/21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07953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6/22/21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8336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6/22/21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3982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6/22/21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6872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6/22/21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3582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6/22/21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7423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6/22/21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201760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p!!Rectangle">
            <a:extLst>
              <a:ext uri="{FF2B5EF4-FFF2-40B4-BE49-F238E27FC236}">
                <a16:creationId xmlns:a16="http://schemas.microsoft.com/office/drawing/2014/main" id="{155D7866-985D-4D23-BF0E-72CA30F5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46CAF3-65B8-466C-98BE-D57C462E8DA7}"/>
              </a:ext>
            </a:extLst>
          </p:cNvPr>
          <p:cNvPicPr>
            <a:picLocks noChangeAspect="1"/>
          </p:cNvPicPr>
          <p:nvPr/>
        </p:nvPicPr>
        <p:blipFill rotWithShape="1">
          <a:blip r:embed="rId2"/>
          <a:srcRect t="28238" r="-2" b="15511"/>
          <a:stretch/>
        </p:blipFill>
        <p:spPr>
          <a:xfrm>
            <a:off x="20" y="10"/>
            <a:ext cx="12191980" cy="6857990"/>
          </a:xfrm>
          <a:prstGeom prst="rect">
            <a:avLst/>
          </a:prstGeom>
        </p:spPr>
      </p:pic>
      <p:sp>
        <p:nvSpPr>
          <p:cNvPr id="12" name="m!!text rectangle">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731"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p:cNvSpPr>
            <a:spLocks noGrp="1"/>
          </p:cNvSpPr>
          <p:nvPr>
            <p:ph type="ctrTitle"/>
          </p:nvPr>
        </p:nvSpPr>
        <p:spPr>
          <a:xfrm>
            <a:off x="5849388" y="4907629"/>
            <a:ext cx="3212386" cy="1185353"/>
          </a:xfrm>
        </p:spPr>
        <p:txBody>
          <a:bodyPr anchor="ctr">
            <a:normAutofit/>
          </a:bodyPr>
          <a:lstStyle/>
          <a:p>
            <a:r>
              <a:rPr lang="en-US" sz="2200">
                <a:latin typeface="Times New Roman" panose="02020603050405020304" pitchFamily="18" charset="0"/>
                <a:cs typeface="Times New Roman" panose="02020603050405020304" pitchFamily="18" charset="0"/>
              </a:rPr>
              <a:t>How Netflix disrupted the Entertainment Industry </a:t>
            </a:r>
          </a:p>
        </p:txBody>
      </p:sp>
      <p:sp>
        <p:nvSpPr>
          <p:cNvPr id="3" name="SubTitle"/>
          <p:cNvSpPr>
            <a:spLocks noGrp="1"/>
          </p:cNvSpPr>
          <p:nvPr>
            <p:ph type="subTitle" idx="1"/>
          </p:nvPr>
        </p:nvSpPr>
        <p:spPr>
          <a:xfrm>
            <a:off x="9403912" y="4907629"/>
            <a:ext cx="2228641" cy="1185353"/>
          </a:xfrm>
        </p:spPr>
        <p:txBody>
          <a:bodyPr anchor="ctr">
            <a:normAutofit/>
          </a:bodyPr>
          <a:lstStyle/>
          <a:p>
            <a:r>
              <a:rPr lang="en-US" sz="1600">
                <a:latin typeface="Times New Roman" panose="02020603050405020304" pitchFamily="18" charset="0"/>
                <a:cs typeface="Times New Roman" panose="02020603050405020304" pitchFamily="18" charset="0"/>
              </a:rPr>
              <a:t>Student’s Name Institutional Affiliation Instructor’s Name Date</a:t>
            </a:r>
          </a:p>
        </p:txBody>
      </p:sp>
      <p:sp>
        <p:nvSpPr>
          <p:cNvPr id="14" name="m!!accent">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7962"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2114" y="549573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025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5080216" y="1076324"/>
            <a:ext cx="6272784" cy="1535051"/>
          </a:xfrm>
        </p:spPr>
        <p:txBody>
          <a:bodyPr anchor="b">
            <a:normAutofit/>
          </a:bodyPr>
          <a:lstStyle/>
          <a:p>
            <a:r>
              <a:rPr lang="en-US" sz="5200">
                <a:latin typeface="Times New Roman" panose="02020603050405020304" pitchFamily="18" charset="0"/>
                <a:cs typeface="Times New Roman" panose="02020603050405020304" pitchFamily="18" charset="0"/>
              </a:rPr>
              <a:t>Introduction</a:t>
            </a:r>
            <a:r>
              <a:rPr lang="en-US" sz="5200"/>
              <a:t> </a:t>
            </a:r>
          </a:p>
        </p:txBody>
      </p:sp>
      <p:pic>
        <p:nvPicPr>
          <p:cNvPr id="6" name="Picture 5">
            <a:extLst>
              <a:ext uri="{FF2B5EF4-FFF2-40B4-BE49-F238E27FC236}">
                <a16:creationId xmlns:a16="http://schemas.microsoft.com/office/drawing/2014/main" id="{AA9EF1CD-6F7E-4C22-94E2-7083BAE2E1F8}"/>
              </a:ext>
            </a:extLst>
          </p:cNvPr>
          <p:cNvPicPr>
            <a:picLocks noChangeAspect="1"/>
          </p:cNvPicPr>
          <p:nvPr/>
        </p:nvPicPr>
        <p:blipFill rotWithShape="1">
          <a:blip r:embed="rId3"/>
          <a:srcRect l="50954" r="8630" b="3"/>
          <a:stretch/>
        </p:blipFill>
        <p:spPr>
          <a:xfrm>
            <a:off x="20" y="10"/>
            <a:ext cx="4505305" cy="6857990"/>
          </a:xfrm>
          <a:prstGeom prst="rect">
            <a:avLst/>
          </a:prstGeom>
        </p:spPr>
      </p:pic>
      <p:sp>
        <p:nvSpPr>
          <p:cNvPr id="12"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p:cNvSpPr>
            <a:spLocks noGrp="1"/>
          </p:cNvSpPr>
          <p:nvPr>
            <p:ph idx="1"/>
          </p:nvPr>
        </p:nvSpPr>
        <p:spPr>
          <a:xfrm>
            <a:off x="5080216" y="3351276"/>
            <a:ext cx="6272784" cy="2825686"/>
          </a:xfrm>
        </p:spPr>
        <p:txBody>
          <a:bodyPr>
            <a:normAutofit/>
          </a:bodyPr>
          <a:lstStyle/>
          <a:p>
            <a:pPr lvl="0">
              <a:lnSpc>
                <a:spcPct val="100000"/>
              </a:lnSpc>
            </a:pPr>
            <a:r>
              <a:rPr lang="en-US" sz="1300">
                <a:latin typeface="Times New Roman" panose="02020603050405020304" pitchFamily="18" charset="0"/>
                <a:cs typeface="Times New Roman" panose="02020603050405020304" pitchFamily="18" charset="0"/>
              </a:rPr>
              <a:t>Disruptive innovators transform previously expensive or high-end products or services to being more accessible and affordable. </a:t>
            </a:r>
          </a:p>
          <a:p>
            <a:pPr lvl="1">
              <a:lnSpc>
                <a:spcPct val="100000"/>
              </a:lnSpc>
            </a:pPr>
            <a:r>
              <a:rPr lang="en-US" sz="1300">
                <a:latin typeface="Times New Roman" panose="02020603050405020304" pitchFamily="18" charset="0"/>
                <a:cs typeface="Times New Roman" panose="02020603050405020304" pitchFamily="18" charset="0"/>
              </a:rPr>
              <a:t>In the process, non-consumers (population segments not targeted by large, established companies) are also transformed into consumers.</a:t>
            </a:r>
          </a:p>
          <a:p>
            <a:pPr lvl="1">
              <a:lnSpc>
                <a:spcPct val="100000"/>
              </a:lnSpc>
            </a:pPr>
            <a:r>
              <a:rPr lang="en-US" sz="1300">
                <a:latin typeface="Times New Roman" panose="02020603050405020304" pitchFamily="18" charset="0"/>
                <a:cs typeface="Times New Roman" panose="02020603050405020304" pitchFamily="18" charset="0"/>
              </a:rPr>
              <a:t> The kind of disruption displaces well-established competitors at the marketplace. </a:t>
            </a:r>
          </a:p>
          <a:p>
            <a:pPr lvl="0">
              <a:lnSpc>
                <a:spcPct val="100000"/>
              </a:lnSpc>
            </a:pPr>
            <a:r>
              <a:rPr lang="en-US" sz="1300">
                <a:latin typeface="Times New Roman" panose="02020603050405020304" pitchFamily="18" charset="0"/>
                <a:cs typeface="Times New Roman" panose="02020603050405020304" pitchFamily="18" charset="0"/>
              </a:rPr>
              <a:t>According to Clayton Christensen's discourse in the Harvard Business Review (Christensen et al.), it is important to differentiate between disruptive innovation and sustaining innovation. </a:t>
            </a:r>
          </a:p>
          <a:p>
            <a:pPr lvl="1">
              <a:lnSpc>
                <a:spcPct val="100000"/>
              </a:lnSpc>
            </a:pPr>
            <a:r>
              <a:rPr lang="en-US" sz="1300">
                <a:latin typeface="Times New Roman" panose="02020603050405020304" pitchFamily="18" charset="0"/>
                <a:cs typeface="Times New Roman" panose="02020603050405020304" pitchFamily="18" charset="0"/>
              </a:rPr>
              <a:t>While the latter focusses on improving or enhancing products for an existing market, disruptive innovation encompasses applying technology to rework the products or services to target new customers.</a:t>
            </a:r>
          </a:p>
          <a:p>
            <a:pPr>
              <a:lnSpc>
                <a:spcPct val="100000"/>
              </a:lnSpc>
            </a:pPr>
            <a:endParaRPr lang="en-US" sz="1300"/>
          </a:p>
        </p:txBody>
      </p:sp>
    </p:spTree>
    <p:extLst>
      <p:ext uri="{BB962C8B-B14F-4D97-AF65-F5344CB8AC3E}">
        <p14:creationId xmlns:p14="http://schemas.microsoft.com/office/powerpoint/2010/main" val="254152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5080216" y="1076324"/>
            <a:ext cx="6272784" cy="1535051"/>
          </a:xfrm>
        </p:spPr>
        <p:txBody>
          <a:bodyPr anchor="b">
            <a:normAutofit/>
          </a:bodyPr>
          <a:lstStyle/>
          <a:p>
            <a:r>
              <a:rPr lang="en-US" sz="5200">
                <a:latin typeface="Times New Roman" panose="02020603050405020304" pitchFamily="18" charset="0"/>
                <a:cs typeface="Times New Roman" panose="02020603050405020304" pitchFamily="18" charset="0"/>
              </a:rPr>
              <a:t>Introduction (cont.)</a:t>
            </a:r>
          </a:p>
        </p:txBody>
      </p:sp>
      <p:pic>
        <p:nvPicPr>
          <p:cNvPr id="6" name="Picture 5">
            <a:extLst>
              <a:ext uri="{FF2B5EF4-FFF2-40B4-BE49-F238E27FC236}">
                <a16:creationId xmlns:a16="http://schemas.microsoft.com/office/drawing/2014/main" id="{106319A2-8B54-44EE-96BE-8DB34AABE287}"/>
              </a:ext>
            </a:extLst>
          </p:cNvPr>
          <p:cNvPicPr>
            <a:picLocks noChangeAspect="1"/>
          </p:cNvPicPr>
          <p:nvPr/>
        </p:nvPicPr>
        <p:blipFill rotWithShape="1">
          <a:blip r:embed="rId2"/>
          <a:srcRect l="35132" r="21081" b="-3"/>
          <a:stretch/>
        </p:blipFill>
        <p:spPr>
          <a:xfrm>
            <a:off x="20" y="10"/>
            <a:ext cx="4505305" cy="6857990"/>
          </a:xfrm>
          <a:prstGeom prst="rect">
            <a:avLst/>
          </a:prstGeom>
        </p:spPr>
      </p:pic>
      <p:sp>
        <p:nvSpPr>
          <p:cNvPr id="12"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p:cNvSpPr>
            <a:spLocks noGrp="1"/>
          </p:cNvSpPr>
          <p:nvPr>
            <p:ph idx="1"/>
          </p:nvPr>
        </p:nvSpPr>
        <p:spPr>
          <a:xfrm>
            <a:off x="5080216" y="3351276"/>
            <a:ext cx="6272784" cy="2825686"/>
          </a:xfrm>
        </p:spPr>
        <p:txBody>
          <a:bodyPr>
            <a:normAutofit lnSpcReduction="10000"/>
          </a:bodyPr>
          <a:lstStyle/>
          <a:p>
            <a:pPr lvl="0">
              <a:lnSpc>
                <a:spcPct val="100000"/>
              </a:lnSpc>
            </a:pPr>
            <a:r>
              <a:rPr lang="en-US" sz="1400">
                <a:latin typeface="Times New Roman" panose="02020603050405020304" pitchFamily="18" charset="0"/>
                <a:cs typeface="Times New Roman" panose="02020603050405020304" pitchFamily="18" charset="0"/>
              </a:rPr>
              <a:t>According to Christensen et al., disruptive innovators require certain elements to enhance their performance. </a:t>
            </a:r>
          </a:p>
          <a:p>
            <a:pPr lvl="1">
              <a:lnSpc>
                <a:spcPct val="100000"/>
              </a:lnSpc>
            </a:pPr>
            <a:r>
              <a:rPr lang="en-US" sz="1400">
                <a:latin typeface="Times New Roman" panose="02020603050405020304" pitchFamily="18" charset="0"/>
                <a:cs typeface="Times New Roman" panose="02020603050405020304" pitchFamily="18" charset="0"/>
              </a:rPr>
              <a:t>Enabling Technology: disruptive innovation requires an underlying technological framework to facilitate the change process. The technology is responsible for enhancing product/service affordability and accessibility. </a:t>
            </a:r>
          </a:p>
          <a:p>
            <a:pPr lvl="1">
              <a:lnSpc>
                <a:spcPct val="100000"/>
              </a:lnSpc>
            </a:pPr>
            <a:r>
              <a:rPr lang="en-US" sz="1400">
                <a:latin typeface="Times New Roman" panose="02020603050405020304" pitchFamily="18" charset="0"/>
                <a:cs typeface="Times New Roman" panose="02020603050405020304" pitchFamily="18" charset="0"/>
              </a:rPr>
              <a:t>Innovative Business Model: Such novel business strategies target new or bottom-level customers who were previously not considered by existing companies. </a:t>
            </a:r>
          </a:p>
          <a:p>
            <a:pPr lvl="1">
              <a:lnSpc>
                <a:spcPct val="100000"/>
              </a:lnSpc>
            </a:pPr>
            <a:r>
              <a:rPr lang="en-US" sz="1400">
                <a:latin typeface="Times New Roman" panose="02020603050405020304" pitchFamily="18" charset="0"/>
                <a:cs typeface="Times New Roman" panose="02020603050405020304" pitchFamily="18" charset="0"/>
              </a:rPr>
              <a:t>Coherent Value Network: Includes the stakeholders and business partners such as suppliers, marketers associated with the business. Because they stand a chance of benefiting from the disruption, they need to adapt to the new changes installed by the enabling technology and innovative business model. </a:t>
            </a:r>
          </a:p>
          <a:p>
            <a:pPr>
              <a:lnSpc>
                <a:spcPct val="100000"/>
              </a:lnSpc>
            </a:pPr>
            <a:endParaRPr lang="en-US" sz="1100"/>
          </a:p>
        </p:txBody>
      </p:sp>
    </p:spTree>
    <p:extLst>
      <p:ext uri="{BB962C8B-B14F-4D97-AF65-F5344CB8AC3E}">
        <p14:creationId xmlns:p14="http://schemas.microsoft.com/office/powerpoint/2010/main" val="205871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659234" y="957447"/>
            <a:ext cx="3383280" cy="4943105"/>
          </a:xfrm>
        </p:spPr>
        <p:txBody>
          <a:bodyPr anchor="ctr">
            <a:normAutofit/>
          </a:bodyPr>
          <a:lstStyle/>
          <a:p>
            <a:r>
              <a:rPr lang="en-US">
                <a:latin typeface="Times New Roman" panose="02020603050405020304" pitchFamily="18" charset="0"/>
                <a:cs typeface="Times New Roman" panose="02020603050405020304" pitchFamily="18" charset="0"/>
              </a:rPr>
              <a:t>The Case of Netflix as a Digital Disruptor.</a:t>
            </a:r>
          </a:p>
        </p:txBody>
      </p:sp>
      <p:sp>
        <p:nvSpPr>
          <p:cNvPr id="12" name="Rectangle 11">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a:extLst>
              <a:ext uri="{FF2B5EF4-FFF2-40B4-BE49-F238E27FC236}">
                <a16:creationId xmlns:a16="http://schemas.microsoft.com/office/drawing/2014/main" id="{1DE12657-EE97-42FF-9C37-A9EB03D400D2}"/>
              </a:ext>
            </a:extLst>
          </p:cNvPr>
          <p:cNvGraphicFramePr>
            <a:graphicFrameLocks noGrp="1"/>
          </p:cNvGraphicFramePr>
          <p:nvPr>
            <p:ph idx="1"/>
            <p:extLst>
              <p:ext uri="{D42A27DB-BD31-4B8C-83A1-F6EECF244321}">
                <p14:modId xmlns:p14="http://schemas.microsoft.com/office/powerpoint/2010/main" val="3908580065"/>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495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659234" y="957447"/>
            <a:ext cx="3383280" cy="4943105"/>
          </a:xfrm>
        </p:spPr>
        <p:txBody>
          <a:bodyPr anchor="ctr">
            <a:normAutofit/>
          </a:bodyPr>
          <a:lstStyle/>
          <a:p>
            <a:r>
              <a:rPr lang="en-US">
                <a:latin typeface="Times New Roman" panose="02020603050405020304" pitchFamily="18" charset="0"/>
                <a:cs typeface="Times New Roman" panose="02020603050405020304" pitchFamily="18" charset="0"/>
              </a:rPr>
              <a:t>Next steps of Netflix’s Disruptive Innovation </a:t>
            </a:r>
          </a:p>
        </p:txBody>
      </p:sp>
      <p:sp>
        <p:nvSpPr>
          <p:cNvPr id="12" name="Rectangle 11">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a:extLst>
              <a:ext uri="{FF2B5EF4-FFF2-40B4-BE49-F238E27FC236}">
                <a16:creationId xmlns:a16="http://schemas.microsoft.com/office/drawing/2014/main" id="{D95B2E78-4C38-4B08-9BD5-847C193511B0}"/>
              </a:ext>
            </a:extLst>
          </p:cNvPr>
          <p:cNvGraphicFramePr>
            <a:graphicFrameLocks noGrp="1"/>
          </p:cNvGraphicFramePr>
          <p:nvPr>
            <p:ph idx="1"/>
            <p:extLst>
              <p:ext uri="{D42A27DB-BD31-4B8C-83A1-F6EECF244321}">
                <p14:modId xmlns:p14="http://schemas.microsoft.com/office/powerpoint/2010/main" val="2321854729"/>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443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659234" y="957447"/>
            <a:ext cx="3383280" cy="4943105"/>
          </a:xfrm>
        </p:spPr>
        <p:txBody>
          <a:bodyPr anchor="ctr">
            <a:normAutofit/>
          </a:bodyPr>
          <a:lstStyle/>
          <a:p>
            <a:r>
              <a:rPr lang="en-US">
                <a:latin typeface="Times New Roman" panose="02020603050405020304" pitchFamily="18" charset="0"/>
                <a:cs typeface="Times New Roman" panose="02020603050405020304" pitchFamily="18" charset="0"/>
              </a:rPr>
              <a:t>Conclusion</a:t>
            </a:r>
            <a:r>
              <a:rPr lang="en-US"/>
              <a:t> </a:t>
            </a:r>
          </a:p>
        </p:txBody>
      </p:sp>
      <p:sp>
        <p:nvSpPr>
          <p:cNvPr id="12" name="Rectangle 11">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a:extLst>
              <a:ext uri="{FF2B5EF4-FFF2-40B4-BE49-F238E27FC236}">
                <a16:creationId xmlns:a16="http://schemas.microsoft.com/office/drawing/2014/main" id="{1E85A16E-2872-48C8-BFC1-C1A06E665E56}"/>
              </a:ext>
            </a:extLst>
          </p:cNvPr>
          <p:cNvGraphicFramePr>
            <a:graphicFrameLocks noGrp="1"/>
          </p:cNvGraphicFramePr>
          <p:nvPr>
            <p:ph idx="1"/>
            <p:extLst>
              <p:ext uri="{D42A27DB-BD31-4B8C-83A1-F6EECF244321}">
                <p14:modId xmlns:p14="http://schemas.microsoft.com/office/powerpoint/2010/main" val="2025033296"/>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588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41248" y="426720"/>
            <a:ext cx="10506456" cy="1919141"/>
          </a:xfrm>
        </p:spPr>
        <p:txBody>
          <a:bodyPr anchor="b">
            <a:normAutofit/>
          </a:bodyPr>
          <a:lstStyle/>
          <a:p>
            <a:r>
              <a:rPr lang="en-US" sz="6000">
                <a:latin typeface="Times New Roman" panose="02020603050405020304" pitchFamily="18" charset="0"/>
                <a:cs typeface="Times New Roman" panose="02020603050405020304" pitchFamily="18" charset="0"/>
              </a:rPr>
              <a:t>Works Cited </a:t>
            </a:r>
          </a:p>
        </p:txBody>
      </p:sp>
      <p:sp>
        <p:nvSpPr>
          <p:cNvPr id="11" name="Rectangle 10">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p:cNvSpPr>
            <a:spLocks noGrp="1"/>
          </p:cNvSpPr>
          <p:nvPr>
            <p:ph idx="1"/>
          </p:nvPr>
        </p:nvSpPr>
        <p:spPr>
          <a:xfrm>
            <a:off x="841248" y="3337269"/>
            <a:ext cx="10509504" cy="2905686"/>
          </a:xfrm>
        </p:spPr>
        <p:txBody>
          <a:bodyPr>
            <a:normAutofit fontScale="92500" lnSpcReduction="10000"/>
          </a:bodyPr>
          <a:lstStyle/>
          <a:p>
            <a:pPr lvl="0">
              <a:lnSpc>
                <a:spcPct val="100000"/>
              </a:lnSpc>
            </a:pPr>
            <a:r>
              <a:rPr lang="en-US" sz="2000">
                <a:latin typeface="Times New Roman" panose="02020603050405020304" pitchFamily="18" charset="0"/>
                <a:cs typeface="Times New Roman" panose="02020603050405020304" pitchFamily="18" charset="0"/>
              </a:rPr>
              <a:t>Anindita, Vinesha. “Disruptive Strategy in Disruption Era: Does Netflix Disrupt the Existing Market?” </a:t>
            </a:r>
            <a:r>
              <a:rPr lang="en-US" sz="2000" i="1">
                <a:latin typeface="Times New Roman" panose="02020603050405020304" pitchFamily="18" charset="0"/>
                <a:cs typeface="Times New Roman" panose="02020603050405020304" pitchFamily="18" charset="0"/>
              </a:rPr>
              <a:t>International Journal of Business and Technology Management</a:t>
            </a:r>
            <a:r>
              <a:rPr lang="en-US" sz="2000">
                <a:latin typeface="Times New Roman" panose="02020603050405020304" pitchFamily="18" charset="0"/>
                <a:cs typeface="Times New Roman" panose="02020603050405020304" pitchFamily="18" charset="0"/>
              </a:rPr>
              <a:t>, vol. 3, no. 1, 2021, pp. 30–39, myjms.mohe.gov.my/index.php/ijbtm/article/view/12435.</a:t>
            </a:r>
          </a:p>
          <a:p>
            <a:pPr lvl="0">
              <a:lnSpc>
                <a:spcPct val="100000"/>
              </a:lnSpc>
            </a:pPr>
            <a:r>
              <a:rPr lang="en-US" sz="2000">
                <a:latin typeface="Times New Roman" panose="02020603050405020304" pitchFamily="18" charset="0"/>
                <a:cs typeface="Times New Roman" panose="02020603050405020304" pitchFamily="18" charset="0"/>
              </a:rPr>
              <a:t>Voigt, Kai-Ingo, et al. “Entertainment on Demand: The Case of Netflix.” </a:t>
            </a:r>
            <a:r>
              <a:rPr lang="en-US" sz="2000" i="1">
                <a:latin typeface="Times New Roman" panose="02020603050405020304" pitchFamily="18" charset="0"/>
                <a:cs typeface="Times New Roman" panose="02020603050405020304" pitchFamily="18" charset="0"/>
              </a:rPr>
              <a:t>Business Model Pioneers</a:t>
            </a:r>
            <a:r>
              <a:rPr lang="en-US" sz="2000">
                <a:latin typeface="Times New Roman" panose="02020603050405020304" pitchFamily="18" charset="0"/>
                <a:cs typeface="Times New Roman" panose="02020603050405020304" pitchFamily="18" charset="0"/>
              </a:rPr>
              <a:t>, 2017, pp. 127–141, doi:10.1007/978-3-319-38845-8_11.</a:t>
            </a:r>
          </a:p>
          <a:p>
            <a:pPr lvl="0">
              <a:lnSpc>
                <a:spcPct val="100000"/>
              </a:lnSpc>
            </a:pPr>
            <a:r>
              <a:rPr lang="en-US" sz="2000">
                <a:latin typeface="Times New Roman" panose="02020603050405020304" pitchFamily="18" charset="0"/>
                <a:cs typeface="Times New Roman" panose="02020603050405020304" pitchFamily="18" charset="0"/>
              </a:rPr>
              <a:t>Richardson, Adam. "Netflix’S Bold Disruptive Innovation". </a:t>
            </a:r>
            <a:r>
              <a:rPr lang="en-US" sz="2000" i="1">
                <a:latin typeface="Times New Roman" panose="02020603050405020304" pitchFamily="18" charset="0"/>
                <a:cs typeface="Times New Roman" panose="02020603050405020304" pitchFamily="18" charset="0"/>
              </a:rPr>
              <a:t>Harvard Business Review</a:t>
            </a:r>
            <a:r>
              <a:rPr lang="en-US" sz="2000">
                <a:latin typeface="Times New Roman" panose="02020603050405020304" pitchFamily="18" charset="0"/>
                <a:cs typeface="Times New Roman" panose="02020603050405020304" pitchFamily="18" charset="0"/>
              </a:rPr>
              <a:t>, 2011, https://hbr.org/amp/2011/09/netflix-bold-disruptive-innovation. Accessed 22 June 2021.</a:t>
            </a:r>
          </a:p>
          <a:p>
            <a:pPr lvl="0">
              <a:lnSpc>
                <a:spcPct val="100000"/>
              </a:lnSpc>
            </a:pPr>
            <a:r>
              <a:rPr lang="en-US" sz="2000">
                <a:latin typeface="Times New Roman" panose="02020603050405020304" pitchFamily="18" charset="0"/>
                <a:cs typeface="Times New Roman" panose="02020603050405020304" pitchFamily="18" charset="0"/>
              </a:rPr>
              <a:t>Christensen, Clayton et al. "Disruptive Innovation For Social Change". </a:t>
            </a:r>
            <a:r>
              <a:rPr lang="en-US" sz="2000" i="1">
                <a:latin typeface="Times New Roman" panose="02020603050405020304" pitchFamily="18" charset="0"/>
                <a:cs typeface="Times New Roman" panose="02020603050405020304" pitchFamily="18" charset="0"/>
              </a:rPr>
              <a:t>Harvard Business Review</a:t>
            </a:r>
            <a:r>
              <a:rPr lang="en-US" sz="2000">
                <a:latin typeface="Times New Roman" panose="02020603050405020304" pitchFamily="18" charset="0"/>
                <a:cs typeface="Times New Roman" panose="02020603050405020304" pitchFamily="18" charset="0"/>
              </a:rPr>
              <a:t>, 2006, https://hbr.org/2006/12/disruptive-innovation-for-social-change.</a:t>
            </a:r>
          </a:p>
          <a:p>
            <a:pPr>
              <a:lnSpc>
                <a:spcPct val="100000"/>
              </a:lnSpc>
            </a:pPr>
            <a:endParaRPr lang="en-US" sz="1700"/>
          </a:p>
        </p:txBody>
      </p:sp>
    </p:spTree>
    <p:extLst>
      <p:ext uri="{BB962C8B-B14F-4D97-AF65-F5344CB8AC3E}">
        <p14:creationId xmlns:p14="http://schemas.microsoft.com/office/powerpoint/2010/main" val="2701863510"/>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3D2323"/>
      </a:dk2>
      <a:lt2>
        <a:srgbClr val="E6E2E8"/>
      </a:lt2>
      <a:accent1>
        <a:srgbClr val="54B520"/>
      </a:accent1>
      <a:accent2>
        <a:srgbClr val="8AAE13"/>
      </a:accent2>
      <a:accent3>
        <a:srgbClr val="BA9E21"/>
      </a:accent3>
      <a:accent4>
        <a:srgbClr val="D56317"/>
      </a:accent4>
      <a:accent5>
        <a:srgbClr val="E7292C"/>
      </a:accent5>
      <a:accent6>
        <a:srgbClr val="D51769"/>
      </a:accent6>
      <a:hlink>
        <a:srgbClr val="BF533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867</Words>
  <Application>Microsoft Macintosh PowerPoint</Application>
  <PresentationFormat>Widescreen</PresentationFormat>
  <Paragraphs>44</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vt:lpstr>
      <vt:lpstr>Calibri</vt:lpstr>
      <vt:lpstr>Times New Roman</vt:lpstr>
      <vt:lpstr>AccentBoxVTI</vt:lpstr>
      <vt:lpstr>How Netflix disrupted the Entertainment Industry </vt:lpstr>
      <vt:lpstr>Introduction </vt:lpstr>
      <vt:lpstr>Introduction (cont.)</vt:lpstr>
      <vt:lpstr>The Case of Netflix as a Digital Disruptor.</vt:lpstr>
      <vt:lpstr>Next steps of Netflix’s Disruptive Innovation </vt:lpstr>
      <vt:lpstr>Conclusion </vt:lpstr>
      <vt:lpstr>Works Cited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Netflix disrupted the Entertainment Industry</dc:title>
  <dc:subject/>
  <dc:creator/>
  <cp:keywords/>
  <dc:description/>
  <cp:lastModifiedBy>Support Team 1</cp:lastModifiedBy>
  <cp:revision>3</cp:revision>
  <dcterms:created xsi:type="dcterms:W3CDTF">2021-06-22T04:51:41Z</dcterms:created>
  <dcterms:modified xsi:type="dcterms:W3CDTF">2021-06-22T06:35:56Z</dcterms:modified>
  <cp:category/>
</cp:coreProperties>
</file>