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5" r:id="rId1"/>
  </p:sldMasterIdLst>
  <p:notesMasterIdLst>
    <p:notesMasterId r:id="rId11"/>
  </p:notesMasterIdLst>
  <p:sldIdLst>
    <p:sldId id="256" r:id="rId2"/>
    <p:sldId id="265" r:id="rId3"/>
    <p:sldId id="272" r:id="rId4"/>
    <p:sldId id="271" r:id="rId5"/>
    <p:sldId id="269" r:id="rId6"/>
    <p:sldId id="268" r:id="rId7"/>
    <p:sldId id="270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9536" autoAdjust="0"/>
  </p:normalViewPr>
  <p:slideViewPr>
    <p:cSldViewPr snapToGrid="0">
      <p:cViewPr varScale="1">
        <p:scale>
          <a:sx n="73" d="100"/>
          <a:sy n="73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-34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3394A-12A8-4697-A4D1-EB451940D3E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C728E-98C1-4D5C-BD68-2381BF31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1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-Nurses must align</a:t>
            </a:r>
            <a:r>
              <a:rPr lang="en-US" baseline="0" dirty="0" smtClean="0"/>
              <a:t> their core values with those of the organization to meet all required expectations, and this is achieved through a compromise in order to better understand the organization’s and individual nurse’s position and focus </a:t>
            </a:r>
          </a:p>
          <a:p>
            <a:r>
              <a:rPr lang="en-US" baseline="0" dirty="0" smtClean="0"/>
              <a:t>-They must support the values that their </a:t>
            </a:r>
            <a:r>
              <a:rPr lang="en-US" baseline="0" dirty="0" err="1" smtClean="0"/>
              <a:t>organiations</a:t>
            </a:r>
            <a:r>
              <a:rPr lang="en-US" baseline="0" dirty="0" smtClean="0"/>
              <a:t> set forth to promote full engagement in all activities; nurses must be able to identify areas where they are able to fully commit to the work that they perform</a:t>
            </a:r>
          </a:p>
          <a:p>
            <a:r>
              <a:rPr lang="en-US" baseline="0" dirty="0" smtClean="0"/>
              <a:t>-Patients will reap the benefits of positive care and treatment when nurses make them a critical priority; this requires nurses to recognize patients as people rather than statistics</a:t>
            </a:r>
          </a:p>
          <a:p>
            <a:r>
              <a:rPr lang="en-US" baseline="0" dirty="0" smtClean="0"/>
              <a:t>-Nursing and organizational values must be consistent at all times with patient care needs and expectations to ensure positive results; this will encourage nurses to adapt to organizational needs to achieve a cohesive work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728E-98C1-4D5C-BD68-2381BF3188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-Nurses must always be fully engaged in these roles and their</a:t>
            </a:r>
            <a:r>
              <a:rPr lang="en-US" baseline="0" dirty="0" smtClean="0"/>
              <a:t> responsibilities within the practice setting; this requires their full attention and focus at all times, as well as an opportunity to be creative in meeting the goals of this position</a:t>
            </a:r>
          </a:p>
          <a:p>
            <a:r>
              <a:rPr lang="en-US" baseline="0" dirty="0" smtClean="0"/>
              <a:t>-They must be able to share positive working relationships with colleagues, leaders, and patients to produce the desired results; nurses must be able to work in a cohesive and collaborative manner with others to achieve the desired results</a:t>
            </a:r>
          </a:p>
          <a:p>
            <a:r>
              <a:rPr lang="en-US" baseline="0" dirty="0" smtClean="0"/>
              <a:t>-Nurses will achieve greater motivation if they communicate with their constituents on a routine basis; this will also contribute to higher quality care and treatment for patients; they must also aim to respect patients at all times and provide them with a comfortable environment in which to heal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728E-98C1-4D5C-BD68-2381BF3188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7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-Nurses</a:t>
            </a:r>
            <a:r>
              <a:rPr lang="en-US" baseline="0" dirty="0" smtClean="0"/>
              <a:t> must be able to communicate effectively at all times to improve patient outcomes on a continuous basis; this requires their ability to strengthen their communication skills in an effective manner</a:t>
            </a:r>
          </a:p>
          <a:p>
            <a:r>
              <a:rPr lang="en-US" baseline="0" dirty="0" smtClean="0"/>
              <a:t>-They must express compassion and support for patients to facilitate positive results; nurses must be able to communicate with patients and offer compassion to them on a regular basis</a:t>
            </a:r>
          </a:p>
          <a:p>
            <a:r>
              <a:rPr lang="en-US" baseline="0" dirty="0" smtClean="0"/>
              <a:t>-Patients may experience positive responses when communications are professional and appropriate, and also facilitate high quality care; this will enable them to achieve greater satisfaction with the work that is performed</a:t>
            </a:r>
          </a:p>
          <a:p>
            <a:r>
              <a:rPr lang="en-US" baseline="0" dirty="0" smtClean="0"/>
              <a:t>-Nurses must express their ideas when treating all patients; they must work on communicating openly and honestly in group settings to make positive recommendations for the nursing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728E-98C1-4D5C-BD68-2381BF3188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82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-Nurses must be</a:t>
            </a:r>
            <a:r>
              <a:rPr lang="en-US" baseline="0" dirty="0" smtClean="0"/>
              <a:t> able to collaborative effectively to ensure that a given subject area will meet expectations and achieve the intended results and also demonstrate their ability to work on teams across different disciplines</a:t>
            </a:r>
          </a:p>
          <a:p>
            <a:r>
              <a:rPr lang="en-US" baseline="0" dirty="0" smtClean="0"/>
              <a:t>-Nurses face many challenges in the workplace that require continuous focus and attention; they must embrace these challenges and aim to make the most of any negative situations that may arise</a:t>
            </a:r>
          </a:p>
          <a:p>
            <a:r>
              <a:rPr lang="en-US" baseline="0" dirty="0" smtClean="0"/>
              <a:t>-These challenges impact the nursing workplace and must play a critical role in shaping outcomes and meeting objectives; nurses must be able to adapt to different circumstances without difficulty</a:t>
            </a:r>
          </a:p>
          <a:p>
            <a:r>
              <a:rPr lang="en-US" baseline="0" dirty="0" smtClean="0"/>
              <a:t>-Nurse-led collaborations may produce high quality results; they must be able to communicate with other nurses in an open and honest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728E-98C1-4D5C-BD68-2381BF3188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07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-Nurses must know how to solve problems successfully through a high level of focus on these issues; they must learn how to cope with problems and how to develop</a:t>
            </a:r>
            <a:r>
              <a:rPr lang="en-US" baseline="0" dirty="0" smtClean="0"/>
              <a:t> solutions</a:t>
            </a:r>
            <a:endParaRPr lang="en-US" dirty="0" smtClean="0"/>
          </a:p>
          <a:p>
            <a:r>
              <a:rPr lang="en-US" dirty="0" smtClean="0"/>
              <a:t>-They</a:t>
            </a:r>
            <a:r>
              <a:rPr lang="en-US" baseline="0" dirty="0" smtClean="0"/>
              <a:t> must use proven strategies to solve problems that will have a positive impact on the administration of care and treatment; nurses must be able to understand existing solutions and frameworks to solve important problems</a:t>
            </a:r>
          </a:p>
          <a:p>
            <a:r>
              <a:rPr lang="en-US" baseline="0" dirty="0" smtClean="0"/>
              <a:t>-They must respect their leaders and communicate in a collaborative manner to solve problems; they must be able to share their ideas and express themselves openly with managers and leaders</a:t>
            </a:r>
          </a:p>
          <a:p>
            <a:r>
              <a:rPr lang="en-US" baseline="0" dirty="0" smtClean="0"/>
              <a:t>-Nurses must also share problem-solving strategies with their colleagues to meet expectations; they must be able to recognize the different areas where they might benefit from communication that is open, honest, and productive on many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728E-98C1-4D5C-BD68-2381BF3188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98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-Nurses must know how to align their personal</a:t>
            </a:r>
            <a:r>
              <a:rPr lang="en-US" baseline="0" dirty="0" smtClean="0"/>
              <a:t> beliefs and values with the organization so that conflicts are minimized or are nonexistent; they must be able to recognize inherent conflicts and to make the best of these situations to achieve a mutually beneficial process</a:t>
            </a:r>
          </a:p>
          <a:p>
            <a:r>
              <a:rPr lang="en-US" baseline="0" dirty="0" smtClean="0"/>
              <a:t>-They must identify areas where conflicts may occur in order to prevent additional challenges that could impact the workplace, and also aim to address these conflicts on a smaller scale before they become even more significant </a:t>
            </a:r>
          </a:p>
          <a:p>
            <a:r>
              <a:rPr lang="en-US" baseline="0" dirty="0" smtClean="0"/>
              <a:t>-Nurses who are in full support of organizational values will achieve greater productivity and strength in the practice setting; they must be able to recognize the core values of the organization are part of their own objectives in the nursing profession</a:t>
            </a:r>
          </a:p>
          <a:p>
            <a:r>
              <a:rPr lang="en-US" baseline="0" dirty="0" smtClean="0"/>
              <a:t>They will also be able to fully commit to achieving excellence in patient care; nurses must be able to recognize the areas where patient care will be supported by a cohesive and meaningful work environment </a:t>
            </a:r>
            <a:endParaRPr lang="en-US" baseline="0" dirty="0" smtClean="0"/>
          </a:p>
          <a:p>
            <a:r>
              <a:rPr lang="en-US" baseline="0" dirty="0" smtClean="0"/>
              <a:t>-In my own experience, I did not support a change to the processes regarding patient intake that ultimately contributed to negative outcomes and longer wait times for patients who needed treatment. This served as a reminder that my core values and beliefs do not always align with those of my organization and that I must express my ideas in a professional manner with the intent to improve </a:t>
            </a:r>
            <a:r>
              <a:rPr lang="en-US" baseline="0" smtClean="0"/>
              <a:t>patient outcomes.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728E-98C1-4D5C-BD68-2381BF3188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01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-Nurses</a:t>
            </a:r>
            <a:r>
              <a:rPr lang="en-US" baseline="0" dirty="0" smtClean="0"/>
              <a:t> are responsible for working to align their core values with the organizations for whom they work in order to promote optimal performance; this requires their full commitment and dedication in order to achieve success and fulfillment in this area</a:t>
            </a:r>
          </a:p>
          <a:p>
            <a:r>
              <a:rPr lang="en-US" baseline="0" dirty="0" smtClean="0"/>
              <a:t>-They must know how to communicate regularly and effectively with colleagues, leaders, and patients through strategies that support successful outcomes; nurses must be able to utilize different types of communication in order to fulfill the expectations of the position</a:t>
            </a:r>
          </a:p>
          <a:p>
            <a:r>
              <a:rPr lang="en-US" baseline="0" dirty="0" smtClean="0"/>
              <a:t>-Nurses must learn how to collaborate with others to meet expectations and improve patient care quality; they must also be able to identify areas where improvements may impact quality of care on a consistent basis</a:t>
            </a:r>
          </a:p>
          <a:p>
            <a:r>
              <a:rPr lang="en-US" baseline="0" dirty="0" smtClean="0"/>
              <a:t>-Nurses </a:t>
            </a:r>
            <a:r>
              <a:rPr lang="en-US" baseline="0" dirty="0" err="1" smtClean="0"/>
              <a:t>msut</a:t>
            </a:r>
            <a:r>
              <a:rPr lang="en-US" baseline="0" dirty="0" smtClean="0"/>
              <a:t> also address conflicts as they arise and aim to minimize the burden on patients; this will ensure that patient care is </a:t>
            </a:r>
            <a:r>
              <a:rPr lang="en-US" baseline="0" smtClean="0"/>
              <a:t>not compromised at any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728E-98C1-4D5C-BD68-2381BF3188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9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1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7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670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37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37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4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96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6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7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6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8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9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9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5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1F9C-6FDD-494C-AD0B-A581507F0467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9D92FC-6529-4056-959F-957558E6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Organizational Culture and 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6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Organizational Versus Nurse Values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442532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Nurses must align with their organizations in order to meet expectations regarding the practice environment </a:t>
            </a:r>
          </a:p>
          <a:p>
            <a:r>
              <a:rPr lang="en-US" sz="2800" dirty="0" smtClean="0"/>
              <a:t>Nurses who support the values of their organizations are likely to be fully engaged in the activities that take place</a:t>
            </a:r>
          </a:p>
          <a:p>
            <a:r>
              <a:rPr lang="en-US" sz="2800" dirty="0" smtClean="0"/>
              <a:t>Patients will experience greater outcomes when nurses prioritize their care above all else</a:t>
            </a:r>
          </a:p>
          <a:p>
            <a:r>
              <a:rPr lang="en-US" sz="2800" dirty="0" smtClean="0"/>
              <a:t>Organizational and nursing values must be consistent with patient care needs and expectations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5174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Nurse Engagement and Patient Outcomes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92925" y="1832263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Nurses must be fully engaged in their roles and responsibilities in the practice environment </a:t>
            </a:r>
          </a:p>
          <a:p>
            <a:r>
              <a:rPr lang="en-US" sz="2400" dirty="0" smtClean="0"/>
              <a:t>This is best achieved through positive working relationships with leaders, colleagues, and patients (</a:t>
            </a:r>
            <a:r>
              <a:rPr lang="en-US" sz="2400" dirty="0" err="1" smtClean="0"/>
              <a:t>Warshawsky</a:t>
            </a:r>
            <a:r>
              <a:rPr lang="en-US" sz="2400" dirty="0" smtClean="0"/>
              <a:t> et.al, 2012)</a:t>
            </a:r>
          </a:p>
          <a:p>
            <a:r>
              <a:rPr lang="en-US" sz="2400" dirty="0" smtClean="0"/>
              <a:t>Nurses are likely to achieve greater motivation when they are able to effectively communicate with their colleagues and leaders (</a:t>
            </a:r>
            <a:r>
              <a:rPr lang="en-US" sz="2400" dirty="0" err="1" smtClean="0"/>
              <a:t>Warshawsky</a:t>
            </a:r>
            <a:r>
              <a:rPr lang="en-US" sz="2400" dirty="0" smtClean="0"/>
              <a:t> et.al, 2012)</a:t>
            </a:r>
          </a:p>
          <a:p>
            <a:pPr lvl="1"/>
            <a:r>
              <a:rPr lang="en-US" sz="1800" dirty="0" smtClean="0"/>
              <a:t>They will also work collaboratively in order to treat patients with high quality standards and protocols at all times (</a:t>
            </a:r>
            <a:r>
              <a:rPr lang="en-US" sz="1800" dirty="0" err="1" smtClean="0"/>
              <a:t>Warshawsky</a:t>
            </a:r>
            <a:r>
              <a:rPr lang="en-US" sz="1800" dirty="0" smtClean="0"/>
              <a:t> et.al, 2012)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603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 Techniques to Improve Outcomes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Nurse-led communication must play a role in improving patient outcomes (Curtis et.al, 2013)</a:t>
            </a:r>
          </a:p>
          <a:p>
            <a:r>
              <a:rPr lang="en-US" sz="2400" dirty="0" smtClean="0"/>
              <a:t>Nurse communication must convey compassion towards patients on a consistent basis (Curtis et.al, 2013)</a:t>
            </a:r>
          </a:p>
          <a:p>
            <a:r>
              <a:rPr lang="en-US" sz="2400" dirty="0" smtClean="0"/>
              <a:t>Patients are likely to positively respond to communication that will enhance the quality of care that they receive (Curtis et.al, 2013)</a:t>
            </a:r>
          </a:p>
          <a:p>
            <a:r>
              <a:rPr lang="en-US" sz="2400" dirty="0" smtClean="0"/>
              <a:t>Nurses must clearly express their perspectives when treating patients (Curtis et.al, 2013)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829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Workplace Challenges and Collaboration Across Groups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Collaboration among nurses must convey the importance of a given subject area in order to impact outcomes in a favorable manner</a:t>
            </a:r>
          </a:p>
          <a:p>
            <a:r>
              <a:rPr lang="en-US" sz="2400" dirty="0" smtClean="0"/>
              <a:t>The workplace environment poses many challenges for nurses where communication is concerned</a:t>
            </a:r>
          </a:p>
          <a:p>
            <a:r>
              <a:rPr lang="en-US" sz="2400" dirty="0" smtClean="0"/>
              <a:t>Overcoming these challenges must serve as a critical priority for nurses to meet objectives</a:t>
            </a:r>
          </a:p>
          <a:p>
            <a:r>
              <a:rPr lang="en-US" sz="2400" dirty="0" smtClean="0"/>
              <a:t>High quality care requires a collaborative effort from all nurses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766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Effective Problem Solving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89212" y="1444336"/>
            <a:ext cx="8915400" cy="446688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Successful problem solving in the nursing work environment requires a high level of focus in identifying the problems </a:t>
            </a:r>
          </a:p>
          <a:p>
            <a:r>
              <a:rPr lang="en-US" sz="2400" dirty="0" smtClean="0"/>
              <a:t>Nurses must use strategies to solve problems that will positively influence the care that they administer to patients (</a:t>
            </a:r>
            <a:r>
              <a:rPr lang="en-US" sz="2400" dirty="0" err="1" smtClean="0"/>
              <a:t>Rigney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Baernholdt</a:t>
            </a:r>
            <a:r>
              <a:rPr lang="en-US" sz="2400" dirty="0" smtClean="0"/>
              <a:t>, 2013)</a:t>
            </a:r>
          </a:p>
          <a:p>
            <a:r>
              <a:rPr lang="en-US" sz="2400" dirty="0" smtClean="0"/>
              <a:t>They must also demonstrate respect for leaders in working collaboratively to solve problems (</a:t>
            </a:r>
            <a:r>
              <a:rPr lang="en-US" sz="2400" dirty="0" err="1" smtClean="0"/>
              <a:t>Rigney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Baernholdt</a:t>
            </a:r>
            <a:r>
              <a:rPr lang="en-US" sz="2400" dirty="0" smtClean="0"/>
              <a:t>, 2013)</a:t>
            </a:r>
          </a:p>
          <a:p>
            <a:r>
              <a:rPr lang="en-US" sz="2400" dirty="0" smtClean="0"/>
              <a:t>Nurses are responsible for communicating problem-solving strategies to their colleagues (</a:t>
            </a:r>
            <a:r>
              <a:rPr lang="en-US" sz="2400" dirty="0" err="1" smtClean="0"/>
              <a:t>Rigney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Baernholdt</a:t>
            </a:r>
            <a:r>
              <a:rPr lang="en-US" sz="2400" dirty="0" smtClean="0"/>
              <a:t>, 2013)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75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Alignment and Conflict Between Personal and Organizational Values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Nurses must align their personal values with those of the organization to minimize conflicts</a:t>
            </a:r>
          </a:p>
          <a:p>
            <a:r>
              <a:rPr lang="en-US" sz="2400" dirty="0" smtClean="0"/>
              <a:t>It is important to identify areas where these conflicts may arise in order to prevent further challenges</a:t>
            </a:r>
          </a:p>
          <a:p>
            <a:r>
              <a:rPr lang="en-US" sz="2400" dirty="0" smtClean="0"/>
              <a:t>Nurses who support organizational values are likely to achieve greater productivity and strength in the workplace environment</a:t>
            </a:r>
          </a:p>
          <a:p>
            <a:r>
              <a:rPr lang="en-US" sz="2400" dirty="0" smtClean="0"/>
              <a:t>They will also fully commit to achieving excellence in patient care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590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89212" y="1610591"/>
            <a:ext cx="8915400" cy="43006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Nurses must align their core values with those of the organization in order to achieve optimal performance</a:t>
            </a:r>
          </a:p>
          <a:p>
            <a:r>
              <a:rPr lang="en-US" sz="2400" dirty="0" smtClean="0"/>
              <a:t>Nurses </a:t>
            </a:r>
            <a:r>
              <a:rPr lang="en-US" sz="2400" dirty="0"/>
              <a:t>m</a:t>
            </a:r>
            <a:r>
              <a:rPr lang="en-US" sz="2400" dirty="0" smtClean="0"/>
              <a:t>ust learn how to effectively communicate with their colleagues, leaders, and patients using proven techniques and strategies</a:t>
            </a:r>
          </a:p>
          <a:p>
            <a:r>
              <a:rPr lang="en-US" sz="2400" dirty="0" smtClean="0"/>
              <a:t>Nurses must collaborate regularly in order to meet objectives and improve patient care quality</a:t>
            </a:r>
          </a:p>
          <a:p>
            <a:r>
              <a:rPr lang="en-US" sz="2400" dirty="0" smtClean="0"/>
              <a:t>Nurses must recognize when conflicts exist and how to resolve them effectively to minimize their burden on patients</a:t>
            </a:r>
          </a:p>
        </p:txBody>
      </p:sp>
    </p:spTree>
    <p:extLst>
      <p:ext uri="{BB962C8B-B14F-4D97-AF65-F5344CB8AC3E}">
        <p14:creationId xmlns:p14="http://schemas.microsoft.com/office/powerpoint/2010/main" val="145130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89212" y="1423555"/>
            <a:ext cx="8915400" cy="4487667"/>
          </a:xfrm>
        </p:spPr>
        <p:txBody>
          <a:bodyPr>
            <a:normAutofit/>
          </a:bodyPr>
          <a:lstStyle/>
          <a:p>
            <a:r>
              <a:rPr lang="en-US" dirty="0"/>
              <a:t>Curtis, J. R., Back, A. L., Ford, D. W., Downey, L., Shannon, S. E., </a:t>
            </a:r>
            <a:r>
              <a:rPr lang="en-US" dirty="0" err="1"/>
              <a:t>Doorenbos</a:t>
            </a:r>
            <a:r>
              <a:rPr lang="en-US" dirty="0"/>
              <a:t>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. Z., ... &amp; </a:t>
            </a:r>
            <a:r>
              <a:rPr lang="en-US" dirty="0" err="1"/>
              <a:t>Engelberg</a:t>
            </a:r>
            <a:r>
              <a:rPr lang="en-US" dirty="0"/>
              <a:t>, R. A. (2013). Effect of communication skills training for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residents </a:t>
            </a:r>
            <a:r>
              <a:rPr lang="en-US" dirty="0"/>
              <a:t>and nurse practitioners on quality of communication with patients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with </a:t>
            </a:r>
            <a:r>
              <a:rPr lang="en-US" dirty="0"/>
              <a:t>serious illness: a randomized trial. </a:t>
            </a:r>
            <a:r>
              <a:rPr lang="en-US" i="1" dirty="0"/>
              <a:t>JAMA</a:t>
            </a:r>
            <a:r>
              <a:rPr lang="en-US" dirty="0"/>
              <a:t>, </a:t>
            </a:r>
            <a:r>
              <a:rPr lang="en-US" i="1" dirty="0"/>
              <a:t>310</a:t>
            </a:r>
            <a:r>
              <a:rPr lang="en-US" dirty="0"/>
              <a:t>(21), </a:t>
            </a:r>
            <a:r>
              <a:rPr lang="en-US" dirty="0" smtClean="0"/>
              <a:t>2271-2281.</a:t>
            </a:r>
          </a:p>
          <a:p>
            <a:r>
              <a:rPr lang="en-US" dirty="0" err="1" smtClean="0"/>
              <a:t>Rigney</a:t>
            </a:r>
            <a:r>
              <a:rPr lang="en-US" dirty="0"/>
              <a:t>, D. B., &amp; </a:t>
            </a:r>
            <a:r>
              <a:rPr lang="en-US" dirty="0" err="1"/>
              <a:t>Baernholdt</a:t>
            </a:r>
            <a:r>
              <a:rPr lang="en-US" dirty="0"/>
              <a:t>, M. (2013). Using Problem Solving for Better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Health </a:t>
            </a:r>
            <a:r>
              <a:rPr lang="en-US" dirty="0"/>
              <a:t>Nursing in a Clinical Nurse Leader Program. </a:t>
            </a:r>
            <a:r>
              <a:rPr lang="en-US" i="1" dirty="0"/>
              <a:t>Journal of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		Professional </a:t>
            </a:r>
            <a:r>
              <a:rPr lang="en-US" i="1" dirty="0"/>
              <a:t>Nursing</a:t>
            </a:r>
            <a:r>
              <a:rPr lang="en-US" dirty="0"/>
              <a:t>, </a:t>
            </a:r>
            <a:r>
              <a:rPr lang="en-US" i="1" dirty="0"/>
              <a:t>29</a:t>
            </a:r>
            <a:r>
              <a:rPr lang="en-US" dirty="0"/>
              <a:t>(1), e10-e13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Warshawsky</a:t>
            </a:r>
            <a:r>
              <a:rPr lang="en-US" dirty="0"/>
              <a:t>, N. E., Havens, D. S., &amp; </a:t>
            </a:r>
            <a:r>
              <a:rPr lang="en-US" dirty="0" err="1"/>
              <a:t>Knafl</a:t>
            </a:r>
            <a:r>
              <a:rPr lang="en-US" dirty="0"/>
              <a:t>, G. (2012). The influence of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interpersonal </a:t>
            </a:r>
            <a:r>
              <a:rPr lang="en-US" dirty="0"/>
              <a:t>relationships on nurse managers' work engagement and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proactive </a:t>
            </a:r>
            <a:r>
              <a:rPr lang="en-US" dirty="0"/>
              <a:t>work behavior. </a:t>
            </a:r>
            <a:r>
              <a:rPr lang="en-US" i="1" dirty="0"/>
              <a:t>The Journal of nursing administration</a:t>
            </a:r>
            <a:r>
              <a:rPr lang="en-US" dirty="0"/>
              <a:t>, </a:t>
            </a:r>
            <a:r>
              <a:rPr lang="en-US" i="1" dirty="0"/>
              <a:t>42</a:t>
            </a:r>
            <a:r>
              <a:rPr lang="en-US" dirty="0"/>
              <a:t>(9), 418.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108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1618</Words>
  <Application>Microsoft Office PowerPoint</Application>
  <PresentationFormat>Widescreen</PresentationFormat>
  <Paragraphs>82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Organizational Culture and Values</vt:lpstr>
      <vt:lpstr>Organizational Versus Nurse Values</vt:lpstr>
      <vt:lpstr>Nurse Engagement and Patient Outcomes</vt:lpstr>
      <vt:lpstr>Communication Techniques to Improve Outcomes </vt:lpstr>
      <vt:lpstr>Workplace Challenges and Collaboration Across Groups</vt:lpstr>
      <vt:lpstr>Effective Problem Solving</vt:lpstr>
      <vt:lpstr>Alignment and Conflict Between Personal and Organizational Values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2015-03-06T03:48:30Z</dcterms:created>
  <dcterms:modified xsi:type="dcterms:W3CDTF">2015-03-08T16:35:42Z</dcterms:modified>
</cp:coreProperties>
</file>