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notesMasterIdLst>
    <p:notesMasterId r:id="rId39"/>
  </p:notesMasterIdLst>
  <p:sldIdLst>
    <p:sldId id="256" r:id="rId10"/>
    <p:sldId id="257" r:id="rId11"/>
    <p:sldId id="258" r:id="rId12"/>
    <p:sldId id="259" r:id="rId13"/>
    <p:sldId id="260" r:id="rId14"/>
    <p:sldId id="269" r:id="rId15"/>
    <p:sldId id="270" r:id="rId16"/>
    <p:sldId id="272" r:id="rId17"/>
    <p:sldId id="261" r:id="rId18"/>
    <p:sldId id="271" r:id="rId19"/>
    <p:sldId id="273" r:id="rId20"/>
    <p:sldId id="274" r:id="rId21"/>
    <p:sldId id="276" r:id="rId22"/>
    <p:sldId id="263" r:id="rId23"/>
    <p:sldId id="277" r:id="rId24"/>
    <p:sldId id="278" r:id="rId25"/>
    <p:sldId id="264" r:id="rId26"/>
    <p:sldId id="279" r:id="rId27"/>
    <p:sldId id="280" r:id="rId28"/>
    <p:sldId id="265" r:id="rId29"/>
    <p:sldId id="281" r:id="rId30"/>
    <p:sldId id="282" r:id="rId31"/>
    <p:sldId id="267" r:id="rId32"/>
    <p:sldId id="284" r:id="rId33"/>
    <p:sldId id="285" r:id="rId34"/>
    <p:sldId id="289" r:id="rId35"/>
    <p:sldId id="288" r:id="rId36"/>
    <p:sldId id="268" r:id="rId37"/>
    <p:sldId id="28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B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9" d="100"/>
          <a:sy n="119" d="100"/>
        </p:scale>
        <p:origin x="-632"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ACFF9-B8ED-4009-A769-09F5FCBD7436}" type="datetimeFigureOut">
              <a:rPr lang="en-GB" smtClean="0"/>
              <a:pPr/>
              <a:t>14/11/14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DC092-9DD4-42C6-B13D-9D3F152AE9BC}" type="slidenum">
              <a:rPr lang="en-GB" smtClean="0"/>
              <a:pPr/>
              <a:t>‹#›</a:t>
            </a:fld>
            <a:endParaRPr lang="en-GB"/>
          </a:p>
        </p:txBody>
      </p:sp>
    </p:spTree>
    <p:extLst>
      <p:ext uri="{BB962C8B-B14F-4D97-AF65-F5344CB8AC3E}">
        <p14:creationId xmlns:p14="http://schemas.microsoft.com/office/powerpoint/2010/main" val="363711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20DC092-9DD4-42C6-B13D-9D3F152AE9BC}" type="slidenum">
              <a:rPr lang="en-GB" smtClean="0"/>
              <a:pPr/>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20DC092-9DD4-42C6-B13D-9D3F152AE9BC}" type="slidenum">
              <a:rPr lang="en-GB" smtClean="0"/>
              <a:pPr/>
              <a:t>24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jpe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213360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762000"/>
            <a:ext cx="6248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3581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581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685800"/>
            <a:ext cx="18288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85800"/>
            <a:ext cx="53340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2057400"/>
            <a:ext cx="3581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57400"/>
            <a:ext cx="3581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981200"/>
            <a:ext cx="4191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191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762000"/>
            <a:ext cx="182880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762000"/>
            <a:ext cx="5334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981200"/>
            <a:ext cx="4191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191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213360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762000"/>
            <a:ext cx="6248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3581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581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685800"/>
            <a:ext cx="18288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85800"/>
            <a:ext cx="53340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20574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20574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762000"/>
            <a:ext cx="18478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762000"/>
            <a:ext cx="53911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Generic Title Slide">
    <p:spTree>
      <p:nvGrpSpPr>
        <p:cNvPr id="1" name=""/>
        <p:cNvGrpSpPr/>
        <p:nvPr/>
      </p:nvGrpSpPr>
      <p:grpSpPr>
        <a:xfrm>
          <a:off x="0" y="0"/>
          <a:ext cx="0" cy="0"/>
          <a:chOff x="0" y="0"/>
          <a:chExt cx="0" cy="0"/>
        </a:xfrm>
      </p:grpSpPr>
      <p:pic>
        <p:nvPicPr>
          <p:cNvPr id="2" name="Picture 2" descr="cover7.jpg"/>
          <p:cNvPicPr>
            <a:picLocks noChangeAspect="1"/>
          </p:cNvPicPr>
          <p:nvPr/>
        </p:nvPicPr>
        <p:blipFill>
          <a:blip r:embed="rId2" cstate="print"/>
          <a:srcRect/>
          <a:stretch>
            <a:fillRect/>
          </a:stretch>
        </p:blipFill>
        <p:spPr bwMode="auto">
          <a:xfrm>
            <a:off x="0" y="0"/>
            <a:ext cx="9144000" cy="6853682"/>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Alternate Title Slide - Kids">
    <p:spTree>
      <p:nvGrpSpPr>
        <p:cNvPr id="1" name=""/>
        <p:cNvGrpSpPr/>
        <p:nvPr/>
      </p:nvGrpSpPr>
      <p:grpSpPr>
        <a:xfrm>
          <a:off x="0" y="0"/>
          <a:ext cx="0" cy="0"/>
          <a:chOff x="0" y="0"/>
          <a:chExt cx="0" cy="0"/>
        </a:xfrm>
      </p:grpSpPr>
      <p:pic>
        <p:nvPicPr>
          <p:cNvPr id="2" name="Picture 2" descr="cover1.jpg"/>
          <p:cNvPicPr>
            <a:picLocks noChangeAspect="1"/>
          </p:cNvPicPr>
          <p:nvPr/>
        </p:nvPicPr>
        <p:blipFill>
          <a:blip r:embed="rId2" cstate="print"/>
          <a:srcRect/>
          <a:stretch>
            <a:fillRect/>
          </a:stretch>
        </p:blipFill>
        <p:spPr bwMode="auto">
          <a:xfrm>
            <a:off x="0" y="0"/>
            <a:ext cx="9144000" cy="6853682"/>
          </a:xfrm>
          <a:prstGeom prst="rect">
            <a:avLst/>
          </a:prstGeom>
          <a:noFill/>
          <a:ln w="9525">
            <a:noFill/>
            <a:miter lim="800000"/>
            <a:headEnd/>
            <a:tailEnd/>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lternate Title Slide - Women">
    <p:spTree>
      <p:nvGrpSpPr>
        <p:cNvPr id="1" name=""/>
        <p:cNvGrpSpPr/>
        <p:nvPr/>
      </p:nvGrpSpPr>
      <p:grpSpPr>
        <a:xfrm>
          <a:off x="0" y="0"/>
          <a:ext cx="0" cy="0"/>
          <a:chOff x="0" y="0"/>
          <a:chExt cx="0" cy="0"/>
        </a:xfrm>
      </p:grpSpPr>
      <p:pic>
        <p:nvPicPr>
          <p:cNvPr id="2" name="Picture 2" descr="cover2.jpg"/>
          <p:cNvPicPr>
            <a:picLocks noChangeAspect="1"/>
          </p:cNvPicPr>
          <p:nvPr/>
        </p:nvPicPr>
        <p:blipFill>
          <a:blip r:embed="rId2" cstate="print"/>
          <a:srcRect/>
          <a:stretch>
            <a:fillRect/>
          </a:stretch>
        </p:blipFill>
        <p:spPr bwMode="auto">
          <a:xfrm>
            <a:off x="0" y="0"/>
            <a:ext cx="9144000" cy="6853682"/>
          </a:xfrm>
          <a:prstGeom prst="rect">
            <a:avLst/>
          </a:prstGeom>
          <a:noFill/>
          <a:ln w="9525">
            <a:noFill/>
            <a:miter lim="800000"/>
            <a:headEnd/>
            <a:tailEnd/>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lternate Title Slide - Huddle">
    <p:spTree>
      <p:nvGrpSpPr>
        <p:cNvPr id="1" name=""/>
        <p:cNvGrpSpPr/>
        <p:nvPr/>
      </p:nvGrpSpPr>
      <p:grpSpPr>
        <a:xfrm>
          <a:off x="0" y="0"/>
          <a:ext cx="0" cy="0"/>
          <a:chOff x="0" y="0"/>
          <a:chExt cx="0" cy="0"/>
        </a:xfrm>
      </p:grpSpPr>
      <p:pic>
        <p:nvPicPr>
          <p:cNvPr id="2" name="Picture 2" descr="cover3.jpg"/>
          <p:cNvPicPr>
            <a:picLocks noChangeAspect="1"/>
          </p:cNvPicPr>
          <p:nvPr/>
        </p:nvPicPr>
        <p:blipFill>
          <a:blip r:embed="rId2" cstate="print"/>
          <a:srcRect/>
          <a:stretch>
            <a:fillRect/>
          </a:stretch>
        </p:blipFill>
        <p:spPr bwMode="auto">
          <a:xfrm>
            <a:off x="0" y="0"/>
            <a:ext cx="9144000" cy="6853682"/>
          </a:xfrm>
          <a:prstGeom prst="rect">
            <a:avLst/>
          </a:prstGeom>
          <a:noFill/>
          <a:ln w="9525">
            <a:noFill/>
            <a:miter lim="800000"/>
            <a:headEnd/>
            <a:tailEnd/>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lternate Title Slide - England">
    <p:spTree>
      <p:nvGrpSpPr>
        <p:cNvPr id="1" name=""/>
        <p:cNvGrpSpPr/>
        <p:nvPr/>
      </p:nvGrpSpPr>
      <p:grpSpPr>
        <a:xfrm>
          <a:off x="0" y="0"/>
          <a:ext cx="0" cy="0"/>
          <a:chOff x="0" y="0"/>
          <a:chExt cx="0" cy="0"/>
        </a:xfrm>
      </p:grpSpPr>
      <p:pic>
        <p:nvPicPr>
          <p:cNvPr id="2" name="Picture 2" descr="cover4.jpg"/>
          <p:cNvPicPr>
            <a:picLocks noChangeAspect="1"/>
          </p:cNvPicPr>
          <p:nvPr/>
        </p:nvPicPr>
        <p:blipFill>
          <a:blip r:embed="rId2" cstate="print"/>
          <a:srcRect/>
          <a:stretch>
            <a:fillRect/>
          </a:stretch>
        </p:blipFill>
        <p:spPr bwMode="auto">
          <a:xfrm>
            <a:off x="0" y="0"/>
            <a:ext cx="9144000" cy="6853682"/>
          </a:xfrm>
          <a:prstGeom prst="rect">
            <a:avLst/>
          </a:prstGeom>
          <a:noFill/>
          <a:ln w="9525">
            <a:noFill/>
            <a:miter lim="800000"/>
            <a:headEnd/>
            <a:tailEnd/>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Alternate Title Slide - Men">
    <p:spTree>
      <p:nvGrpSpPr>
        <p:cNvPr id="1" name=""/>
        <p:cNvGrpSpPr/>
        <p:nvPr/>
      </p:nvGrpSpPr>
      <p:grpSpPr>
        <a:xfrm>
          <a:off x="0" y="0"/>
          <a:ext cx="0" cy="0"/>
          <a:chOff x="0" y="0"/>
          <a:chExt cx="0" cy="0"/>
        </a:xfrm>
      </p:grpSpPr>
      <p:pic>
        <p:nvPicPr>
          <p:cNvPr id="2" name="Picture 2" descr="cover5.jpg"/>
          <p:cNvPicPr>
            <a:picLocks noChangeAspect="1"/>
          </p:cNvPicPr>
          <p:nvPr/>
        </p:nvPicPr>
        <p:blipFill>
          <a:blip r:embed="rId2" cstate="print"/>
          <a:srcRect/>
          <a:stretch>
            <a:fillRect/>
          </a:stretch>
        </p:blipFill>
        <p:spPr bwMode="auto">
          <a:xfrm>
            <a:off x="0" y="0"/>
            <a:ext cx="9144000" cy="6853682"/>
          </a:xfrm>
          <a:prstGeom prst="rect">
            <a:avLst/>
          </a:prstGeom>
          <a:noFill/>
          <a:ln w="9525">
            <a:noFill/>
            <a:miter lim="800000"/>
            <a:headEnd/>
            <a:tailEnd/>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lIns="91428" tIns="45715" rIns="91428" bIns="45715"/>
          <a:lstStyle/>
          <a:p>
            <a:r>
              <a:rPr lang="en-US" smtClean="0"/>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lIns="91428" tIns="45715" rIns="91428" bIns="4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676" y="6357038"/>
            <a:ext cx="2133554" cy="364206"/>
          </a:xfrm>
          <a:prstGeom prst="rect">
            <a:avLst/>
          </a:prstGeom>
        </p:spPr>
        <p:txBody>
          <a:bodyPr lIns="91428" tIns="45715" rIns="91428" bIns="45715"/>
          <a:lstStyle>
            <a:lvl1pPr defTabSz="457144" fontAlgn="auto">
              <a:spcBef>
                <a:spcPts val="0"/>
              </a:spcBef>
              <a:spcAft>
                <a:spcPts val="0"/>
              </a:spcAft>
              <a:defRPr>
                <a:latin typeface="+mn-lt"/>
                <a:cs typeface="+mn-cs"/>
              </a:defRPr>
            </a:lvl1pPr>
          </a:lstStyle>
          <a:p>
            <a:pPr>
              <a:defRPr/>
            </a:pPr>
            <a:fld id="{395ADFAA-8021-427F-B56C-C493FCF8D967}" type="datetimeFigureOut">
              <a:rPr lang="en-GB"/>
              <a:pPr>
                <a:defRPr/>
              </a:pPr>
              <a:t>14/11/14</a:t>
            </a:fld>
            <a:endParaRPr lang="en-GB" dirty="0"/>
          </a:p>
        </p:txBody>
      </p:sp>
      <p:sp>
        <p:nvSpPr>
          <p:cNvPr id="5" name="Footer Placeholder 4"/>
          <p:cNvSpPr>
            <a:spLocks noGrp="1"/>
          </p:cNvSpPr>
          <p:nvPr>
            <p:ph type="ftr" sz="quarter" idx="11"/>
          </p:nvPr>
        </p:nvSpPr>
        <p:spPr>
          <a:xfrm>
            <a:off x="3123600" y="6357038"/>
            <a:ext cx="2896800" cy="364206"/>
          </a:xfrm>
          <a:prstGeom prst="rect">
            <a:avLst/>
          </a:prstGeom>
        </p:spPr>
        <p:txBody>
          <a:bodyPr lIns="91428" tIns="45715" rIns="91428" bIns="45715"/>
          <a:lstStyle>
            <a:lvl1pPr defTabSz="457144" fontAlgn="auto">
              <a:spcBef>
                <a:spcPts val="0"/>
              </a:spcBef>
              <a:spcAft>
                <a:spcPts val="0"/>
              </a:spcAft>
              <a:defRPr dirty="0">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2770" y="6357038"/>
            <a:ext cx="2133554" cy="364206"/>
          </a:xfrm>
          <a:prstGeom prst="rect">
            <a:avLst/>
          </a:prstGeom>
        </p:spPr>
        <p:txBody>
          <a:bodyPr lIns="91428" tIns="45715" rIns="91428" bIns="45715"/>
          <a:lstStyle>
            <a:lvl1pPr defTabSz="457144" fontAlgn="auto">
              <a:spcBef>
                <a:spcPts val="0"/>
              </a:spcBef>
              <a:spcAft>
                <a:spcPts val="0"/>
              </a:spcAft>
              <a:defRPr>
                <a:latin typeface="+mn-lt"/>
                <a:cs typeface="+mn-cs"/>
              </a:defRPr>
            </a:lvl1pPr>
          </a:lstStyle>
          <a:p>
            <a:pPr>
              <a:defRPr/>
            </a:pPr>
            <a:fld id="{F988DBCB-53B9-4706-A13D-388F1F600F41}"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3.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4.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theme" Target="../theme/theme9.xml"/><Relationship Id="rId10" Type="http://schemas.openxmlformats.org/officeDocument/2006/relationships/image" Target="../media/image5.jpeg"/><Relationship Id="rId1" Type="http://schemas.openxmlformats.org/officeDocument/2006/relationships/slideLayout" Target="../slideLayouts/slideLayout89.xml"/><Relationship Id="rId2"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4" name="Picture 10" descr="OB PPT banner 150"/>
          <p:cNvPicPr>
            <a:picLocks noChangeAspect="1" noChangeArrowheads="1"/>
          </p:cNvPicPr>
          <p:nvPr/>
        </p:nvPicPr>
        <p:blipFill>
          <a:blip r:embed="rId13" cstate="print"/>
          <a:srcRect/>
          <a:stretch>
            <a:fillRect/>
          </a:stretch>
        </p:blipFill>
        <p:spPr bwMode="auto">
          <a:xfrm>
            <a:off x="304800" y="303213"/>
            <a:ext cx="8534400" cy="1539875"/>
          </a:xfrm>
          <a:prstGeom prst="rect">
            <a:avLst/>
          </a:prstGeom>
          <a:noFill/>
        </p:spPr>
      </p:pic>
      <p:sp>
        <p:nvSpPr>
          <p:cNvPr id="1026" name="Rectangle 2"/>
          <p:cNvSpPr>
            <a:spLocks noGrp="1" noChangeArrowheads="1"/>
          </p:cNvSpPr>
          <p:nvPr>
            <p:ph type="title"/>
          </p:nvPr>
        </p:nvSpPr>
        <p:spPr bwMode="auto">
          <a:xfrm>
            <a:off x="914400" y="762000"/>
            <a:ext cx="6248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981200"/>
            <a:ext cx="8534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65000"/>
        </a:lnSpc>
        <a:spcBef>
          <a:spcPct val="0"/>
        </a:spcBef>
        <a:spcAft>
          <a:spcPct val="0"/>
        </a:spcAft>
        <a:defRPr sz="3200">
          <a:solidFill>
            <a:schemeClr val="bg1"/>
          </a:solidFill>
          <a:latin typeface="+mj-lt"/>
          <a:ea typeface="+mj-ea"/>
          <a:cs typeface="+mj-cs"/>
        </a:defRPr>
      </a:lvl1pPr>
      <a:lvl2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2pPr>
      <a:lvl3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3pPr>
      <a:lvl4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4pPr>
      <a:lvl5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5pPr>
      <a:lvl6pPr marL="4572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6pPr>
      <a:lvl7pPr marL="9144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7pPr>
      <a:lvl8pPr marL="13716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8pPr>
      <a:lvl9pPr marL="18288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9pPr>
    </p:titleStyle>
    <p:bodyStyle>
      <a:lvl1pPr marL="342900" indent="-342900" algn="l"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55560"/>
        </a:solidFill>
        <a:effectLst/>
      </p:bgPr>
    </p:bg>
    <p:spTree>
      <p:nvGrpSpPr>
        <p:cNvPr id="1" name=""/>
        <p:cNvGrpSpPr/>
        <p:nvPr/>
      </p:nvGrpSpPr>
      <p:grpSpPr>
        <a:xfrm>
          <a:off x="0" y="0"/>
          <a:ext cx="0" cy="0"/>
          <a:chOff x="0" y="0"/>
          <a:chExt cx="0" cy="0"/>
        </a:xfrm>
      </p:grpSpPr>
      <p:pic>
        <p:nvPicPr>
          <p:cNvPr id="9221" name="Picture 5" descr="OB PPT logo 150"/>
          <p:cNvPicPr>
            <a:picLocks noChangeAspect="1" noChangeArrowheads="1"/>
          </p:cNvPicPr>
          <p:nvPr/>
        </p:nvPicPr>
        <p:blipFill>
          <a:blip r:embed="rId13" cstate="print"/>
          <a:srcRect/>
          <a:stretch>
            <a:fillRect/>
          </a:stretch>
        </p:blipFill>
        <p:spPr bwMode="auto">
          <a:xfrm>
            <a:off x="304800" y="303213"/>
            <a:ext cx="8534400" cy="1539875"/>
          </a:xfrm>
          <a:prstGeom prst="rect">
            <a:avLst/>
          </a:prstGeom>
          <a:noFill/>
        </p:spPr>
      </p:pic>
      <p:sp>
        <p:nvSpPr>
          <p:cNvPr id="9219" name="Rectangle 3"/>
          <p:cNvSpPr>
            <a:spLocks noGrp="1" noChangeArrowheads="1"/>
          </p:cNvSpPr>
          <p:nvPr>
            <p:ph type="body" idx="1"/>
          </p:nvPr>
        </p:nvSpPr>
        <p:spPr bwMode="auto">
          <a:xfrm>
            <a:off x="685800" y="19812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title"/>
          </p:nvPr>
        </p:nvSpPr>
        <p:spPr bwMode="auto">
          <a:xfrm>
            <a:off x="914400" y="685800"/>
            <a:ext cx="6553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65000"/>
        </a:lnSpc>
        <a:spcBef>
          <a:spcPct val="0"/>
        </a:spcBef>
        <a:spcAft>
          <a:spcPct val="0"/>
        </a:spcAft>
        <a:defRPr sz="2000">
          <a:solidFill>
            <a:srgbClr val="B2BB1E"/>
          </a:solidFill>
          <a:latin typeface="+mj-lt"/>
          <a:ea typeface="+mj-ea"/>
          <a:cs typeface="+mj-cs"/>
        </a:defRPr>
      </a:lvl1pPr>
      <a:lvl2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2pPr>
      <a:lvl3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3pPr>
      <a:lvl4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4pPr>
      <a:lvl5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5pPr>
      <a:lvl6pPr marL="4572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6pPr>
      <a:lvl7pPr marL="9144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7pPr>
      <a:lvl8pPr marL="13716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8pPr>
      <a:lvl9pPr marL="18288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9pPr>
    </p:titleStyle>
    <p:bodyStyle>
      <a:lvl1pPr marL="247650" indent="-247650" algn="l" rtl="0" eaLnBrk="1" fontAlgn="base" hangingPunct="1">
        <a:spcBef>
          <a:spcPct val="20000"/>
        </a:spcBef>
        <a:spcAft>
          <a:spcPct val="0"/>
        </a:spcAft>
        <a:buFont typeface="Wingdings" pitchFamily="124" charset="2"/>
        <a:buChar char="§"/>
        <a:defRPr sz="2400">
          <a:solidFill>
            <a:schemeClr val="bg1"/>
          </a:solidFill>
          <a:latin typeface="+mn-lt"/>
          <a:ea typeface="+mn-ea"/>
          <a:cs typeface="+mn-cs"/>
        </a:defRPr>
      </a:lvl1pPr>
      <a:lvl2pPr marL="527050" indent="-147638" algn="l" rtl="0" eaLnBrk="1" fontAlgn="base" hangingPunct="1">
        <a:spcBef>
          <a:spcPct val="20000"/>
        </a:spcBef>
        <a:spcAft>
          <a:spcPct val="0"/>
        </a:spcAft>
        <a:buFont typeface="Wingdings" pitchFamily="124" charset="2"/>
        <a:buChar char="§"/>
        <a:defRPr sz="1600">
          <a:solidFill>
            <a:schemeClr val="bg1"/>
          </a:solidFill>
          <a:latin typeface="+mn-lt"/>
          <a:ea typeface="+mn-ea"/>
        </a:defRPr>
      </a:lvl2pPr>
      <a:lvl3pPr marL="758825" indent="-139700" algn="l" rtl="0" eaLnBrk="1" fontAlgn="base" hangingPunct="1">
        <a:spcBef>
          <a:spcPct val="20000"/>
        </a:spcBef>
        <a:spcAft>
          <a:spcPct val="0"/>
        </a:spcAft>
        <a:buFont typeface="Wingdings" pitchFamily="124" charset="2"/>
        <a:buChar char="§"/>
        <a:defRPr sz="1600">
          <a:solidFill>
            <a:schemeClr val="bg1"/>
          </a:solidFill>
          <a:latin typeface="+mn-lt"/>
          <a:ea typeface="+mn-ea"/>
        </a:defRPr>
      </a:lvl3pPr>
      <a:lvl4pPr marL="1055688" indent="-157163" algn="l" rtl="0" eaLnBrk="1" fontAlgn="base" hangingPunct="1">
        <a:spcBef>
          <a:spcPct val="20000"/>
        </a:spcBef>
        <a:spcAft>
          <a:spcPct val="0"/>
        </a:spcAft>
        <a:buFont typeface="Wingdings" pitchFamily="124" charset="2"/>
        <a:buChar char="§"/>
        <a:defRPr sz="1600">
          <a:solidFill>
            <a:schemeClr val="bg1"/>
          </a:solidFill>
          <a:latin typeface="+mn-lt"/>
          <a:ea typeface="+mn-ea"/>
        </a:defRPr>
      </a:lvl4pPr>
      <a:lvl5pPr marL="1285875" indent="-147638" algn="l" rtl="0" eaLnBrk="1" fontAlgn="base" hangingPunct="1">
        <a:spcBef>
          <a:spcPct val="20000"/>
        </a:spcBef>
        <a:spcAft>
          <a:spcPct val="0"/>
        </a:spcAft>
        <a:buFont typeface="Wingdings" pitchFamily="124" charset="2"/>
        <a:buChar char="§"/>
        <a:defRPr sz="1600">
          <a:solidFill>
            <a:schemeClr val="bg1"/>
          </a:solidFill>
          <a:latin typeface="+mn-lt"/>
          <a:ea typeface="+mn-ea"/>
        </a:defRPr>
      </a:lvl5pPr>
      <a:lvl6pPr marL="1743075" indent="-147638" algn="l" rtl="0" eaLnBrk="1" fontAlgn="base" hangingPunct="1">
        <a:spcBef>
          <a:spcPct val="20000"/>
        </a:spcBef>
        <a:spcAft>
          <a:spcPct val="0"/>
        </a:spcAft>
        <a:buFont typeface="Wingdings" pitchFamily="124" charset="2"/>
        <a:buChar char="§"/>
        <a:defRPr sz="1600">
          <a:solidFill>
            <a:schemeClr val="bg1"/>
          </a:solidFill>
          <a:latin typeface="+mn-lt"/>
          <a:ea typeface="+mn-ea"/>
        </a:defRPr>
      </a:lvl6pPr>
      <a:lvl7pPr marL="2200275" indent="-147638" algn="l" rtl="0" eaLnBrk="1" fontAlgn="base" hangingPunct="1">
        <a:spcBef>
          <a:spcPct val="20000"/>
        </a:spcBef>
        <a:spcAft>
          <a:spcPct val="0"/>
        </a:spcAft>
        <a:buFont typeface="Wingdings" pitchFamily="124" charset="2"/>
        <a:buChar char="§"/>
        <a:defRPr sz="1600">
          <a:solidFill>
            <a:schemeClr val="bg1"/>
          </a:solidFill>
          <a:latin typeface="+mn-lt"/>
          <a:ea typeface="+mn-ea"/>
        </a:defRPr>
      </a:lvl7pPr>
      <a:lvl8pPr marL="2657475" indent="-147638" algn="l" rtl="0" eaLnBrk="1" fontAlgn="base" hangingPunct="1">
        <a:spcBef>
          <a:spcPct val="20000"/>
        </a:spcBef>
        <a:spcAft>
          <a:spcPct val="0"/>
        </a:spcAft>
        <a:buFont typeface="Wingdings" pitchFamily="124" charset="2"/>
        <a:buChar char="§"/>
        <a:defRPr sz="1600">
          <a:solidFill>
            <a:schemeClr val="bg1"/>
          </a:solidFill>
          <a:latin typeface="+mn-lt"/>
          <a:ea typeface="+mn-ea"/>
        </a:defRPr>
      </a:lvl8pPr>
      <a:lvl9pPr marL="3114675" indent="-147638" algn="l" rtl="0" eaLnBrk="1" fontAlgn="base" hangingPunct="1">
        <a:spcBef>
          <a:spcPct val="20000"/>
        </a:spcBef>
        <a:spcAft>
          <a:spcPct val="0"/>
        </a:spcAft>
        <a:buFont typeface="Wingdings" pitchFamily="124" charset="2"/>
        <a:buChar char="§"/>
        <a:defRPr sz="16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55560"/>
        </a:solidFill>
        <a:effectLst/>
      </p:bgPr>
    </p:bg>
    <p:spTree>
      <p:nvGrpSpPr>
        <p:cNvPr id="1" name=""/>
        <p:cNvGrpSpPr/>
        <p:nvPr/>
      </p:nvGrpSpPr>
      <p:grpSpPr>
        <a:xfrm>
          <a:off x="0" y="0"/>
          <a:ext cx="0" cy="0"/>
          <a:chOff x="0" y="0"/>
          <a:chExt cx="0" cy="0"/>
        </a:xfrm>
      </p:grpSpPr>
      <p:pic>
        <p:nvPicPr>
          <p:cNvPr id="7173" name="Picture 5" descr="OB PPT logo 150"/>
          <p:cNvPicPr>
            <a:picLocks noChangeAspect="1" noChangeArrowheads="1"/>
          </p:cNvPicPr>
          <p:nvPr/>
        </p:nvPicPr>
        <p:blipFill>
          <a:blip r:embed="rId13" cstate="print"/>
          <a:srcRect/>
          <a:stretch>
            <a:fillRect/>
          </a:stretch>
        </p:blipFill>
        <p:spPr bwMode="auto">
          <a:xfrm>
            <a:off x="304800" y="303213"/>
            <a:ext cx="8534400" cy="1538287"/>
          </a:xfrm>
          <a:prstGeom prst="rect">
            <a:avLst/>
          </a:prstGeom>
          <a:noFill/>
        </p:spPr>
      </p:pic>
      <p:sp>
        <p:nvSpPr>
          <p:cNvPr id="7171" name="Rectangle 3"/>
          <p:cNvSpPr>
            <a:spLocks noGrp="1" noChangeArrowheads="1"/>
          </p:cNvSpPr>
          <p:nvPr>
            <p:ph type="title"/>
          </p:nvPr>
        </p:nvSpPr>
        <p:spPr bwMode="auto">
          <a:xfrm>
            <a:off x="914400" y="685800"/>
            <a:ext cx="6477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914400" y="1981200"/>
            <a:ext cx="7315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lnSpc>
          <a:spcPct val="65000"/>
        </a:lnSpc>
        <a:spcBef>
          <a:spcPct val="0"/>
        </a:spcBef>
        <a:spcAft>
          <a:spcPct val="0"/>
        </a:spcAft>
        <a:defRPr sz="2000">
          <a:solidFill>
            <a:srgbClr val="B2BB1E"/>
          </a:solidFill>
          <a:latin typeface="+mj-lt"/>
          <a:ea typeface="+mj-ea"/>
          <a:cs typeface="+mj-cs"/>
        </a:defRPr>
      </a:lvl1pPr>
      <a:lvl2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2pPr>
      <a:lvl3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3pPr>
      <a:lvl4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4pPr>
      <a:lvl5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5pPr>
      <a:lvl6pPr marL="4572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6pPr>
      <a:lvl7pPr marL="9144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7pPr>
      <a:lvl8pPr marL="13716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8pPr>
      <a:lvl9pPr marL="18288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9pPr>
    </p:titleStyle>
    <p:bodyStyle>
      <a:lvl1pPr algn="l" rtl="0" eaLnBrk="1" fontAlgn="base" hangingPunct="1">
        <a:spcBef>
          <a:spcPct val="20000"/>
        </a:spcBef>
        <a:spcAft>
          <a:spcPct val="0"/>
        </a:spcAft>
        <a:buClr>
          <a:srgbClr val="B2BB1E"/>
        </a:buClr>
        <a:buFont typeface="Wingdings" pitchFamily="124" charset="2"/>
        <a:defRPr sz="1600">
          <a:solidFill>
            <a:schemeClr val="bg1"/>
          </a:solidFill>
          <a:latin typeface="+mn-lt"/>
          <a:ea typeface="+mn-ea"/>
          <a:cs typeface="+mn-cs"/>
        </a:defRPr>
      </a:lvl1pPr>
      <a:lvl2pPr marL="385763" indent="-188913" algn="l" rtl="0" eaLnBrk="1" fontAlgn="base" hangingPunct="1">
        <a:spcBef>
          <a:spcPct val="20000"/>
        </a:spcBef>
        <a:spcAft>
          <a:spcPct val="0"/>
        </a:spcAft>
        <a:buFont typeface="Wingdings" pitchFamily="124" charset="2"/>
        <a:buChar char="§"/>
        <a:defRPr sz="1600">
          <a:solidFill>
            <a:srgbClr val="B2BB1E"/>
          </a:solidFill>
          <a:latin typeface="+mn-lt"/>
          <a:ea typeface="+mn-ea"/>
        </a:defRPr>
      </a:lvl2pPr>
      <a:lvl3pPr marL="671513" indent="-179388" algn="l" rtl="0" eaLnBrk="1" fontAlgn="base" hangingPunct="1">
        <a:spcBef>
          <a:spcPct val="20000"/>
        </a:spcBef>
        <a:spcAft>
          <a:spcPct val="0"/>
        </a:spcAft>
        <a:buFont typeface="Wingdings" pitchFamily="124" charset="2"/>
        <a:buChar char="§"/>
        <a:defRPr sz="1600">
          <a:solidFill>
            <a:schemeClr val="bg1"/>
          </a:solidFill>
          <a:latin typeface="+mn-lt"/>
          <a:ea typeface="+mn-ea"/>
        </a:defRPr>
      </a:lvl3pPr>
      <a:lvl4pPr marL="966788" indent="-196850" algn="l" rtl="0" eaLnBrk="1" fontAlgn="base" hangingPunct="1">
        <a:spcBef>
          <a:spcPct val="20000"/>
        </a:spcBef>
        <a:spcAft>
          <a:spcPct val="0"/>
        </a:spcAft>
        <a:buFont typeface="Wingdings" pitchFamily="124" charset="2"/>
        <a:buChar char="§"/>
        <a:defRPr sz="1600">
          <a:solidFill>
            <a:srgbClr val="B2BB1E"/>
          </a:solidFill>
          <a:latin typeface="+mn-lt"/>
          <a:ea typeface="+mn-ea"/>
        </a:defRPr>
      </a:lvl4pPr>
      <a:lvl5pPr marL="1254125" indent="-196850" algn="l" rtl="0" eaLnBrk="1" fontAlgn="base" hangingPunct="1">
        <a:spcBef>
          <a:spcPct val="20000"/>
        </a:spcBef>
        <a:spcAft>
          <a:spcPct val="0"/>
        </a:spcAft>
        <a:buFont typeface="Wingdings" pitchFamily="124" charset="2"/>
        <a:buChar char="§"/>
        <a:defRPr sz="1600">
          <a:solidFill>
            <a:schemeClr val="bg1"/>
          </a:solidFill>
          <a:latin typeface="+mn-lt"/>
          <a:ea typeface="+mn-ea"/>
        </a:defRPr>
      </a:lvl5pPr>
      <a:lvl6pPr marL="1711325" indent="-196850" algn="l" rtl="0" eaLnBrk="1" fontAlgn="base" hangingPunct="1">
        <a:spcBef>
          <a:spcPct val="20000"/>
        </a:spcBef>
        <a:spcAft>
          <a:spcPct val="0"/>
        </a:spcAft>
        <a:buFont typeface="Wingdings" pitchFamily="124" charset="2"/>
        <a:buChar char="§"/>
        <a:defRPr sz="1600">
          <a:solidFill>
            <a:schemeClr val="bg1"/>
          </a:solidFill>
          <a:latin typeface="+mn-lt"/>
          <a:ea typeface="+mn-ea"/>
        </a:defRPr>
      </a:lvl6pPr>
      <a:lvl7pPr marL="2168525" indent="-196850" algn="l" rtl="0" eaLnBrk="1" fontAlgn="base" hangingPunct="1">
        <a:spcBef>
          <a:spcPct val="20000"/>
        </a:spcBef>
        <a:spcAft>
          <a:spcPct val="0"/>
        </a:spcAft>
        <a:buFont typeface="Wingdings" pitchFamily="124" charset="2"/>
        <a:buChar char="§"/>
        <a:defRPr sz="1600">
          <a:solidFill>
            <a:schemeClr val="bg1"/>
          </a:solidFill>
          <a:latin typeface="+mn-lt"/>
          <a:ea typeface="+mn-ea"/>
        </a:defRPr>
      </a:lvl7pPr>
      <a:lvl8pPr marL="2625725" indent="-196850" algn="l" rtl="0" eaLnBrk="1" fontAlgn="base" hangingPunct="1">
        <a:spcBef>
          <a:spcPct val="20000"/>
        </a:spcBef>
        <a:spcAft>
          <a:spcPct val="0"/>
        </a:spcAft>
        <a:buFont typeface="Wingdings" pitchFamily="124" charset="2"/>
        <a:buChar char="§"/>
        <a:defRPr sz="1600">
          <a:solidFill>
            <a:schemeClr val="bg1"/>
          </a:solidFill>
          <a:latin typeface="+mn-lt"/>
          <a:ea typeface="+mn-ea"/>
        </a:defRPr>
      </a:lvl8pPr>
      <a:lvl9pPr marL="3082925" indent="-196850" algn="l" rtl="0" eaLnBrk="1" fontAlgn="base" hangingPunct="1">
        <a:spcBef>
          <a:spcPct val="20000"/>
        </a:spcBef>
        <a:spcAft>
          <a:spcPct val="0"/>
        </a:spcAft>
        <a:buFont typeface="Wingdings" pitchFamily="124" charset="2"/>
        <a:buChar char="§"/>
        <a:defRPr sz="16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455560"/>
        </a:solidFill>
        <a:effectLst/>
      </p:bgPr>
    </p:bg>
    <p:spTree>
      <p:nvGrpSpPr>
        <p:cNvPr id="1" name=""/>
        <p:cNvGrpSpPr/>
        <p:nvPr/>
      </p:nvGrpSpPr>
      <p:grpSpPr>
        <a:xfrm>
          <a:off x="0" y="0"/>
          <a:ext cx="0" cy="0"/>
          <a:chOff x="0" y="0"/>
          <a:chExt cx="0" cy="0"/>
        </a:xfrm>
      </p:grpSpPr>
      <p:pic>
        <p:nvPicPr>
          <p:cNvPr id="5127" name="Picture 7" descr="OB PPT banner 150"/>
          <p:cNvPicPr>
            <a:picLocks noChangeAspect="1" noChangeArrowheads="1"/>
          </p:cNvPicPr>
          <p:nvPr/>
        </p:nvPicPr>
        <p:blipFill>
          <a:blip r:embed="rId13" cstate="print"/>
          <a:srcRect/>
          <a:stretch>
            <a:fillRect/>
          </a:stretch>
        </p:blipFill>
        <p:spPr bwMode="auto">
          <a:xfrm>
            <a:off x="304800" y="304800"/>
            <a:ext cx="8534400" cy="1538288"/>
          </a:xfrm>
          <a:prstGeom prst="rect">
            <a:avLst/>
          </a:prstGeom>
          <a:noFill/>
        </p:spPr>
      </p:pic>
      <p:sp>
        <p:nvSpPr>
          <p:cNvPr id="5123" name="Rectangle 3"/>
          <p:cNvSpPr>
            <a:spLocks noGrp="1" noChangeArrowheads="1"/>
          </p:cNvSpPr>
          <p:nvPr>
            <p:ph type="body" idx="1"/>
          </p:nvPr>
        </p:nvSpPr>
        <p:spPr bwMode="auto">
          <a:xfrm>
            <a:off x="914400" y="2057400"/>
            <a:ext cx="7315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title"/>
          </p:nvPr>
        </p:nvSpPr>
        <p:spPr bwMode="auto">
          <a:xfrm>
            <a:off x="914400" y="762000"/>
            <a:ext cx="6248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lnSpc>
          <a:spcPct val="65000"/>
        </a:lnSpc>
        <a:spcBef>
          <a:spcPct val="0"/>
        </a:spcBef>
        <a:spcAft>
          <a:spcPct val="0"/>
        </a:spcAft>
        <a:defRPr sz="3200">
          <a:solidFill>
            <a:schemeClr val="bg1"/>
          </a:solidFill>
          <a:latin typeface="+mj-lt"/>
          <a:ea typeface="+mj-ea"/>
          <a:cs typeface="+mj-cs"/>
        </a:defRPr>
      </a:lvl1pPr>
      <a:lvl2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2pPr>
      <a:lvl3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3pPr>
      <a:lvl4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4pPr>
      <a:lvl5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5pPr>
      <a:lvl6pPr marL="4572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6pPr>
      <a:lvl7pPr marL="9144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7pPr>
      <a:lvl8pPr marL="13716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8pPr>
      <a:lvl9pPr marL="18288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9pPr>
    </p:titleStyle>
    <p:bodyStyle>
      <a:lvl1pPr algn="l" rtl="0" eaLnBrk="1" fontAlgn="base" hangingPunct="1">
        <a:spcBef>
          <a:spcPct val="20000"/>
        </a:spcBef>
        <a:spcAft>
          <a:spcPct val="0"/>
        </a:spcAft>
        <a:buFont typeface="Wingdings" pitchFamily="124" charset="2"/>
        <a:defRPr sz="2400">
          <a:solidFill>
            <a:schemeClr val="bg1"/>
          </a:solidFill>
          <a:latin typeface="+mn-lt"/>
          <a:ea typeface="+mn-ea"/>
          <a:cs typeface="+mn-cs"/>
        </a:defRPr>
      </a:lvl1pPr>
      <a:lvl2pPr marL="379413" indent="-139700" algn="l" rtl="0" eaLnBrk="1" fontAlgn="base" hangingPunct="1">
        <a:spcBef>
          <a:spcPct val="20000"/>
        </a:spcBef>
        <a:spcAft>
          <a:spcPct val="0"/>
        </a:spcAft>
        <a:buFont typeface="Wingdings" pitchFamily="124" charset="2"/>
        <a:buChar char="§"/>
        <a:defRPr sz="1600">
          <a:solidFill>
            <a:srgbClr val="B2BB1E"/>
          </a:solidFill>
          <a:latin typeface="+mn-lt"/>
          <a:ea typeface="+mn-ea"/>
        </a:defRPr>
      </a:lvl2pPr>
      <a:lvl3pPr marL="619125" indent="-141288" algn="l" rtl="0" eaLnBrk="1" fontAlgn="base" hangingPunct="1">
        <a:spcBef>
          <a:spcPct val="20000"/>
        </a:spcBef>
        <a:spcAft>
          <a:spcPct val="0"/>
        </a:spcAft>
        <a:buFont typeface="Wingdings" pitchFamily="124" charset="2"/>
        <a:buChar char="§"/>
        <a:defRPr sz="1600">
          <a:solidFill>
            <a:schemeClr val="bg1"/>
          </a:solidFill>
          <a:latin typeface="+mn-lt"/>
          <a:ea typeface="+mn-ea"/>
        </a:defRPr>
      </a:lvl3pPr>
      <a:lvl4pPr marL="857250" indent="-139700" algn="l" rtl="0" eaLnBrk="1" fontAlgn="base" hangingPunct="1">
        <a:spcBef>
          <a:spcPct val="20000"/>
        </a:spcBef>
        <a:spcAft>
          <a:spcPct val="0"/>
        </a:spcAft>
        <a:buFont typeface="Wingdings" pitchFamily="124" charset="2"/>
        <a:buChar char="§"/>
        <a:defRPr sz="1600">
          <a:solidFill>
            <a:srgbClr val="B2BB1E"/>
          </a:solidFill>
          <a:latin typeface="+mn-lt"/>
          <a:ea typeface="+mn-ea"/>
        </a:defRPr>
      </a:lvl4pPr>
      <a:lvl5pPr marL="1096963" indent="-139700" algn="l" rtl="0" eaLnBrk="1" fontAlgn="base" hangingPunct="1">
        <a:spcBef>
          <a:spcPct val="20000"/>
        </a:spcBef>
        <a:spcAft>
          <a:spcPct val="0"/>
        </a:spcAft>
        <a:buFont typeface="Wingdings" pitchFamily="124" charset="2"/>
        <a:buChar char="§"/>
        <a:defRPr sz="1600">
          <a:solidFill>
            <a:schemeClr val="bg1"/>
          </a:solidFill>
          <a:latin typeface="+mn-lt"/>
          <a:ea typeface="+mn-ea"/>
        </a:defRPr>
      </a:lvl5pPr>
      <a:lvl6pPr marL="1554163" indent="-139700" algn="l" rtl="0" eaLnBrk="1" fontAlgn="base" hangingPunct="1">
        <a:spcBef>
          <a:spcPct val="20000"/>
        </a:spcBef>
        <a:spcAft>
          <a:spcPct val="0"/>
        </a:spcAft>
        <a:buFont typeface="Wingdings" pitchFamily="124" charset="2"/>
        <a:buChar char="§"/>
        <a:defRPr sz="1600">
          <a:solidFill>
            <a:schemeClr val="bg1"/>
          </a:solidFill>
          <a:latin typeface="+mn-lt"/>
          <a:ea typeface="+mn-ea"/>
        </a:defRPr>
      </a:lvl6pPr>
      <a:lvl7pPr marL="2011363" indent="-139700" algn="l" rtl="0" eaLnBrk="1" fontAlgn="base" hangingPunct="1">
        <a:spcBef>
          <a:spcPct val="20000"/>
        </a:spcBef>
        <a:spcAft>
          <a:spcPct val="0"/>
        </a:spcAft>
        <a:buFont typeface="Wingdings" pitchFamily="124" charset="2"/>
        <a:buChar char="§"/>
        <a:defRPr sz="1600">
          <a:solidFill>
            <a:schemeClr val="bg1"/>
          </a:solidFill>
          <a:latin typeface="+mn-lt"/>
          <a:ea typeface="+mn-ea"/>
        </a:defRPr>
      </a:lvl7pPr>
      <a:lvl8pPr marL="2468563" indent="-139700" algn="l" rtl="0" eaLnBrk="1" fontAlgn="base" hangingPunct="1">
        <a:spcBef>
          <a:spcPct val="20000"/>
        </a:spcBef>
        <a:spcAft>
          <a:spcPct val="0"/>
        </a:spcAft>
        <a:buFont typeface="Wingdings" pitchFamily="124" charset="2"/>
        <a:buChar char="§"/>
        <a:defRPr sz="1600">
          <a:solidFill>
            <a:schemeClr val="bg1"/>
          </a:solidFill>
          <a:latin typeface="+mn-lt"/>
          <a:ea typeface="+mn-ea"/>
        </a:defRPr>
      </a:lvl8pPr>
      <a:lvl9pPr marL="2925763" indent="-139700" algn="l" rtl="0" eaLnBrk="1" fontAlgn="base" hangingPunct="1">
        <a:spcBef>
          <a:spcPct val="20000"/>
        </a:spcBef>
        <a:spcAft>
          <a:spcPct val="0"/>
        </a:spcAft>
        <a:buFont typeface="Wingdings" pitchFamily="124" charset="2"/>
        <a:buChar char="§"/>
        <a:defRPr sz="16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2" descr="OB PPT banner 150"/>
          <p:cNvPicPr>
            <a:picLocks noChangeAspect="1" noChangeArrowheads="1"/>
          </p:cNvPicPr>
          <p:nvPr/>
        </p:nvPicPr>
        <p:blipFill>
          <a:blip r:embed="rId13" cstate="print"/>
          <a:srcRect/>
          <a:stretch>
            <a:fillRect/>
          </a:stretch>
        </p:blipFill>
        <p:spPr bwMode="auto">
          <a:xfrm>
            <a:off x="304800" y="304800"/>
            <a:ext cx="8526463" cy="15382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914400" y="762000"/>
            <a:ext cx="6248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1028" name="Rectangle 3"/>
          <p:cNvSpPr>
            <a:spLocks noGrp="1" noChangeArrowheads="1"/>
          </p:cNvSpPr>
          <p:nvPr>
            <p:ph type="body" idx="1"/>
          </p:nvPr>
        </p:nvSpPr>
        <p:spPr bwMode="auto">
          <a:xfrm>
            <a:off x="304800" y="1981200"/>
            <a:ext cx="8534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lnSpc>
          <a:spcPct val="65000"/>
        </a:lnSpc>
        <a:spcBef>
          <a:spcPct val="0"/>
        </a:spcBef>
        <a:spcAft>
          <a:spcPct val="0"/>
        </a:spcAft>
        <a:defRPr sz="3200">
          <a:solidFill>
            <a:schemeClr val="bg1"/>
          </a:solidFill>
          <a:latin typeface="+mj-lt"/>
          <a:ea typeface="+mj-ea"/>
          <a:cs typeface="+mj-cs"/>
        </a:defRPr>
      </a:lvl1pPr>
      <a:lvl2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2pPr>
      <a:lvl3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3pPr>
      <a:lvl4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4pPr>
      <a:lvl5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5pPr>
      <a:lvl6pPr marL="4572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6pPr>
      <a:lvl7pPr marL="9144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7pPr>
      <a:lvl8pPr marL="13716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8pPr>
      <a:lvl9pPr marL="18288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9pPr>
    </p:titleStyle>
    <p:bodyStyle>
      <a:lvl1pPr marL="342900" indent="-342900" algn="l"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OB PPT logo white 150"/>
          <p:cNvPicPr>
            <a:picLocks noChangeAspect="1" noChangeArrowheads="1"/>
          </p:cNvPicPr>
          <p:nvPr/>
        </p:nvPicPr>
        <p:blipFill>
          <a:blip r:embed="rId13" cstate="print"/>
          <a:srcRect/>
          <a:stretch>
            <a:fillRect/>
          </a:stretch>
        </p:blipFill>
        <p:spPr bwMode="auto">
          <a:xfrm>
            <a:off x="304800" y="304800"/>
            <a:ext cx="8528050" cy="1536700"/>
          </a:xfrm>
          <a:prstGeom prst="rect">
            <a:avLst/>
          </a:prstGeom>
          <a:noFill/>
          <a:ln w="9525">
            <a:noFill/>
            <a:miter lim="800000"/>
            <a:headEnd/>
            <a:tailEnd/>
          </a:ln>
        </p:spPr>
      </p:pic>
      <p:sp>
        <p:nvSpPr>
          <p:cNvPr id="2051" name="Rectangle 3"/>
          <p:cNvSpPr>
            <a:spLocks noGrp="1" noChangeArrowheads="1"/>
          </p:cNvSpPr>
          <p:nvPr>
            <p:ph type="body" idx="1"/>
          </p:nvPr>
        </p:nvSpPr>
        <p:spPr bwMode="auto">
          <a:xfrm>
            <a:off x="685800" y="19812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title"/>
          </p:nvPr>
        </p:nvSpPr>
        <p:spPr bwMode="auto">
          <a:xfrm>
            <a:off x="914400" y="685800"/>
            <a:ext cx="6553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fontAlgn="base" hangingPunct="1">
        <a:lnSpc>
          <a:spcPct val="65000"/>
        </a:lnSpc>
        <a:spcBef>
          <a:spcPct val="0"/>
        </a:spcBef>
        <a:spcAft>
          <a:spcPct val="0"/>
        </a:spcAft>
        <a:defRPr sz="2000">
          <a:solidFill>
            <a:srgbClr val="B2BB1E"/>
          </a:solidFill>
          <a:latin typeface="+mj-lt"/>
          <a:ea typeface="+mj-ea"/>
          <a:cs typeface="+mj-cs"/>
        </a:defRPr>
      </a:lvl1pPr>
      <a:lvl2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2pPr>
      <a:lvl3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3pPr>
      <a:lvl4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4pPr>
      <a:lvl5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5pPr>
      <a:lvl6pPr marL="4572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6pPr>
      <a:lvl7pPr marL="9144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7pPr>
      <a:lvl8pPr marL="13716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8pPr>
      <a:lvl9pPr marL="18288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9pPr>
    </p:titleStyle>
    <p:bodyStyle>
      <a:lvl1pPr marL="247650" indent="-247650" algn="l" rtl="0" eaLnBrk="1" fontAlgn="base" hangingPunct="1">
        <a:spcBef>
          <a:spcPct val="20000"/>
        </a:spcBef>
        <a:spcAft>
          <a:spcPct val="0"/>
        </a:spcAft>
        <a:buFont typeface="Wingdings" pitchFamily="124" charset="2"/>
        <a:buChar char="§"/>
        <a:defRPr sz="2400">
          <a:solidFill>
            <a:srgbClr val="455560"/>
          </a:solidFill>
          <a:latin typeface="+mn-lt"/>
          <a:ea typeface="+mn-ea"/>
          <a:cs typeface="+mn-cs"/>
        </a:defRPr>
      </a:lvl1pPr>
      <a:lvl2pPr marL="527050" indent="-147638" algn="l" rtl="0" eaLnBrk="1" fontAlgn="base" hangingPunct="1">
        <a:spcBef>
          <a:spcPct val="20000"/>
        </a:spcBef>
        <a:spcAft>
          <a:spcPct val="0"/>
        </a:spcAft>
        <a:buFont typeface="Wingdings" pitchFamily="124" charset="2"/>
        <a:buChar char="§"/>
        <a:defRPr sz="1600">
          <a:solidFill>
            <a:srgbClr val="455560"/>
          </a:solidFill>
          <a:latin typeface="+mn-lt"/>
          <a:ea typeface="+mn-ea"/>
        </a:defRPr>
      </a:lvl2pPr>
      <a:lvl3pPr marL="758825" indent="-139700" algn="l" rtl="0" eaLnBrk="1" fontAlgn="base" hangingPunct="1">
        <a:spcBef>
          <a:spcPct val="20000"/>
        </a:spcBef>
        <a:spcAft>
          <a:spcPct val="0"/>
        </a:spcAft>
        <a:buFont typeface="Wingdings" pitchFamily="124" charset="2"/>
        <a:buChar char="§"/>
        <a:defRPr sz="1600">
          <a:solidFill>
            <a:srgbClr val="455560"/>
          </a:solidFill>
          <a:latin typeface="+mn-lt"/>
          <a:ea typeface="+mn-ea"/>
        </a:defRPr>
      </a:lvl3pPr>
      <a:lvl4pPr marL="998538" indent="-141288" algn="l" rtl="0" eaLnBrk="1" fontAlgn="base" hangingPunct="1">
        <a:spcBef>
          <a:spcPct val="20000"/>
        </a:spcBef>
        <a:spcAft>
          <a:spcPct val="0"/>
        </a:spcAft>
        <a:buFont typeface="Wingdings" pitchFamily="124" charset="2"/>
        <a:buChar char="§"/>
        <a:defRPr sz="1600">
          <a:solidFill>
            <a:srgbClr val="455560"/>
          </a:solidFill>
          <a:latin typeface="+mn-lt"/>
          <a:ea typeface="+mn-ea"/>
        </a:defRPr>
      </a:lvl4pPr>
      <a:lvl5pPr marL="1236663" indent="-147638" algn="l" rtl="0" eaLnBrk="1" fontAlgn="base" hangingPunct="1">
        <a:spcBef>
          <a:spcPct val="20000"/>
        </a:spcBef>
        <a:spcAft>
          <a:spcPct val="0"/>
        </a:spcAft>
        <a:buFont typeface="Wingdings" pitchFamily="124" charset="2"/>
        <a:buChar char="§"/>
        <a:defRPr sz="1600">
          <a:solidFill>
            <a:srgbClr val="455560"/>
          </a:solidFill>
          <a:latin typeface="+mn-lt"/>
          <a:ea typeface="+mn-ea"/>
        </a:defRPr>
      </a:lvl5pPr>
      <a:lvl6pPr marL="1693863" indent="-147638" algn="l" rtl="0" eaLnBrk="1" fontAlgn="base" hangingPunct="1">
        <a:spcBef>
          <a:spcPct val="20000"/>
        </a:spcBef>
        <a:spcAft>
          <a:spcPct val="0"/>
        </a:spcAft>
        <a:buFont typeface="Wingdings" pitchFamily="2" charset="2"/>
        <a:buChar char="§"/>
        <a:defRPr sz="1600">
          <a:solidFill>
            <a:srgbClr val="455560"/>
          </a:solidFill>
          <a:latin typeface="+mn-lt"/>
          <a:ea typeface="+mn-ea"/>
        </a:defRPr>
      </a:lvl6pPr>
      <a:lvl7pPr marL="2151063" indent="-147638" algn="l" rtl="0" eaLnBrk="1" fontAlgn="base" hangingPunct="1">
        <a:spcBef>
          <a:spcPct val="20000"/>
        </a:spcBef>
        <a:spcAft>
          <a:spcPct val="0"/>
        </a:spcAft>
        <a:buFont typeface="Wingdings" pitchFamily="2" charset="2"/>
        <a:buChar char="§"/>
        <a:defRPr sz="1600">
          <a:solidFill>
            <a:srgbClr val="455560"/>
          </a:solidFill>
          <a:latin typeface="+mn-lt"/>
          <a:ea typeface="+mn-ea"/>
        </a:defRPr>
      </a:lvl7pPr>
      <a:lvl8pPr marL="2608263" indent="-147638" algn="l" rtl="0" eaLnBrk="1" fontAlgn="base" hangingPunct="1">
        <a:spcBef>
          <a:spcPct val="20000"/>
        </a:spcBef>
        <a:spcAft>
          <a:spcPct val="0"/>
        </a:spcAft>
        <a:buFont typeface="Wingdings" pitchFamily="2" charset="2"/>
        <a:buChar char="§"/>
        <a:defRPr sz="1600">
          <a:solidFill>
            <a:srgbClr val="455560"/>
          </a:solidFill>
          <a:latin typeface="+mn-lt"/>
          <a:ea typeface="+mn-ea"/>
        </a:defRPr>
      </a:lvl8pPr>
      <a:lvl9pPr marL="3065463" indent="-147638" algn="l" rtl="0" eaLnBrk="1" fontAlgn="base" hangingPunct="1">
        <a:spcBef>
          <a:spcPct val="20000"/>
        </a:spcBef>
        <a:spcAft>
          <a:spcPct val="0"/>
        </a:spcAft>
        <a:buFont typeface="Wingdings" pitchFamily="2" charset="2"/>
        <a:buChar char="§"/>
        <a:defRPr sz="1600">
          <a:solidFill>
            <a:srgbClr val="45556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OB PPT logo white 150"/>
          <p:cNvPicPr>
            <a:picLocks noChangeAspect="1" noChangeArrowheads="1"/>
          </p:cNvPicPr>
          <p:nvPr/>
        </p:nvPicPr>
        <p:blipFill>
          <a:blip r:embed="rId13" cstate="print"/>
          <a:srcRect/>
          <a:stretch>
            <a:fillRect/>
          </a:stretch>
        </p:blipFill>
        <p:spPr bwMode="auto">
          <a:xfrm>
            <a:off x="304800" y="304800"/>
            <a:ext cx="8528050" cy="15367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914400" y="685800"/>
            <a:ext cx="6477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914400" y="1981200"/>
            <a:ext cx="7315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fontAlgn="base" hangingPunct="1">
        <a:lnSpc>
          <a:spcPct val="65000"/>
        </a:lnSpc>
        <a:spcBef>
          <a:spcPct val="0"/>
        </a:spcBef>
        <a:spcAft>
          <a:spcPct val="0"/>
        </a:spcAft>
        <a:defRPr sz="2000">
          <a:solidFill>
            <a:srgbClr val="B2BB1E"/>
          </a:solidFill>
          <a:latin typeface="+mj-lt"/>
          <a:ea typeface="+mj-ea"/>
          <a:cs typeface="+mj-cs"/>
        </a:defRPr>
      </a:lvl1pPr>
      <a:lvl2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2pPr>
      <a:lvl3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3pPr>
      <a:lvl4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4pPr>
      <a:lvl5pPr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5pPr>
      <a:lvl6pPr marL="4572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6pPr>
      <a:lvl7pPr marL="9144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7pPr>
      <a:lvl8pPr marL="13716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8pPr>
      <a:lvl9pPr marL="1828800" algn="l" rtl="0" eaLnBrk="1" fontAlgn="base" hangingPunct="1">
        <a:lnSpc>
          <a:spcPct val="65000"/>
        </a:lnSpc>
        <a:spcBef>
          <a:spcPct val="0"/>
        </a:spcBef>
        <a:spcAft>
          <a:spcPct val="0"/>
        </a:spcAft>
        <a:defRPr sz="2000">
          <a:solidFill>
            <a:srgbClr val="B2BB1E"/>
          </a:solidFill>
          <a:latin typeface="Arial Black" pitchFamily="124" charset="0"/>
          <a:ea typeface="ＭＳ Ｐゴシック" pitchFamily="124" charset="-128"/>
        </a:defRPr>
      </a:lvl9pPr>
    </p:titleStyle>
    <p:bodyStyle>
      <a:lvl1pPr algn="l" rtl="0" eaLnBrk="1" fontAlgn="base" hangingPunct="1">
        <a:spcBef>
          <a:spcPct val="20000"/>
        </a:spcBef>
        <a:spcAft>
          <a:spcPct val="0"/>
        </a:spcAft>
        <a:buClr>
          <a:srgbClr val="B2BB1E"/>
        </a:buClr>
        <a:buFont typeface="Wingdings" pitchFamily="124" charset="2"/>
        <a:defRPr sz="1600">
          <a:solidFill>
            <a:srgbClr val="455560"/>
          </a:solidFill>
          <a:latin typeface="+mn-lt"/>
          <a:ea typeface="+mn-ea"/>
          <a:cs typeface="+mn-cs"/>
        </a:defRPr>
      </a:lvl1pPr>
      <a:lvl2pPr marL="385763" indent="-188913" algn="l" rtl="0" eaLnBrk="1" fontAlgn="base" hangingPunct="1">
        <a:spcBef>
          <a:spcPct val="20000"/>
        </a:spcBef>
        <a:spcAft>
          <a:spcPct val="0"/>
        </a:spcAft>
        <a:buFont typeface="Wingdings" pitchFamily="124" charset="2"/>
        <a:buChar char="§"/>
        <a:defRPr sz="1600">
          <a:solidFill>
            <a:srgbClr val="B2BB1E"/>
          </a:solidFill>
          <a:latin typeface="+mn-lt"/>
          <a:ea typeface="+mn-ea"/>
        </a:defRPr>
      </a:lvl2pPr>
      <a:lvl3pPr marL="671513" indent="-179388" algn="l" rtl="0" eaLnBrk="1" fontAlgn="base" hangingPunct="1">
        <a:spcBef>
          <a:spcPct val="20000"/>
        </a:spcBef>
        <a:spcAft>
          <a:spcPct val="0"/>
        </a:spcAft>
        <a:buFont typeface="Wingdings" pitchFamily="124" charset="2"/>
        <a:buChar char="§"/>
        <a:defRPr sz="1600">
          <a:solidFill>
            <a:srgbClr val="455560"/>
          </a:solidFill>
          <a:latin typeface="+mn-lt"/>
          <a:ea typeface="+mn-ea"/>
        </a:defRPr>
      </a:lvl3pPr>
      <a:lvl4pPr marL="966788" indent="-196850" algn="l" rtl="0" eaLnBrk="1" fontAlgn="base" hangingPunct="1">
        <a:spcBef>
          <a:spcPct val="20000"/>
        </a:spcBef>
        <a:spcAft>
          <a:spcPct val="0"/>
        </a:spcAft>
        <a:buFont typeface="Wingdings" pitchFamily="124" charset="2"/>
        <a:buChar char="§"/>
        <a:defRPr sz="1600">
          <a:solidFill>
            <a:srgbClr val="B2BB1E"/>
          </a:solidFill>
          <a:latin typeface="+mn-lt"/>
          <a:ea typeface="+mn-ea"/>
        </a:defRPr>
      </a:lvl4pPr>
      <a:lvl5pPr marL="1254125" indent="-196850" algn="l" rtl="0" eaLnBrk="1" fontAlgn="base" hangingPunct="1">
        <a:spcBef>
          <a:spcPct val="20000"/>
        </a:spcBef>
        <a:spcAft>
          <a:spcPct val="0"/>
        </a:spcAft>
        <a:buFont typeface="Wingdings" pitchFamily="124" charset="2"/>
        <a:buChar char="§"/>
        <a:defRPr sz="1600">
          <a:solidFill>
            <a:srgbClr val="455560"/>
          </a:solidFill>
          <a:latin typeface="+mn-lt"/>
          <a:ea typeface="+mn-ea"/>
        </a:defRPr>
      </a:lvl5pPr>
      <a:lvl6pPr marL="1711325" indent="-196850" algn="l" rtl="0" eaLnBrk="1" fontAlgn="base" hangingPunct="1">
        <a:spcBef>
          <a:spcPct val="20000"/>
        </a:spcBef>
        <a:spcAft>
          <a:spcPct val="0"/>
        </a:spcAft>
        <a:buFont typeface="Wingdings" pitchFamily="2" charset="2"/>
        <a:buChar char="§"/>
        <a:defRPr sz="1600">
          <a:solidFill>
            <a:srgbClr val="455560"/>
          </a:solidFill>
          <a:latin typeface="+mn-lt"/>
          <a:ea typeface="+mn-ea"/>
        </a:defRPr>
      </a:lvl6pPr>
      <a:lvl7pPr marL="2168525" indent="-196850" algn="l" rtl="0" eaLnBrk="1" fontAlgn="base" hangingPunct="1">
        <a:spcBef>
          <a:spcPct val="20000"/>
        </a:spcBef>
        <a:spcAft>
          <a:spcPct val="0"/>
        </a:spcAft>
        <a:buFont typeface="Wingdings" pitchFamily="2" charset="2"/>
        <a:buChar char="§"/>
        <a:defRPr sz="1600">
          <a:solidFill>
            <a:srgbClr val="455560"/>
          </a:solidFill>
          <a:latin typeface="+mn-lt"/>
          <a:ea typeface="+mn-ea"/>
        </a:defRPr>
      </a:lvl7pPr>
      <a:lvl8pPr marL="2625725" indent="-196850" algn="l" rtl="0" eaLnBrk="1" fontAlgn="base" hangingPunct="1">
        <a:spcBef>
          <a:spcPct val="20000"/>
        </a:spcBef>
        <a:spcAft>
          <a:spcPct val="0"/>
        </a:spcAft>
        <a:buFont typeface="Wingdings" pitchFamily="2" charset="2"/>
        <a:buChar char="§"/>
        <a:defRPr sz="1600">
          <a:solidFill>
            <a:srgbClr val="455560"/>
          </a:solidFill>
          <a:latin typeface="+mn-lt"/>
          <a:ea typeface="+mn-ea"/>
        </a:defRPr>
      </a:lvl8pPr>
      <a:lvl9pPr marL="3082925" indent="-196850" algn="l" rtl="0" eaLnBrk="1" fontAlgn="base" hangingPunct="1">
        <a:spcBef>
          <a:spcPct val="20000"/>
        </a:spcBef>
        <a:spcAft>
          <a:spcPct val="0"/>
        </a:spcAft>
        <a:buFont typeface="Wingdings" pitchFamily="2" charset="2"/>
        <a:buChar char="§"/>
        <a:defRPr sz="1600">
          <a:solidFill>
            <a:srgbClr val="45556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OB PPT banner white 150"/>
          <p:cNvPicPr>
            <a:picLocks noChangeAspect="1" noChangeArrowheads="1"/>
          </p:cNvPicPr>
          <p:nvPr/>
        </p:nvPicPr>
        <p:blipFill>
          <a:blip r:embed="rId13" cstate="print"/>
          <a:srcRect/>
          <a:stretch>
            <a:fillRect/>
          </a:stretch>
        </p:blipFill>
        <p:spPr bwMode="auto">
          <a:xfrm>
            <a:off x="311150" y="304800"/>
            <a:ext cx="8528050" cy="1536700"/>
          </a:xfrm>
          <a:prstGeom prst="rect">
            <a:avLst/>
          </a:prstGeom>
          <a:noFill/>
          <a:ln w="9525">
            <a:noFill/>
            <a:miter lim="800000"/>
            <a:headEnd/>
            <a:tailEnd/>
          </a:ln>
        </p:spPr>
      </p:pic>
      <p:sp>
        <p:nvSpPr>
          <p:cNvPr id="4099" name="Rectangle 3"/>
          <p:cNvSpPr>
            <a:spLocks noGrp="1" noChangeArrowheads="1"/>
          </p:cNvSpPr>
          <p:nvPr>
            <p:ph type="body" idx="1"/>
          </p:nvPr>
        </p:nvSpPr>
        <p:spPr bwMode="auto">
          <a:xfrm>
            <a:off x="914400" y="2057400"/>
            <a:ext cx="7391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title"/>
          </p:nvPr>
        </p:nvSpPr>
        <p:spPr bwMode="auto">
          <a:xfrm>
            <a:off x="914400" y="762000"/>
            <a:ext cx="6248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fontAlgn="base" hangingPunct="1">
        <a:lnSpc>
          <a:spcPct val="65000"/>
        </a:lnSpc>
        <a:spcBef>
          <a:spcPct val="0"/>
        </a:spcBef>
        <a:spcAft>
          <a:spcPct val="0"/>
        </a:spcAft>
        <a:defRPr sz="3200">
          <a:solidFill>
            <a:schemeClr val="bg1"/>
          </a:solidFill>
          <a:latin typeface="+mj-lt"/>
          <a:ea typeface="+mj-ea"/>
          <a:cs typeface="+mj-cs"/>
        </a:defRPr>
      </a:lvl1pPr>
      <a:lvl2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2pPr>
      <a:lvl3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3pPr>
      <a:lvl4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4pPr>
      <a:lvl5pPr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5pPr>
      <a:lvl6pPr marL="4572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6pPr>
      <a:lvl7pPr marL="9144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7pPr>
      <a:lvl8pPr marL="13716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8pPr>
      <a:lvl9pPr marL="1828800" algn="l" rtl="0" eaLnBrk="1" fontAlgn="base" hangingPunct="1">
        <a:lnSpc>
          <a:spcPct val="65000"/>
        </a:lnSpc>
        <a:spcBef>
          <a:spcPct val="0"/>
        </a:spcBef>
        <a:spcAft>
          <a:spcPct val="0"/>
        </a:spcAft>
        <a:defRPr sz="3200">
          <a:solidFill>
            <a:schemeClr val="bg1"/>
          </a:solidFill>
          <a:latin typeface="Arial Black" pitchFamily="124" charset="0"/>
          <a:ea typeface="ＭＳ Ｐゴシック" pitchFamily="124" charset="-128"/>
        </a:defRPr>
      </a:lvl9pPr>
    </p:titleStyle>
    <p:bodyStyle>
      <a:lvl1pPr algn="l" rtl="0" eaLnBrk="1" fontAlgn="base" hangingPunct="1">
        <a:spcBef>
          <a:spcPct val="20000"/>
        </a:spcBef>
        <a:spcAft>
          <a:spcPct val="0"/>
        </a:spcAft>
        <a:buFont typeface="Wingdings" pitchFamily="124" charset="2"/>
        <a:defRPr sz="2400">
          <a:solidFill>
            <a:srgbClr val="455560"/>
          </a:solidFill>
          <a:latin typeface="+mn-lt"/>
          <a:ea typeface="+mn-ea"/>
          <a:cs typeface="+mn-cs"/>
        </a:defRPr>
      </a:lvl1pPr>
      <a:lvl2pPr marL="379413" indent="-139700" algn="l" rtl="0" eaLnBrk="1" fontAlgn="base" hangingPunct="1">
        <a:spcBef>
          <a:spcPct val="20000"/>
        </a:spcBef>
        <a:spcAft>
          <a:spcPct val="0"/>
        </a:spcAft>
        <a:buFont typeface="Wingdings" pitchFamily="124" charset="2"/>
        <a:buChar char="§"/>
        <a:defRPr sz="1600">
          <a:solidFill>
            <a:srgbClr val="B2BB1E"/>
          </a:solidFill>
          <a:latin typeface="+mn-lt"/>
          <a:ea typeface="+mn-ea"/>
        </a:defRPr>
      </a:lvl2pPr>
      <a:lvl3pPr marL="619125" indent="-149225" algn="l" rtl="0" eaLnBrk="1" fontAlgn="base" hangingPunct="1">
        <a:spcBef>
          <a:spcPct val="20000"/>
        </a:spcBef>
        <a:spcAft>
          <a:spcPct val="0"/>
        </a:spcAft>
        <a:buFont typeface="Wingdings" pitchFamily="124" charset="2"/>
        <a:buChar char="§"/>
        <a:defRPr sz="1600">
          <a:solidFill>
            <a:srgbClr val="455560"/>
          </a:solidFill>
          <a:latin typeface="+mn-lt"/>
          <a:ea typeface="+mn-ea"/>
        </a:defRPr>
      </a:lvl3pPr>
      <a:lvl4pPr marL="857250" indent="-139700" algn="l" rtl="0" eaLnBrk="1" fontAlgn="base" hangingPunct="1">
        <a:spcBef>
          <a:spcPct val="20000"/>
        </a:spcBef>
        <a:spcAft>
          <a:spcPct val="0"/>
        </a:spcAft>
        <a:buFont typeface="Wingdings" pitchFamily="124" charset="2"/>
        <a:buChar char="§"/>
        <a:defRPr sz="1600">
          <a:solidFill>
            <a:srgbClr val="B2BB1E"/>
          </a:solidFill>
          <a:latin typeface="+mn-lt"/>
          <a:ea typeface="+mn-ea"/>
        </a:defRPr>
      </a:lvl4pPr>
      <a:lvl5pPr marL="1096963" indent="-149225" algn="l" rtl="0" eaLnBrk="1" fontAlgn="base" hangingPunct="1">
        <a:spcBef>
          <a:spcPct val="20000"/>
        </a:spcBef>
        <a:spcAft>
          <a:spcPct val="0"/>
        </a:spcAft>
        <a:buFont typeface="Wingdings" pitchFamily="124" charset="2"/>
        <a:buChar char="§"/>
        <a:defRPr sz="1600">
          <a:solidFill>
            <a:srgbClr val="455560"/>
          </a:solidFill>
          <a:latin typeface="+mn-lt"/>
          <a:ea typeface="+mn-ea"/>
        </a:defRPr>
      </a:lvl5pPr>
      <a:lvl6pPr marL="1554163" indent="-149225" algn="l" rtl="0" eaLnBrk="1" fontAlgn="base" hangingPunct="1">
        <a:spcBef>
          <a:spcPct val="20000"/>
        </a:spcBef>
        <a:spcAft>
          <a:spcPct val="0"/>
        </a:spcAft>
        <a:buFont typeface="Wingdings" pitchFamily="2" charset="2"/>
        <a:buChar char="§"/>
        <a:defRPr sz="1600">
          <a:solidFill>
            <a:srgbClr val="455560"/>
          </a:solidFill>
          <a:latin typeface="+mn-lt"/>
          <a:ea typeface="+mn-ea"/>
        </a:defRPr>
      </a:lvl6pPr>
      <a:lvl7pPr marL="2011363" indent="-149225" algn="l" rtl="0" eaLnBrk="1" fontAlgn="base" hangingPunct="1">
        <a:spcBef>
          <a:spcPct val="20000"/>
        </a:spcBef>
        <a:spcAft>
          <a:spcPct val="0"/>
        </a:spcAft>
        <a:buFont typeface="Wingdings" pitchFamily="2" charset="2"/>
        <a:buChar char="§"/>
        <a:defRPr sz="1600">
          <a:solidFill>
            <a:srgbClr val="455560"/>
          </a:solidFill>
          <a:latin typeface="+mn-lt"/>
          <a:ea typeface="+mn-ea"/>
        </a:defRPr>
      </a:lvl7pPr>
      <a:lvl8pPr marL="2468563" indent="-149225" algn="l" rtl="0" eaLnBrk="1" fontAlgn="base" hangingPunct="1">
        <a:spcBef>
          <a:spcPct val="20000"/>
        </a:spcBef>
        <a:spcAft>
          <a:spcPct val="0"/>
        </a:spcAft>
        <a:buFont typeface="Wingdings" pitchFamily="2" charset="2"/>
        <a:buChar char="§"/>
        <a:defRPr sz="1600">
          <a:solidFill>
            <a:srgbClr val="455560"/>
          </a:solidFill>
          <a:latin typeface="+mn-lt"/>
          <a:ea typeface="+mn-ea"/>
        </a:defRPr>
      </a:lvl8pPr>
      <a:lvl9pPr marL="2925763" indent="-149225" algn="l" rtl="0" eaLnBrk="1" fontAlgn="base" hangingPunct="1">
        <a:spcBef>
          <a:spcPct val="20000"/>
        </a:spcBef>
        <a:spcAft>
          <a:spcPct val="0"/>
        </a:spcAft>
        <a:buFont typeface="Wingdings" pitchFamily="2" charset="2"/>
        <a:buChar char="§"/>
        <a:defRPr sz="1600">
          <a:solidFill>
            <a:srgbClr val="45556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back3.jpg"/>
          <p:cNvPicPr>
            <a:picLocks noChangeAspect="1"/>
          </p:cNvPicPr>
          <p:nvPr/>
        </p:nvPicPr>
        <p:blipFill>
          <a:blip r:embed="rId10" cstate="print"/>
          <a:srcRect/>
          <a:stretch>
            <a:fillRect/>
          </a:stretch>
        </p:blipFill>
        <p:spPr bwMode="auto">
          <a:xfrm>
            <a:off x="0" y="0"/>
            <a:ext cx="9144000" cy="68536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txStyles>
    <p:titleStyle>
      <a:lvl1pPr algn="ctr" defTabSz="456498" rtl="0" eaLnBrk="1" fontAlgn="base" hangingPunct="1">
        <a:spcBef>
          <a:spcPct val="0"/>
        </a:spcBef>
        <a:spcAft>
          <a:spcPct val="0"/>
        </a:spcAft>
        <a:defRPr sz="4400" kern="1200">
          <a:solidFill>
            <a:schemeClr val="tx1"/>
          </a:solidFill>
          <a:latin typeface="+mj-lt"/>
          <a:ea typeface="+mj-ea"/>
          <a:cs typeface="+mj-cs"/>
        </a:defRPr>
      </a:lvl1pPr>
      <a:lvl2pPr algn="ctr" defTabSz="456498" rtl="0" eaLnBrk="1" fontAlgn="base" hangingPunct="1">
        <a:spcBef>
          <a:spcPct val="0"/>
        </a:spcBef>
        <a:spcAft>
          <a:spcPct val="0"/>
        </a:spcAft>
        <a:defRPr sz="4400">
          <a:solidFill>
            <a:schemeClr val="tx1"/>
          </a:solidFill>
          <a:latin typeface="Calibri" pitchFamily="34" charset="0"/>
        </a:defRPr>
      </a:lvl2pPr>
      <a:lvl3pPr algn="ctr" defTabSz="456498" rtl="0" eaLnBrk="1" fontAlgn="base" hangingPunct="1">
        <a:spcBef>
          <a:spcPct val="0"/>
        </a:spcBef>
        <a:spcAft>
          <a:spcPct val="0"/>
        </a:spcAft>
        <a:defRPr sz="4400">
          <a:solidFill>
            <a:schemeClr val="tx1"/>
          </a:solidFill>
          <a:latin typeface="Calibri" pitchFamily="34" charset="0"/>
        </a:defRPr>
      </a:lvl3pPr>
      <a:lvl4pPr algn="ctr" defTabSz="456498" rtl="0" eaLnBrk="1" fontAlgn="base" hangingPunct="1">
        <a:spcBef>
          <a:spcPct val="0"/>
        </a:spcBef>
        <a:spcAft>
          <a:spcPct val="0"/>
        </a:spcAft>
        <a:defRPr sz="4400">
          <a:solidFill>
            <a:schemeClr val="tx1"/>
          </a:solidFill>
          <a:latin typeface="Calibri" pitchFamily="34" charset="0"/>
        </a:defRPr>
      </a:lvl4pPr>
      <a:lvl5pPr algn="ctr" defTabSz="456498" rtl="0" eaLnBrk="1" fontAlgn="base" hangingPunct="1">
        <a:spcBef>
          <a:spcPct val="0"/>
        </a:spcBef>
        <a:spcAft>
          <a:spcPct val="0"/>
        </a:spcAft>
        <a:defRPr sz="4400">
          <a:solidFill>
            <a:schemeClr val="tx1"/>
          </a:solidFill>
          <a:latin typeface="Calibri" pitchFamily="34" charset="0"/>
        </a:defRPr>
      </a:lvl5pPr>
      <a:lvl6pPr marL="400827" algn="ctr" defTabSz="456498" rtl="0" eaLnBrk="1" fontAlgn="base" hangingPunct="1">
        <a:spcBef>
          <a:spcPct val="0"/>
        </a:spcBef>
        <a:spcAft>
          <a:spcPct val="0"/>
        </a:spcAft>
        <a:defRPr sz="4400">
          <a:solidFill>
            <a:schemeClr val="tx1"/>
          </a:solidFill>
          <a:latin typeface="Calibri" pitchFamily="34" charset="0"/>
        </a:defRPr>
      </a:lvl6pPr>
      <a:lvl7pPr marL="801654" algn="ctr" defTabSz="456498" rtl="0" eaLnBrk="1" fontAlgn="base" hangingPunct="1">
        <a:spcBef>
          <a:spcPct val="0"/>
        </a:spcBef>
        <a:spcAft>
          <a:spcPct val="0"/>
        </a:spcAft>
        <a:defRPr sz="4400">
          <a:solidFill>
            <a:schemeClr val="tx1"/>
          </a:solidFill>
          <a:latin typeface="Calibri" pitchFamily="34" charset="0"/>
        </a:defRPr>
      </a:lvl7pPr>
      <a:lvl8pPr marL="1202482" algn="ctr" defTabSz="456498" rtl="0" eaLnBrk="1" fontAlgn="base" hangingPunct="1">
        <a:spcBef>
          <a:spcPct val="0"/>
        </a:spcBef>
        <a:spcAft>
          <a:spcPct val="0"/>
        </a:spcAft>
        <a:defRPr sz="4400">
          <a:solidFill>
            <a:schemeClr val="tx1"/>
          </a:solidFill>
          <a:latin typeface="Calibri" pitchFamily="34" charset="0"/>
        </a:defRPr>
      </a:lvl8pPr>
      <a:lvl9pPr marL="1603309" algn="ctr" defTabSz="456498" rtl="0" eaLnBrk="1" fontAlgn="base" hangingPunct="1">
        <a:spcBef>
          <a:spcPct val="0"/>
        </a:spcBef>
        <a:spcAft>
          <a:spcPct val="0"/>
        </a:spcAft>
        <a:defRPr sz="4400">
          <a:solidFill>
            <a:schemeClr val="tx1"/>
          </a:solidFill>
          <a:latin typeface="Calibri" pitchFamily="34" charset="0"/>
        </a:defRPr>
      </a:lvl9pPr>
    </p:titleStyle>
    <p:bodyStyle>
      <a:lvl1pPr marL="342373" indent="-342373" algn="l" defTabSz="456498"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1809" indent="-285311" algn="l" defTabSz="456498"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36" indent="-228249" algn="l" defTabSz="456498"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599134" indent="-228249" algn="l" defTabSz="456498"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023" indent="-228249" algn="l" defTabSz="456498"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89" indent="-228571"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3" indent="-228571"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6" indent="-228571"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19" indent="-228571"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png"/><Relationship Id="rId9" Type="http://schemas.openxmlformats.org/officeDocument/2006/relationships/image" Target="../media/image19.jpeg"/><Relationship Id="rId10" Type="http://schemas.openxmlformats.org/officeDocument/2006/relationships/image" Target="../media/image20.jpeg"/><Relationship Id="rId11" Type="http://schemas.openxmlformats.org/officeDocument/2006/relationships/image" Target="../media/image21.png"/><Relationship Id="rId1" Type="http://schemas.openxmlformats.org/officeDocument/2006/relationships/slideLayout" Target="../slideLayouts/slideLayout96.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2.pn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jpe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jpe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jpe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6.jpe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2.png"/><Relationship Id="rId5" Type="http://schemas.openxmlformats.org/officeDocument/2006/relationships/image" Target="../media/image16.jpeg"/><Relationship Id="rId1" Type="http://schemas.openxmlformats.org/officeDocument/2006/relationships/slideLayout" Target="../slideLayouts/slideLayout96.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6.jpe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8.pn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8.pn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8.pn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2.png"/><Relationship Id="rId1" Type="http://schemas.openxmlformats.org/officeDocument/2006/relationships/slideLayout" Target="../slideLayouts/slideLayout96.xml"/><Relationship Id="rId2" Type="http://schemas.openxmlformats.org/officeDocument/2006/relationships/image" Target="../media/image22.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7.jpe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7.jpe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7.jpe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9.jpe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2.png"/><Relationship Id="rId5" Type="http://schemas.openxmlformats.org/officeDocument/2006/relationships/image" Target="../media/image19.jpeg"/><Relationship Id="rId1" Type="http://schemas.openxmlformats.org/officeDocument/2006/relationships/slideLayout" Target="../slideLayouts/slideLayout96.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9.jpe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0.jpe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0.jpe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0.jpe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image" Target="../media/image21.png"/><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image" Target="../media/image21.png"/><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image" Target="../media/image21.png"/><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2.png"/><Relationship Id="rId1" Type="http://schemas.openxmlformats.org/officeDocument/2006/relationships/slideLayout" Target="../slideLayouts/slideLayout96.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2.png"/><Relationship Id="rId1" Type="http://schemas.openxmlformats.org/officeDocument/2006/relationships/slideLayout" Target="../slideLayouts/slideLayout96.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20688"/>
            <a:ext cx="6248400" cy="1296144"/>
          </a:xfrm>
        </p:spPr>
        <p:txBody>
          <a:bodyPr/>
          <a:lstStyle/>
          <a:p>
            <a:r>
              <a:rPr lang="en-GB" sz="4000" dirty="0" smtClean="0"/>
              <a:t/>
            </a:r>
            <a:br>
              <a:rPr lang="en-GB" sz="4000" dirty="0" smtClean="0"/>
            </a:br>
            <a:r>
              <a:rPr lang="en-GB" sz="4000" dirty="0" smtClean="0"/>
              <a:t>Oxford Brookes University welcomes </a:t>
            </a:r>
            <a:br>
              <a:rPr lang="en-GB" sz="4000" dirty="0" smtClean="0"/>
            </a:br>
            <a:r>
              <a:rPr lang="en-GB" sz="4000" dirty="0" smtClean="0"/>
              <a:t>Oxfordshire Rugby</a:t>
            </a:r>
            <a:endParaRPr lang="en-GB" sz="4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88640"/>
            <a:ext cx="2183221" cy="108012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788024" y="3356992"/>
            <a:ext cx="1698780" cy="1359024"/>
          </a:xfrm>
          <a:prstGeom prst="rect">
            <a:avLst/>
          </a:prstGeom>
          <a:noFill/>
          <a:ln w="9525">
            <a:noFill/>
            <a:miter lim="800000"/>
            <a:headEnd/>
            <a:tailEnd/>
          </a:ln>
        </p:spPr>
      </p:pic>
      <p:pic>
        <p:nvPicPr>
          <p:cNvPr id="1029" name="Picture 5" descr="http://www.academyaudio.co.uk/img/chinnor-rfc-thame.jpg"/>
          <p:cNvPicPr>
            <a:picLocks noChangeAspect="1" noChangeArrowheads="1"/>
          </p:cNvPicPr>
          <p:nvPr/>
        </p:nvPicPr>
        <p:blipFill>
          <a:blip r:embed="rId4" cstate="print"/>
          <a:srcRect/>
          <a:stretch>
            <a:fillRect/>
          </a:stretch>
        </p:blipFill>
        <p:spPr bwMode="auto">
          <a:xfrm>
            <a:off x="3203848" y="3356992"/>
            <a:ext cx="1087024" cy="1368152"/>
          </a:xfrm>
          <a:prstGeom prst="rect">
            <a:avLst/>
          </a:prstGeom>
          <a:noFill/>
        </p:spPr>
      </p:pic>
      <p:pic>
        <p:nvPicPr>
          <p:cNvPr id="1031" name="Picture 7" descr="Banbury RUFC"/>
          <p:cNvPicPr>
            <a:picLocks noChangeAspect="1" noChangeArrowheads="1"/>
          </p:cNvPicPr>
          <p:nvPr/>
        </p:nvPicPr>
        <p:blipFill>
          <a:blip r:embed="rId5" cstate="print"/>
          <a:srcRect/>
          <a:stretch>
            <a:fillRect/>
          </a:stretch>
        </p:blipFill>
        <p:spPr bwMode="auto">
          <a:xfrm>
            <a:off x="1043607" y="3429000"/>
            <a:ext cx="1530169" cy="1224136"/>
          </a:xfrm>
          <a:prstGeom prst="rect">
            <a:avLst/>
          </a:prstGeom>
          <a:noFill/>
        </p:spPr>
      </p:pic>
      <p:pic>
        <p:nvPicPr>
          <p:cNvPr id="1033" name="Picture 9" descr="Littlemore RFC"/>
          <p:cNvPicPr>
            <a:picLocks noChangeAspect="1" noChangeArrowheads="1"/>
          </p:cNvPicPr>
          <p:nvPr/>
        </p:nvPicPr>
        <p:blipFill>
          <a:blip r:embed="rId6" cstate="print"/>
          <a:srcRect/>
          <a:stretch>
            <a:fillRect/>
          </a:stretch>
        </p:blipFill>
        <p:spPr bwMode="auto">
          <a:xfrm>
            <a:off x="6732240" y="3429000"/>
            <a:ext cx="1428750" cy="1143001"/>
          </a:xfrm>
          <a:prstGeom prst="rect">
            <a:avLst/>
          </a:prstGeom>
          <a:noFill/>
        </p:spPr>
      </p:pic>
      <p:pic>
        <p:nvPicPr>
          <p:cNvPr id="1035" name="Picture 11" descr="Gosford All Blacks"/>
          <p:cNvPicPr>
            <a:picLocks noChangeAspect="1" noChangeArrowheads="1"/>
          </p:cNvPicPr>
          <p:nvPr/>
        </p:nvPicPr>
        <p:blipFill>
          <a:blip r:embed="rId7" cstate="print"/>
          <a:srcRect/>
          <a:stretch>
            <a:fillRect/>
          </a:stretch>
        </p:blipFill>
        <p:spPr bwMode="auto">
          <a:xfrm>
            <a:off x="1043608" y="5085184"/>
            <a:ext cx="1428750" cy="1143001"/>
          </a:xfrm>
          <a:prstGeom prst="rect">
            <a:avLst/>
          </a:prstGeom>
          <a:noFill/>
        </p:spPr>
      </p:pic>
      <p:pic>
        <p:nvPicPr>
          <p:cNvPr id="1037" name="Picture 13" descr="Wallingford Rugby Club"/>
          <p:cNvPicPr>
            <a:picLocks noChangeAspect="1" noChangeArrowheads="1"/>
          </p:cNvPicPr>
          <p:nvPr/>
        </p:nvPicPr>
        <p:blipFill>
          <a:blip r:embed="rId8" cstate="print"/>
          <a:srcRect/>
          <a:stretch>
            <a:fillRect/>
          </a:stretch>
        </p:blipFill>
        <p:spPr bwMode="auto">
          <a:xfrm>
            <a:off x="2843808" y="4902166"/>
            <a:ext cx="1800200" cy="1302778"/>
          </a:xfrm>
          <a:prstGeom prst="rect">
            <a:avLst/>
          </a:prstGeom>
          <a:noFill/>
        </p:spPr>
      </p:pic>
      <p:pic>
        <p:nvPicPr>
          <p:cNvPr id="1039" name="Picture 15" descr="Wheatley RUFC"/>
          <p:cNvPicPr>
            <a:picLocks noChangeAspect="1" noChangeArrowheads="1"/>
          </p:cNvPicPr>
          <p:nvPr/>
        </p:nvPicPr>
        <p:blipFill>
          <a:blip r:embed="rId9" cstate="print"/>
          <a:srcRect/>
          <a:stretch>
            <a:fillRect/>
          </a:stretch>
        </p:blipFill>
        <p:spPr bwMode="auto">
          <a:xfrm>
            <a:off x="5004048" y="5085184"/>
            <a:ext cx="1428750" cy="1143001"/>
          </a:xfrm>
          <a:prstGeom prst="rect">
            <a:avLst/>
          </a:prstGeom>
          <a:noFill/>
        </p:spPr>
      </p:pic>
      <p:pic>
        <p:nvPicPr>
          <p:cNvPr id="1041" name="Picture 17" descr="WITNEY Rugby Football Club "/>
          <p:cNvPicPr>
            <a:picLocks noChangeAspect="1" noChangeArrowheads="1"/>
          </p:cNvPicPr>
          <p:nvPr/>
        </p:nvPicPr>
        <p:blipFill>
          <a:blip r:embed="rId10" cstate="print"/>
          <a:srcRect/>
          <a:stretch>
            <a:fillRect/>
          </a:stretch>
        </p:blipFill>
        <p:spPr bwMode="auto">
          <a:xfrm>
            <a:off x="6732240" y="5013176"/>
            <a:ext cx="1428750" cy="1143001"/>
          </a:xfrm>
          <a:prstGeom prst="rect">
            <a:avLst/>
          </a:prstGeom>
          <a:noFill/>
        </p:spPr>
      </p:pic>
      <p:pic>
        <p:nvPicPr>
          <p:cNvPr id="12290" name="Picture 2" descr="3x-logos"/>
          <p:cNvPicPr>
            <a:picLocks noChangeAspect="1" noChangeArrowheads="1"/>
          </p:cNvPicPr>
          <p:nvPr/>
        </p:nvPicPr>
        <p:blipFill>
          <a:blip r:embed="rId11" cstate="print"/>
          <a:srcRect l="34233" t="8894" r="34386"/>
          <a:stretch>
            <a:fillRect/>
          </a:stretch>
        </p:blipFill>
        <p:spPr bwMode="auto">
          <a:xfrm>
            <a:off x="7164288" y="0"/>
            <a:ext cx="1584176" cy="73761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Banbury RFC</a:t>
            </a:r>
            <a:r>
              <a:rPr lang="en-GB" dirty="0" smtClean="0"/>
              <a:t/>
            </a:r>
            <a:br>
              <a:rPr lang="en-GB" dirty="0" smtClean="0"/>
            </a:br>
            <a:endParaRPr lang="en-GB" dirty="0"/>
          </a:p>
        </p:txBody>
      </p:sp>
      <p:sp>
        <p:nvSpPr>
          <p:cNvPr id="3" name="Content Placeholder 2"/>
          <p:cNvSpPr>
            <a:spLocks noGrp="1"/>
          </p:cNvSpPr>
          <p:nvPr>
            <p:ph idx="1"/>
          </p:nvPr>
        </p:nvSpPr>
        <p:spPr>
          <a:xfrm>
            <a:off x="457200" y="1124744"/>
            <a:ext cx="8229600" cy="5256584"/>
          </a:xfrm>
        </p:spPr>
        <p:txBody>
          <a:bodyPr numCol="1"/>
          <a:lstStyle/>
          <a:p>
            <a:pPr algn="ctr">
              <a:buNone/>
            </a:pPr>
            <a:r>
              <a:rPr lang="en-GB" sz="3600" dirty="0" smtClean="0"/>
              <a:t>Recommendations</a:t>
            </a:r>
          </a:p>
          <a:p>
            <a:pPr algn="ctr">
              <a:buNone/>
            </a:pPr>
            <a:endParaRPr lang="en-GB" sz="3600" dirty="0" smtClean="0"/>
          </a:p>
          <a:p>
            <a:pPr marL="742950" indent="-742950">
              <a:buFont typeface="+mj-lt"/>
              <a:buAutoNum type="arabicPeriod"/>
            </a:pPr>
            <a:r>
              <a:rPr lang="en-GB" sz="2400" dirty="0" smtClean="0"/>
              <a:t>Set up major fundraising campaign to raise funds for new clubhouse</a:t>
            </a:r>
          </a:p>
          <a:p>
            <a:pPr marL="742950" indent="-742950">
              <a:buFont typeface="+mj-lt"/>
              <a:buAutoNum type="arabicPeriod"/>
            </a:pPr>
            <a:r>
              <a:rPr lang="en-GB" sz="2400" dirty="0" smtClean="0"/>
              <a:t>Develop stronger links with local schools to improve recruitment of juniors , especially girls</a:t>
            </a:r>
          </a:p>
          <a:p>
            <a:pPr marL="742950" indent="-742950">
              <a:buFont typeface="+mj-lt"/>
              <a:buAutoNum type="arabicPeriod"/>
            </a:pPr>
            <a:r>
              <a:rPr lang="en-GB" sz="2400" dirty="0" smtClean="0"/>
              <a:t>Improve use of Social media such as Facebook to maintain links with members going to university – organise events, matches for them in the holidays</a:t>
            </a:r>
          </a:p>
          <a:p>
            <a:pPr marL="742950" indent="-742950">
              <a:buNone/>
            </a:pPr>
            <a:endParaRPr lang="en-GB" sz="2400" dirty="0" smtClean="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5" name="Picture 7" descr="Banbury RUFC"/>
          <p:cNvPicPr>
            <a:picLocks noChangeAspect="1" noChangeArrowheads="1"/>
          </p:cNvPicPr>
          <p:nvPr/>
        </p:nvPicPr>
        <p:blipFill>
          <a:blip r:embed="rId3" cstate="print"/>
          <a:srcRect/>
          <a:stretch>
            <a:fillRect/>
          </a:stretch>
        </p:blipFill>
        <p:spPr bwMode="auto">
          <a:xfrm>
            <a:off x="827584" y="188640"/>
            <a:ext cx="1368152" cy="1094522"/>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755577" y="5777880"/>
            <a:ext cx="1944216" cy="961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Chinnor RFC</a:t>
            </a:r>
            <a:br>
              <a:rPr lang="en-GB" dirty="0" smtClean="0"/>
            </a:br>
            <a:endParaRPr lang="en-GB" dirty="0"/>
          </a:p>
        </p:txBody>
      </p:sp>
      <p:sp>
        <p:nvSpPr>
          <p:cNvPr id="3" name="Content Placeholder 2"/>
          <p:cNvSpPr>
            <a:spLocks noGrp="1"/>
          </p:cNvSpPr>
          <p:nvPr>
            <p:ph idx="1"/>
          </p:nvPr>
        </p:nvSpPr>
        <p:spPr/>
        <p:txBody>
          <a:bodyPr/>
          <a:lstStyle/>
          <a:p>
            <a:endParaRPr lang="en-GB" dirty="0" smtClean="0"/>
          </a:p>
          <a:p>
            <a:pP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5" descr="http://www.academyaudio.co.uk/img/chinnor-rfc-thame.jpg"/>
          <p:cNvPicPr>
            <a:picLocks noChangeAspect="1" noChangeArrowheads="1"/>
          </p:cNvPicPr>
          <p:nvPr/>
        </p:nvPicPr>
        <p:blipFill>
          <a:blip r:embed="rId4" cstate="print"/>
          <a:srcRect/>
          <a:stretch>
            <a:fillRect/>
          </a:stretch>
        </p:blipFill>
        <p:spPr bwMode="auto">
          <a:xfrm>
            <a:off x="3275856" y="1685908"/>
            <a:ext cx="2448272" cy="30814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Chinnor RFC</a:t>
            </a:r>
            <a:br>
              <a:rPr lang="en-GB" dirty="0" smtClean="0"/>
            </a:br>
            <a:endParaRPr lang="en-GB" dirty="0"/>
          </a:p>
        </p:txBody>
      </p:sp>
      <p:sp>
        <p:nvSpPr>
          <p:cNvPr id="3" name="Content Placeholder 2"/>
          <p:cNvSpPr>
            <a:spLocks noGrp="1"/>
          </p:cNvSpPr>
          <p:nvPr>
            <p:ph idx="1"/>
          </p:nvPr>
        </p:nvSpPr>
        <p:spPr>
          <a:xfrm>
            <a:off x="457200" y="1124744"/>
            <a:ext cx="8229600" cy="5001421"/>
          </a:xfrm>
        </p:spPr>
        <p:txBody>
          <a:bodyPr numCol="2"/>
          <a:lstStyle/>
          <a:p>
            <a:pPr algn="ctr">
              <a:buNone/>
            </a:pPr>
            <a:r>
              <a:rPr lang="en-GB" dirty="0" smtClean="0">
                <a:sym typeface="Wingdings"/>
              </a:rPr>
              <a:t></a:t>
            </a:r>
          </a:p>
          <a:p>
            <a:pPr lvl="0"/>
            <a:r>
              <a:rPr lang="en-GB" sz="1600" dirty="0" smtClean="0"/>
              <a:t>High standard of senior first team provides motivation for juniors,</a:t>
            </a:r>
          </a:p>
          <a:p>
            <a:pPr lvl="0"/>
            <a:r>
              <a:rPr lang="en-GB" sz="1600" dirty="0" smtClean="0"/>
              <a:t>1</a:t>
            </a:r>
            <a:r>
              <a:rPr lang="en-GB" sz="1600" baseline="30000" dirty="0" smtClean="0"/>
              <a:t>st</a:t>
            </a:r>
            <a:r>
              <a:rPr lang="en-GB" sz="1600" dirty="0" smtClean="0"/>
              <a:t> team encouraged to coach juniors</a:t>
            </a:r>
          </a:p>
          <a:p>
            <a:pPr lvl="0"/>
            <a:r>
              <a:rPr lang="en-GB" sz="1600" dirty="0" smtClean="0"/>
              <a:t>Club coaching and facilities of very high standard</a:t>
            </a:r>
          </a:p>
          <a:p>
            <a:pPr lvl="0"/>
            <a:r>
              <a:rPr lang="en-GB" sz="1600" dirty="0" smtClean="0"/>
              <a:t>Secure financial base</a:t>
            </a:r>
          </a:p>
          <a:p>
            <a:pPr lvl="0"/>
            <a:r>
              <a:rPr lang="en-GB" sz="1600" dirty="0" smtClean="0"/>
              <a:t>1000 members</a:t>
            </a:r>
          </a:p>
          <a:p>
            <a:pPr lvl="0"/>
            <a:r>
              <a:rPr lang="en-GB" sz="1600" dirty="0" smtClean="0"/>
              <a:t>Social climate within the club is healthy, a sense of community and togetherness is clear</a:t>
            </a:r>
          </a:p>
          <a:p>
            <a:pPr lvl="0"/>
            <a:r>
              <a:rPr lang="en-GB" sz="1600" dirty="0" smtClean="0"/>
              <a:t>Chinnor RFC pays for level 1 coaching courses for volunteers </a:t>
            </a:r>
          </a:p>
          <a:p>
            <a:pPr lvl="0"/>
            <a:r>
              <a:rPr lang="en-GB" sz="1600" dirty="0" smtClean="0"/>
              <a:t>The club facilities that are already in place are capable of holding large events </a:t>
            </a:r>
          </a:p>
          <a:p>
            <a:pPr lvl="0"/>
            <a:endParaRPr lang="en-GB" sz="1600" dirty="0" smtClean="0"/>
          </a:p>
          <a:p>
            <a:pPr lvl="0"/>
            <a:endParaRPr lang="en-GB" sz="1600" dirty="0" smtClean="0"/>
          </a:p>
          <a:p>
            <a:pPr lvl="0" algn="ctr">
              <a:buNone/>
            </a:pPr>
            <a:r>
              <a:rPr lang="en-GB" dirty="0" smtClean="0">
                <a:sym typeface="Wingdings"/>
              </a:rPr>
              <a:t></a:t>
            </a:r>
          </a:p>
          <a:p>
            <a:pPr>
              <a:buFont typeface="Wingdings" pitchFamily="2" charset="2"/>
              <a:buChar char="§"/>
            </a:pPr>
            <a:endParaRPr lang="en-GB" sz="1600" dirty="0" smtClean="0"/>
          </a:p>
          <a:p>
            <a:pPr algn="ctr">
              <a:buNone/>
            </a:pPr>
            <a:endParaRPr lang="en-GB" dirty="0" smtClean="0">
              <a:sym typeface="Wingdings"/>
            </a:endParaRPr>
          </a:p>
          <a:p>
            <a:pPr algn="ctr">
              <a:buNone/>
            </a:pPr>
            <a:endParaRPr lang="en-GB" dirty="0" smtClean="0">
              <a:sym typeface="Wingdings"/>
            </a:endParaRPr>
          </a:p>
          <a:p>
            <a:pPr algn="ctr">
              <a:buNone/>
            </a:pPr>
            <a:r>
              <a:rPr lang="en-GB" dirty="0" smtClean="0">
                <a:sym typeface="Wingdings"/>
              </a:rPr>
              <a:t></a:t>
            </a:r>
            <a:endParaRPr lang="en-GB" sz="1600" dirty="0" smtClean="0"/>
          </a:p>
          <a:p>
            <a:r>
              <a:rPr lang="en-GB" sz="1600" dirty="0" smtClean="0"/>
              <a:t>Power is centralised, with management higher up making decisions and giving orders</a:t>
            </a:r>
          </a:p>
          <a:p>
            <a:pPr>
              <a:buFont typeface="Wingdings" pitchFamily="2" charset="2"/>
              <a:buChar char="§"/>
            </a:pPr>
            <a:r>
              <a:rPr lang="en-GB" sz="1600" dirty="0" smtClean="0"/>
              <a:t>There are only a handful of in-house events and usually there is not a great turn out</a:t>
            </a:r>
          </a:p>
          <a:p>
            <a:pPr>
              <a:buFont typeface="Wingdings" pitchFamily="2" charset="2"/>
              <a:buChar char="§"/>
            </a:pPr>
            <a:r>
              <a:rPr lang="en-GB" sz="1600" dirty="0" smtClean="0"/>
              <a:t>Poor internal communication</a:t>
            </a:r>
          </a:p>
          <a:p>
            <a:pPr>
              <a:buFont typeface="Wingdings" pitchFamily="2" charset="2"/>
              <a:buChar char="§"/>
            </a:pPr>
            <a:r>
              <a:rPr lang="en-GB" sz="1600" dirty="0" smtClean="0"/>
              <a:t>Volunteers contribution not recognised by management</a:t>
            </a:r>
          </a:p>
          <a:p>
            <a:pPr>
              <a:buFont typeface="Wingdings" pitchFamily="2" charset="2"/>
              <a:buChar char="§"/>
            </a:pPr>
            <a:r>
              <a:rPr lang="en-GB" sz="1600" dirty="0" smtClean="0"/>
              <a:t>Poorly designed website</a:t>
            </a:r>
          </a:p>
          <a:p>
            <a:pPr>
              <a:buFont typeface="Wingdings" pitchFamily="2" charset="2"/>
              <a:buChar char="§"/>
            </a:pPr>
            <a:r>
              <a:rPr lang="en-GB" sz="1600" dirty="0" smtClean="0"/>
              <a:t>Lack of U16-U21 transition academy</a:t>
            </a:r>
          </a:p>
          <a:p>
            <a:pPr>
              <a:buFont typeface="Wingdings" pitchFamily="2" charset="2"/>
              <a:buChar char="§"/>
            </a:pPr>
            <a:r>
              <a:rPr lang="en-GB" sz="1600" dirty="0" smtClean="0"/>
              <a:t>There is a lack of integration between the senior and junior sections </a:t>
            </a:r>
          </a:p>
          <a:p>
            <a:pPr>
              <a:buFont typeface="Wingdings" pitchFamily="2" charset="2"/>
              <a:buChar char="§"/>
            </a:pPr>
            <a:endParaRPr lang="en-GB" sz="1600" dirty="0" smtClean="0"/>
          </a:p>
          <a:p>
            <a:pPr>
              <a:buFont typeface="Wingdings" pitchFamily="2" charset="2"/>
              <a:buChar char="§"/>
            </a:pPr>
            <a:endParaRPr lang="en-GB" sz="1600" dirty="0" smtClean="0"/>
          </a:p>
          <a:p>
            <a:pPr lvl="0">
              <a:buFont typeface="Wingdings" pitchFamily="2" charset="2"/>
              <a:buChar char="§"/>
            </a:pPr>
            <a:endParaRPr lang="en-GB" sz="1600" dirty="0" smtClean="0">
              <a:sym typeface="Wingdings"/>
            </a:endParaRPr>
          </a:p>
          <a:p>
            <a:pPr lvl="0">
              <a:buNone/>
            </a:pPr>
            <a:endParaRPr lang="en-GB" dirty="0" smtClean="0"/>
          </a:p>
          <a:p>
            <a:pPr lvl="0"/>
            <a:endParaRPr lang="en-GB" sz="1600" dirty="0" smtClean="0"/>
          </a:p>
          <a:p>
            <a:pPr>
              <a:buFont typeface="Wingdings" pitchFamily="2" charset="2"/>
              <a:buChar char="v"/>
            </a:pPr>
            <a:endParaRPr lang="en-GB" sz="1600" dirty="0" smtClean="0">
              <a:sym typeface="Wingdings"/>
            </a:endParaRPr>
          </a:p>
          <a:p>
            <a:pPr>
              <a:buNone/>
            </a:pPr>
            <a:endParaRPr lang="en-GB" sz="1600" dirty="0" smtClean="0"/>
          </a:p>
          <a:p>
            <a:pP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5" descr="http://www.academyaudio.co.uk/img/chinnor-rfc-thame.jpg"/>
          <p:cNvPicPr>
            <a:picLocks noChangeAspect="1" noChangeArrowheads="1"/>
          </p:cNvPicPr>
          <p:nvPr/>
        </p:nvPicPr>
        <p:blipFill>
          <a:blip r:embed="rId4" cstate="print"/>
          <a:srcRect/>
          <a:stretch>
            <a:fillRect/>
          </a:stretch>
        </p:blipFill>
        <p:spPr bwMode="auto">
          <a:xfrm>
            <a:off x="467544" y="0"/>
            <a:ext cx="1296144" cy="144016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Chinnor RFC</a:t>
            </a:r>
            <a:br>
              <a:rPr lang="en-GB" dirty="0" smtClean="0"/>
            </a:br>
            <a:endParaRPr lang="en-GB" dirty="0"/>
          </a:p>
        </p:txBody>
      </p:sp>
      <p:sp>
        <p:nvSpPr>
          <p:cNvPr id="3" name="Content Placeholder 2"/>
          <p:cNvSpPr>
            <a:spLocks noGrp="1"/>
          </p:cNvSpPr>
          <p:nvPr>
            <p:ph idx="1"/>
          </p:nvPr>
        </p:nvSpPr>
        <p:spPr/>
        <p:txBody>
          <a:bodyPr/>
          <a:lstStyle/>
          <a:p>
            <a:pPr algn="ctr">
              <a:buNone/>
            </a:pPr>
            <a:r>
              <a:rPr lang="en-GB" dirty="0" smtClean="0"/>
              <a:t>Recommendations</a:t>
            </a:r>
          </a:p>
          <a:p>
            <a:pPr marL="514350" indent="-514350">
              <a:buFont typeface="+mj-lt"/>
              <a:buAutoNum type="arabicPeriod"/>
            </a:pPr>
            <a:r>
              <a:rPr lang="en-GB" sz="1800" dirty="0" smtClean="0"/>
              <a:t>Increase the number of social events to increase the level of outreach with the local community, increase the level of integration between the members of the club and to raise further funds for the club</a:t>
            </a:r>
          </a:p>
          <a:p>
            <a:pPr marL="514350" indent="-514350">
              <a:buFont typeface="+mj-lt"/>
              <a:buAutoNum type="arabicPeriod"/>
            </a:pPr>
            <a:r>
              <a:rPr lang="en-GB" sz="1800" dirty="0" smtClean="0"/>
              <a:t>Publicly recognise contributions of volunteers and reward them, in aim to increase retention of volunteers and to increase the level of awareness of the volunteers with the general public.</a:t>
            </a:r>
          </a:p>
          <a:p>
            <a:pPr marL="514350" indent="-514350">
              <a:buFont typeface="+mj-lt"/>
              <a:buAutoNum type="arabicPeriod"/>
            </a:pPr>
            <a:r>
              <a:rPr lang="en-GB" sz="1800" dirty="0" smtClean="0"/>
              <a:t>Develop website and increase use of social media to improve </a:t>
            </a:r>
            <a:r>
              <a:rPr lang="en-GB" sz="1800" dirty="0" err="1" smtClean="0"/>
              <a:t>communcation</a:t>
            </a:r>
            <a:r>
              <a:rPr lang="en-GB" sz="1800" dirty="0" smtClean="0"/>
              <a:t> with and between members</a:t>
            </a:r>
          </a:p>
          <a:p>
            <a:pPr marL="514350" indent="-514350">
              <a:buFont typeface="+mj-lt"/>
              <a:buAutoNum type="arabicPeriod"/>
            </a:pPr>
            <a:endParaRPr lang="en-GB" sz="1800"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5" descr="http://www.academyaudio.co.uk/img/chinnor-rfc-thame.jpg"/>
          <p:cNvPicPr>
            <a:picLocks noChangeAspect="1" noChangeArrowheads="1"/>
          </p:cNvPicPr>
          <p:nvPr/>
        </p:nvPicPr>
        <p:blipFill>
          <a:blip r:embed="rId4" cstate="print"/>
          <a:srcRect/>
          <a:stretch>
            <a:fillRect/>
          </a:stretch>
        </p:blipFill>
        <p:spPr bwMode="auto">
          <a:xfrm>
            <a:off x="395536" y="188640"/>
            <a:ext cx="1296144" cy="129614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solidFill>
                  <a:schemeClr val="tx2">
                    <a:lumMod val="75000"/>
                  </a:schemeClr>
                </a:solidFill>
              </a:rPr>
              <a:t/>
            </a:r>
            <a:br>
              <a:rPr lang="en-GB" sz="5400" dirty="0" smtClean="0">
                <a:solidFill>
                  <a:schemeClr val="tx2">
                    <a:lumMod val="75000"/>
                  </a:schemeClr>
                </a:solidFill>
              </a:rPr>
            </a:br>
            <a:r>
              <a:rPr lang="en-GB" sz="5400" dirty="0" smtClean="0">
                <a:solidFill>
                  <a:srgbClr val="140BC5"/>
                </a:solidFill>
                <a:effectLst>
                  <a:outerShdw blurRad="38100" dist="38100" dir="2700000" algn="tl">
                    <a:srgbClr val="000000">
                      <a:alpha val="43137"/>
                    </a:srgbClr>
                  </a:outerShdw>
                </a:effectLst>
              </a:rPr>
              <a:t>Littlemore</a:t>
            </a:r>
            <a:r>
              <a:rPr lang="en-GB" sz="4800" dirty="0" smtClean="0">
                <a:solidFill>
                  <a:srgbClr val="140BC5"/>
                </a:solidFill>
                <a:effectLst>
                  <a:outerShdw blurRad="38100" dist="38100" dir="2700000" algn="tl">
                    <a:srgbClr val="000000">
                      <a:alpha val="43137"/>
                    </a:srgbClr>
                  </a:outerShdw>
                </a:effectLst>
              </a:rPr>
              <a:t> RFC</a:t>
            </a:r>
            <a:r>
              <a:rPr lang="en-GB" dirty="0" smtClean="0">
                <a:solidFill>
                  <a:srgbClr val="140BC5"/>
                </a:solidFill>
                <a:effectLst>
                  <a:outerShdw blurRad="38100" dist="38100" dir="2700000" algn="tl">
                    <a:srgbClr val="000000">
                      <a:alpha val="43137"/>
                    </a:srgbClr>
                  </a:outerShdw>
                </a:effectLst>
              </a:rPr>
              <a:t/>
            </a:r>
            <a:br>
              <a:rPr lang="en-GB" dirty="0" smtClean="0">
                <a:solidFill>
                  <a:srgbClr val="140BC5"/>
                </a:solidFill>
                <a:effectLst>
                  <a:outerShdw blurRad="38100" dist="38100" dir="2700000" algn="tl">
                    <a:srgbClr val="000000">
                      <a:alpha val="43137"/>
                    </a:srgbClr>
                  </a:outerShdw>
                </a:effectLst>
              </a:rPr>
            </a:br>
            <a:endParaRPr lang="en-GB" dirty="0">
              <a:solidFill>
                <a:srgbClr val="140BC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GB" dirty="0" smtClean="0"/>
          </a:p>
          <a:p>
            <a:pP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9" descr="Littlemore RFC"/>
          <p:cNvPicPr>
            <a:picLocks noChangeAspect="1" noChangeArrowheads="1"/>
          </p:cNvPicPr>
          <p:nvPr/>
        </p:nvPicPr>
        <p:blipFill>
          <a:blip r:embed="rId4" cstate="print"/>
          <a:srcRect/>
          <a:stretch>
            <a:fillRect/>
          </a:stretch>
        </p:blipFill>
        <p:spPr bwMode="auto">
          <a:xfrm>
            <a:off x="2915816" y="2492896"/>
            <a:ext cx="2952328" cy="1785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94121"/>
          </a:xfrm>
        </p:spPr>
        <p:txBody>
          <a:bodyPr/>
          <a:lstStyle/>
          <a:p>
            <a:r>
              <a:rPr lang="en-GB" sz="5400" dirty="0" smtClean="0">
                <a:solidFill>
                  <a:srgbClr val="140BC5"/>
                </a:solidFill>
                <a:effectLst>
                  <a:outerShdw blurRad="38100" dist="38100" dir="2700000" algn="tl">
                    <a:srgbClr val="000000">
                      <a:alpha val="43137"/>
                    </a:srgbClr>
                  </a:outerShdw>
                </a:effectLst>
              </a:rPr>
              <a:t>Littlemore</a:t>
            </a:r>
            <a:r>
              <a:rPr lang="en-GB" sz="4800" dirty="0" smtClean="0">
                <a:solidFill>
                  <a:srgbClr val="140BC5"/>
                </a:solidFill>
                <a:effectLst>
                  <a:outerShdw blurRad="38100" dist="38100" dir="2700000" algn="tl">
                    <a:srgbClr val="000000">
                      <a:alpha val="43137"/>
                    </a:srgbClr>
                  </a:outerShdw>
                </a:effectLst>
              </a:rPr>
              <a:t> RFC</a:t>
            </a:r>
            <a:r>
              <a:rPr lang="en-GB" sz="5400" dirty="0" smtClean="0">
                <a:solidFill>
                  <a:srgbClr val="140BC5"/>
                </a:solidFill>
                <a:effectLst>
                  <a:outerShdw blurRad="38100" dist="38100" dir="2700000" algn="tl">
                    <a:srgbClr val="000000">
                      <a:alpha val="43137"/>
                    </a:srgbClr>
                  </a:outerShdw>
                </a:effectLst>
              </a:rPr>
              <a:t/>
            </a:r>
            <a:br>
              <a:rPr lang="en-GB" sz="5400" dirty="0" smtClean="0">
                <a:solidFill>
                  <a:srgbClr val="140BC5"/>
                </a:solidFill>
                <a:effectLst>
                  <a:outerShdw blurRad="38100" dist="38100" dir="2700000" algn="tl">
                    <a:srgbClr val="000000">
                      <a:alpha val="43137"/>
                    </a:srgbClr>
                  </a:outerShdw>
                </a:effectLst>
              </a:rPr>
            </a:br>
            <a:r>
              <a:rPr lang="en-GB" sz="5400" dirty="0" smtClean="0">
                <a:solidFill>
                  <a:schemeClr val="tx2">
                    <a:lumMod val="75000"/>
                  </a:schemeClr>
                </a:solidFill>
              </a:rPr>
              <a:t/>
            </a:r>
            <a:br>
              <a:rPr lang="en-GB" sz="5400" dirty="0" smtClean="0">
                <a:solidFill>
                  <a:schemeClr val="tx2">
                    <a:lumMod val="75000"/>
                  </a:schemeClr>
                </a:solidFill>
              </a:rPr>
            </a:br>
            <a:endParaRPr lang="en-GB" dirty="0">
              <a:solidFill>
                <a:srgbClr val="140BC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GB" dirty="0" smtClean="0"/>
          </a:p>
          <a:p>
            <a:pPr>
              <a:buNone/>
            </a:pPr>
            <a:endParaRPr lang="en-GB" dirty="0"/>
          </a:p>
        </p:txBody>
      </p:sp>
      <p:pic>
        <p:nvPicPr>
          <p:cNvPr id="4" name="Picture 2" descr="3x-logos"/>
          <p:cNvPicPr>
            <a:picLocks noChangeAspect="1" noChangeArrowheads="1"/>
          </p:cNvPicPr>
          <p:nvPr/>
        </p:nvPicPr>
        <p:blipFill>
          <a:blip r:embed="rId3"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9" descr="Littlemore RFC"/>
          <p:cNvPicPr>
            <a:picLocks noChangeAspect="1" noChangeArrowheads="1"/>
          </p:cNvPicPr>
          <p:nvPr/>
        </p:nvPicPr>
        <p:blipFill>
          <a:blip r:embed="rId5" cstate="print"/>
          <a:srcRect/>
          <a:stretch>
            <a:fillRect/>
          </a:stretch>
        </p:blipFill>
        <p:spPr bwMode="auto">
          <a:xfrm>
            <a:off x="323528" y="188641"/>
            <a:ext cx="1728192" cy="1045346"/>
          </a:xfrm>
          <a:prstGeom prst="rect">
            <a:avLst/>
          </a:prstGeom>
          <a:noFill/>
        </p:spPr>
      </p:pic>
      <p:graphicFrame>
        <p:nvGraphicFramePr>
          <p:cNvPr id="8" name="Table 7"/>
          <p:cNvGraphicFramePr>
            <a:graphicFrameLocks noGrp="1"/>
          </p:cNvGraphicFramePr>
          <p:nvPr/>
        </p:nvGraphicFramePr>
        <p:xfrm>
          <a:off x="683568" y="1412776"/>
          <a:ext cx="7560840" cy="4264248"/>
        </p:xfrm>
        <a:graphic>
          <a:graphicData uri="http://schemas.openxmlformats.org/drawingml/2006/table">
            <a:tbl>
              <a:tblPr firstRow="1" bandRow="1">
                <a:tableStyleId>{5C22544A-7EE6-4342-B048-85BDC9FD1C3A}</a:tableStyleId>
              </a:tblPr>
              <a:tblGrid>
                <a:gridCol w="3780420"/>
                <a:gridCol w="3780420"/>
              </a:tblGrid>
              <a:tr h="4264248">
                <a:tc>
                  <a:txBody>
                    <a:bodyPr/>
                    <a:lstStyle/>
                    <a:p>
                      <a:pPr algn="ctr"/>
                      <a:r>
                        <a:rPr lang="en-GB" sz="3600" dirty="0" smtClean="0">
                          <a:sym typeface="Wingdings"/>
                        </a:rPr>
                        <a:t></a:t>
                      </a:r>
                    </a:p>
                    <a:p>
                      <a:pPr marL="252000" indent="-252000" algn="l">
                        <a:buFont typeface="Wingdings" pitchFamily="2" charset="2"/>
                        <a:buChar char="v"/>
                      </a:pPr>
                      <a:r>
                        <a:rPr lang="en-US" sz="1800" b="1" kern="1200" dirty="0" smtClean="0">
                          <a:solidFill>
                            <a:schemeClr val="lt1"/>
                          </a:solidFill>
                          <a:latin typeface="+mn-lt"/>
                          <a:ea typeface="+mn-ea"/>
                          <a:cs typeface="+mn-cs"/>
                        </a:rPr>
                        <a:t>Social side</a:t>
                      </a:r>
                    </a:p>
                    <a:p>
                      <a:pPr marL="252000" indent="-252000" algn="l">
                        <a:buFont typeface="Wingdings" pitchFamily="2" charset="2"/>
                        <a:buChar char="v"/>
                      </a:pPr>
                      <a:r>
                        <a:rPr lang="en-US" sz="1800" b="1" kern="1200" dirty="0" smtClean="0">
                          <a:solidFill>
                            <a:schemeClr val="lt1"/>
                          </a:solidFill>
                          <a:latin typeface="+mn-lt"/>
                          <a:ea typeface="+mn-ea"/>
                          <a:cs typeface="+mn-cs"/>
                        </a:rPr>
                        <a:t>warm, welcoming atmosphere </a:t>
                      </a:r>
                    </a:p>
                    <a:p>
                      <a:pPr marL="252000" indent="-252000" algn="l">
                        <a:buFont typeface="Wingdings" pitchFamily="2" charset="2"/>
                        <a:buChar char="v"/>
                      </a:pPr>
                      <a:r>
                        <a:rPr lang="en-US" sz="1800" b="1" kern="1200" dirty="0" smtClean="0">
                          <a:solidFill>
                            <a:schemeClr val="lt1"/>
                          </a:solidFill>
                          <a:latin typeface="+mn-lt"/>
                          <a:ea typeface="+mn-ea"/>
                          <a:cs typeface="+mn-cs"/>
                        </a:rPr>
                        <a:t>low membership fees</a:t>
                      </a:r>
                    </a:p>
                    <a:p>
                      <a:pPr marL="252000" indent="-252000" algn="l">
                        <a:buFont typeface="Wingdings" pitchFamily="2" charset="2"/>
                        <a:buChar char="v"/>
                      </a:pPr>
                      <a:r>
                        <a:rPr lang="en-US" sz="1800" b="1" kern="1200" dirty="0" smtClean="0">
                          <a:solidFill>
                            <a:schemeClr val="lt1"/>
                          </a:solidFill>
                          <a:latin typeface="+mn-lt"/>
                          <a:ea typeface="+mn-ea"/>
                          <a:cs typeface="+mn-cs"/>
                        </a:rPr>
                        <a:t>Low drinks prices</a:t>
                      </a:r>
                      <a:br>
                        <a:rPr lang="en-US" sz="1800" b="1" kern="1200" dirty="0" smtClean="0">
                          <a:solidFill>
                            <a:schemeClr val="lt1"/>
                          </a:solidFill>
                          <a:latin typeface="+mn-lt"/>
                          <a:ea typeface="+mn-ea"/>
                          <a:cs typeface="+mn-cs"/>
                        </a:rPr>
                      </a:br>
                      <a:r>
                        <a:rPr lang="en-US" sz="1800" b="1" kern="1200" dirty="0" smtClean="0">
                          <a:solidFill>
                            <a:schemeClr val="lt1"/>
                          </a:solidFill>
                          <a:latin typeface="+mn-lt"/>
                          <a:ea typeface="+mn-ea"/>
                          <a:cs typeface="+mn-cs"/>
                        </a:rPr>
                        <a:t>events such as Oktober Fest</a:t>
                      </a:r>
                    </a:p>
                    <a:p>
                      <a:pPr marL="252000" indent="-252000" algn="l">
                        <a:buFont typeface="Wingdings" pitchFamily="2" charset="2"/>
                        <a:buChar char="v"/>
                      </a:pPr>
                      <a:r>
                        <a:rPr lang="en-US" sz="1800" b="1" kern="1200" dirty="0" smtClean="0">
                          <a:solidFill>
                            <a:schemeClr val="lt1"/>
                          </a:solidFill>
                          <a:latin typeface="+mn-lt"/>
                          <a:ea typeface="+mn-ea"/>
                          <a:cs typeface="+mn-cs"/>
                        </a:rPr>
                        <a:t>Publicity via JackFM</a:t>
                      </a:r>
                    </a:p>
                    <a:p>
                      <a:pPr marL="252000" indent="-252000" algn="l">
                        <a:buFont typeface="Wingdings" pitchFamily="2" charset="2"/>
                        <a:buChar char="v"/>
                      </a:pPr>
                      <a:r>
                        <a:rPr lang="en-US" sz="1800" b="1" kern="1200" dirty="0" smtClean="0">
                          <a:solidFill>
                            <a:schemeClr val="lt1"/>
                          </a:solidFill>
                          <a:latin typeface="+mn-lt"/>
                          <a:ea typeface="+mn-ea"/>
                          <a:cs typeface="+mn-cs"/>
                        </a:rPr>
                        <a:t>Good level of sponsorship</a:t>
                      </a:r>
                    </a:p>
                    <a:p>
                      <a:pPr marL="252000" indent="-252000" algn="l">
                        <a:buFont typeface="Wingdings" pitchFamily="2" charset="2"/>
                        <a:buChar char="v"/>
                      </a:pPr>
                      <a:r>
                        <a:rPr lang="en-US" sz="1800" b="1" kern="1200" dirty="0" smtClean="0">
                          <a:solidFill>
                            <a:schemeClr val="lt1"/>
                          </a:solidFill>
                          <a:latin typeface="+mn-lt"/>
                          <a:ea typeface="+mn-ea"/>
                          <a:cs typeface="+mn-cs"/>
                        </a:rPr>
                        <a:t>Links to London Welsh</a:t>
                      </a:r>
                    </a:p>
                    <a:p>
                      <a:pPr marL="252000" indent="-252000" algn="l">
                        <a:buFont typeface="Wingdings" pitchFamily="2" charset="2"/>
                        <a:buChar char="v"/>
                      </a:pPr>
                      <a:r>
                        <a:rPr lang="en-US" sz="1800" b="1" kern="1200" dirty="0" smtClean="0">
                          <a:solidFill>
                            <a:schemeClr val="lt1"/>
                          </a:solidFill>
                          <a:latin typeface="+mn-lt"/>
                          <a:ea typeface="+mn-ea"/>
                          <a:cs typeface="+mn-cs"/>
                        </a:rPr>
                        <a:t>Plans to develop junior and women’s teams</a:t>
                      </a:r>
                    </a:p>
                    <a:p>
                      <a:pPr marL="252000" indent="-252000" algn="l">
                        <a:buFont typeface="Wingdings" pitchFamily="2" charset="2"/>
                        <a:buChar char="v"/>
                      </a:pPr>
                      <a:r>
                        <a:rPr lang="en-US" sz="1800" b="1" kern="1200" dirty="0" smtClean="0">
                          <a:solidFill>
                            <a:schemeClr val="lt1"/>
                          </a:solidFill>
                          <a:latin typeface="+mn-lt"/>
                          <a:ea typeface="+mn-ea"/>
                          <a:cs typeface="+mn-cs"/>
                        </a:rPr>
                        <a:t>Loyal members</a:t>
                      </a:r>
                    </a:p>
                    <a:p>
                      <a:pPr marL="252000" indent="-252000" algn="l">
                        <a:buFont typeface="Wingdings" pitchFamily="2" charset="2"/>
                        <a:buChar char="v"/>
                      </a:pPr>
                      <a:endParaRPr lang="en-US" sz="1800" b="1" kern="1200" dirty="0" smtClean="0">
                        <a:solidFill>
                          <a:schemeClr val="lt1"/>
                        </a:solidFill>
                        <a:latin typeface="+mn-lt"/>
                        <a:ea typeface="+mn-ea"/>
                        <a:cs typeface="+mn-cs"/>
                      </a:endParaRPr>
                    </a:p>
                    <a:p>
                      <a:pPr marL="252000" indent="-252000" algn="l">
                        <a:buFont typeface="Wingdings" pitchFamily="2" charset="2"/>
                        <a:buChar char="v"/>
                      </a:pPr>
                      <a:endParaRPr lang="en-GB" sz="1800" dirty="0"/>
                    </a:p>
                  </a:txBody>
                  <a:tcPr/>
                </a:tc>
                <a:tc>
                  <a:txBody>
                    <a:bodyPr/>
                    <a:lstStyle/>
                    <a:p>
                      <a:pPr algn="ctr"/>
                      <a:r>
                        <a:rPr lang="en-GB" sz="3600" dirty="0" smtClean="0">
                          <a:sym typeface="Wingdings"/>
                        </a:rPr>
                        <a:t></a:t>
                      </a:r>
                    </a:p>
                    <a:p>
                      <a:pPr marL="288000" indent="-324000" algn="l">
                        <a:buFont typeface="Wingdings" pitchFamily="2" charset="2"/>
                        <a:buChar char="v"/>
                      </a:pPr>
                      <a:r>
                        <a:rPr lang="en-GB" sz="1800" dirty="0" smtClean="0">
                          <a:sym typeface="Wingdings"/>
                        </a:rPr>
                        <a:t> Very limited marketing</a:t>
                      </a:r>
                    </a:p>
                    <a:p>
                      <a:pPr marL="288000" indent="-324000" algn="l">
                        <a:buFont typeface="Wingdings" pitchFamily="2" charset="2"/>
                        <a:buChar char="v"/>
                      </a:pPr>
                      <a:r>
                        <a:rPr lang="en-GB" sz="1800" dirty="0" smtClean="0">
                          <a:sym typeface="Wingdings"/>
                        </a:rPr>
                        <a:t>Only 180 members</a:t>
                      </a:r>
                    </a:p>
                    <a:p>
                      <a:pPr marL="288000" indent="-324000" algn="l">
                        <a:buFont typeface="Wingdings" pitchFamily="2" charset="2"/>
                        <a:buChar char="v"/>
                      </a:pPr>
                      <a:r>
                        <a:rPr lang="en-GB" sz="1800" dirty="0" smtClean="0">
                          <a:sym typeface="Wingdings"/>
                        </a:rPr>
                        <a:t>No strategies to recruit more members</a:t>
                      </a:r>
                    </a:p>
                    <a:p>
                      <a:pPr marL="288000" indent="-324000" algn="l">
                        <a:buFont typeface="Wingdings" pitchFamily="2" charset="2"/>
                        <a:buChar char="v"/>
                      </a:pPr>
                      <a:r>
                        <a:rPr lang="en-GB" sz="1800" dirty="0" smtClean="0">
                          <a:sym typeface="Wingdings"/>
                        </a:rPr>
                        <a:t>Club house and</a:t>
                      </a:r>
                      <a:r>
                        <a:rPr lang="en-GB" sz="1800" baseline="0" dirty="0" smtClean="0">
                          <a:sym typeface="Wingdings"/>
                        </a:rPr>
                        <a:t> events geared towards men</a:t>
                      </a:r>
                    </a:p>
                    <a:p>
                      <a:pPr marL="288000" indent="-324000" algn="l">
                        <a:buFont typeface="Wingdings" pitchFamily="2" charset="2"/>
                        <a:buChar char="v"/>
                      </a:pPr>
                      <a:r>
                        <a:rPr lang="en-GB" sz="1800" baseline="0" dirty="0" smtClean="0">
                          <a:sym typeface="Wingdings"/>
                        </a:rPr>
                        <a:t>Little integration with local community</a:t>
                      </a:r>
                    </a:p>
                    <a:p>
                      <a:pPr marL="288000" indent="-324000" algn="l">
                        <a:buFont typeface="Wingdings" pitchFamily="2" charset="2"/>
                        <a:buChar char="v"/>
                      </a:pPr>
                      <a:r>
                        <a:rPr lang="en-GB" sz="1800" baseline="0" dirty="0" smtClean="0">
                          <a:sym typeface="Wingdings"/>
                        </a:rPr>
                        <a:t>London Welsh potentially moving</a:t>
                      </a:r>
                    </a:p>
                    <a:p>
                      <a:pPr marL="288000" indent="-324000" algn="l">
                        <a:buFont typeface="Wingdings" pitchFamily="2" charset="2"/>
                        <a:buChar char="v"/>
                      </a:pPr>
                      <a:r>
                        <a:rPr lang="en-GB" sz="1800" baseline="0" dirty="0" smtClean="0">
                          <a:sym typeface="Wingdings"/>
                        </a:rPr>
                        <a:t>Hard to find</a:t>
                      </a:r>
                    </a:p>
                    <a:p>
                      <a:pPr marL="288000" indent="-324000" algn="l">
                        <a:buFont typeface="Wingdings" pitchFamily="2" charset="2"/>
                        <a:buChar char="v"/>
                      </a:pPr>
                      <a:r>
                        <a:rPr lang="en-GB" sz="1800" baseline="0" dirty="0" smtClean="0">
                          <a:sym typeface="Wingdings"/>
                        </a:rPr>
                        <a:t>Very limited financial resources</a:t>
                      </a:r>
                      <a:endParaRPr lang="en-GB" sz="1800" dirty="0" smtClean="0">
                        <a:sym typeface="Wingdings"/>
                      </a:endParaRPr>
                    </a:p>
                    <a:p>
                      <a:pPr algn="l"/>
                      <a:endParaRPr lang="en-GB" sz="1800" dirty="0"/>
                    </a:p>
                  </a:txBody>
                  <a:tcPr>
                    <a:solidFill>
                      <a:schemeClr val="accent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solidFill>
                  <a:srgbClr val="140BC5"/>
                </a:solidFill>
                <a:effectLst>
                  <a:outerShdw blurRad="38100" dist="38100" dir="2700000" algn="tl">
                    <a:srgbClr val="000000">
                      <a:alpha val="43137"/>
                    </a:srgbClr>
                  </a:outerShdw>
                </a:effectLst>
              </a:rPr>
              <a:t>Littlemore</a:t>
            </a:r>
            <a:r>
              <a:rPr lang="en-GB" sz="4800" dirty="0" smtClean="0">
                <a:solidFill>
                  <a:srgbClr val="140BC5"/>
                </a:solidFill>
                <a:effectLst>
                  <a:outerShdw blurRad="38100" dist="38100" dir="2700000" algn="tl">
                    <a:srgbClr val="000000">
                      <a:alpha val="43137"/>
                    </a:srgbClr>
                  </a:outerShdw>
                </a:effectLst>
              </a:rPr>
              <a:t> RFC </a:t>
            </a:r>
            <a:r>
              <a:rPr lang="en-GB" sz="5400" dirty="0" smtClean="0">
                <a:solidFill>
                  <a:schemeClr val="tx2">
                    <a:lumMod val="75000"/>
                  </a:schemeClr>
                </a:solidFill>
              </a:rPr>
              <a:t/>
            </a:r>
            <a:br>
              <a:rPr lang="en-GB" sz="5400" dirty="0" smtClean="0">
                <a:solidFill>
                  <a:schemeClr val="tx2">
                    <a:lumMod val="75000"/>
                  </a:schemeClr>
                </a:solidFill>
              </a:rPr>
            </a:br>
            <a:endParaRPr lang="en-GB" dirty="0">
              <a:solidFill>
                <a:srgbClr val="140BC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229600" cy="4713389"/>
          </a:xfrm>
        </p:spPr>
        <p:txBody>
          <a:bodyPr/>
          <a:lstStyle/>
          <a:p>
            <a:pPr algn="ctr">
              <a:buNone/>
            </a:pPr>
            <a:r>
              <a:rPr lang="en-GB" dirty="0" smtClean="0"/>
              <a:t>Recommendations</a:t>
            </a:r>
          </a:p>
          <a:p>
            <a:pPr algn="ctr">
              <a:buNone/>
            </a:pPr>
            <a:endParaRPr lang="en-GB" dirty="0" smtClean="0"/>
          </a:p>
          <a:p>
            <a:pPr marL="342900" indent="-342900">
              <a:buFont typeface="+mj-lt"/>
              <a:buAutoNum type="arabicPeriod"/>
            </a:pPr>
            <a:r>
              <a:rPr lang="en-US" sz="1800" dirty="0" smtClean="0"/>
              <a:t>Develop current word of mouth advertising with the use of social media</a:t>
            </a:r>
          </a:p>
          <a:p>
            <a:pPr marL="342900" indent="-342900">
              <a:buFont typeface="+mj-lt"/>
              <a:buAutoNum type="arabicPeriod"/>
            </a:pPr>
            <a:r>
              <a:rPr lang="en-US" sz="1800" dirty="0" smtClean="0"/>
              <a:t>Develop links with local schools to recruit junior players</a:t>
            </a:r>
          </a:p>
          <a:p>
            <a:pPr marL="342900" indent="-342900">
              <a:buFont typeface="+mj-lt"/>
              <a:buAutoNum type="arabicPeriod"/>
            </a:pPr>
            <a:r>
              <a:rPr lang="en-US" sz="1800" dirty="0" smtClean="0"/>
              <a:t>Run more social events such as darts competitions to better use </a:t>
            </a:r>
            <a:r>
              <a:rPr lang="en-US" sz="1800" dirty="0" err="1" smtClean="0"/>
              <a:t>facilties</a:t>
            </a:r>
            <a:r>
              <a:rPr lang="en-US" sz="1800" dirty="0" smtClean="0"/>
              <a:t> and increase income</a:t>
            </a:r>
            <a:endParaRPr lang="en-GB" sz="1800" dirty="0" smtClean="0"/>
          </a:p>
          <a:p>
            <a:pPr marL="342900" indent="-342900">
              <a:buFont typeface="+mj-lt"/>
              <a:buAutoNum type="arabicPeriod"/>
            </a:pPr>
            <a:endParaRPr lang="en-GB" sz="1800" dirty="0" smtClean="0"/>
          </a:p>
          <a:p>
            <a:pPr algn="ct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9" descr="Littlemore RFC"/>
          <p:cNvPicPr>
            <a:picLocks noChangeAspect="1" noChangeArrowheads="1"/>
          </p:cNvPicPr>
          <p:nvPr/>
        </p:nvPicPr>
        <p:blipFill>
          <a:blip r:embed="rId4" cstate="print"/>
          <a:srcRect/>
          <a:stretch>
            <a:fillRect/>
          </a:stretch>
        </p:blipFill>
        <p:spPr bwMode="auto">
          <a:xfrm>
            <a:off x="179512" y="260648"/>
            <a:ext cx="2016224" cy="121957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effectLst>
                  <a:outerShdw blurRad="38100" dist="38100" dir="2700000" algn="tl">
                    <a:srgbClr val="000000">
                      <a:alpha val="43137"/>
                    </a:srgbClr>
                  </a:outerShdw>
                </a:effectLst>
              </a:rPr>
              <a:t>Wallingford RFC</a:t>
            </a:r>
            <a:br>
              <a:rPr lang="en-GB" dirty="0" smtClean="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GB" dirty="0" smtClean="0"/>
          </a:p>
          <a:p>
            <a:pP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13" descr="Wallingford Rugby Club"/>
          <p:cNvPicPr>
            <a:picLocks noChangeAspect="1" noChangeArrowheads="1"/>
          </p:cNvPicPr>
          <p:nvPr/>
        </p:nvPicPr>
        <p:blipFill>
          <a:blip r:embed="rId4" cstate="print"/>
          <a:srcRect/>
          <a:stretch>
            <a:fillRect/>
          </a:stretch>
        </p:blipFill>
        <p:spPr bwMode="auto">
          <a:xfrm>
            <a:off x="2987824" y="1844824"/>
            <a:ext cx="2985055" cy="2160240"/>
          </a:xfrm>
          <a:prstGeom prst="rect">
            <a:avLst/>
          </a:prstGeom>
          <a:noFill/>
        </p:spPr>
      </p:pic>
      <p:sp>
        <p:nvSpPr>
          <p:cNvPr id="133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smtClean="0">
                <a:ln>
                  <a:noFill/>
                </a:ln>
                <a:solidFill>
                  <a:schemeClr val="tx1"/>
                </a:solidFill>
                <a:effectLst/>
                <a:latin typeface="Calibri" pitchFamily="34" charset="0"/>
                <a:ea typeface="Calibri" pitchFamily="34" charset="0"/>
                <a:cs typeface="Times New Roman" pitchFamily="18" charset="0"/>
              </a:rPr>
              <a:t>Expand its current word of mouth marketing strategy with the use of social media.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Wallingford RFC </a:t>
            </a:r>
            <a:r>
              <a:rPr lang="en-GB" dirty="0" smtClean="0"/>
              <a:t/>
            </a:r>
            <a:br>
              <a:rPr lang="en-GB" dirty="0" smtClean="0"/>
            </a:b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GB" dirty="0" smtClean="0"/>
          </a:p>
          <a:p>
            <a:pP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13" descr="Wallingford Rugby Club"/>
          <p:cNvPicPr>
            <a:picLocks noChangeAspect="1" noChangeArrowheads="1"/>
          </p:cNvPicPr>
          <p:nvPr/>
        </p:nvPicPr>
        <p:blipFill>
          <a:blip r:embed="rId4" cstate="print"/>
          <a:srcRect/>
          <a:stretch>
            <a:fillRect/>
          </a:stretch>
        </p:blipFill>
        <p:spPr bwMode="auto">
          <a:xfrm>
            <a:off x="1" y="0"/>
            <a:ext cx="1907704" cy="1380577"/>
          </a:xfrm>
          <a:prstGeom prst="rect">
            <a:avLst/>
          </a:prstGeom>
          <a:noFill/>
        </p:spPr>
      </p:pic>
      <p:graphicFrame>
        <p:nvGraphicFramePr>
          <p:cNvPr id="10" name="Table 9"/>
          <p:cNvGraphicFramePr>
            <a:graphicFrameLocks noGrp="1"/>
          </p:cNvGraphicFramePr>
          <p:nvPr/>
        </p:nvGraphicFramePr>
        <p:xfrm>
          <a:off x="683568" y="1268760"/>
          <a:ext cx="7704856" cy="4608800"/>
        </p:xfrm>
        <a:graphic>
          <a:graphicData uri="http://schemas.openxmlformats.org/drawingml/2006/table">
            <a:tbl>
              <a:tblPr firstRow="1" bandRow="1">
                <a:tableStyleId>{2D5ABB26-0587-4C30-8999-92F81FD0307C}</a:tableStyleId>
              </a:tblPr>
              <a:tblGrid>
                <a:gridCol w="3852428"/>
                <a:gridCol w="3852428"/>
              </a:tblGrid>
              <a:tr h="4608800">
                <a:tc>
                  <a:txBody>
                    <a:bodyPr/>
                    <a:lstStyle/>
                    <a:p>
                      <a:pPr algn="ctr"/>
                      <a:r>
                        <a:rPr lang="en-GB" sz="3600" dirty="0" smtClean="0">
                          <a:ln>
                            <a:noFill/>
                          </a:ln>
                          <a:solidFill>
                            <a:schemeClr val="tx1"/>
                          </a:solidFill>
                          <a:sym typeface="Wingdings"/>
                        </a:rPr>
                        <a:t></a:t>
                      </a:r>
                    </a:p>
                    <a:p>
                      <a:pPr algn="l">
                        <a:buFont typeface="Wingdings" pitchFamily="2" charset="2"/>
                        <a:buChar char="v"/>
                      </a:pPr>
                      <a:r>
                        <a:rPr lang="en-GB" sz="1400" kern="1200" dirty="0" smtClean="0">
                          <a:solidFill>
                            <a:schemeClr val="tx1"/>
                          </a:solidFill>
                          <a:latin typeface="+mn-lt"/>
                          <a:ea typeface="+mn-ea"/>
                          <a:cs typeface="+mn-cs"/>
                        </a:rPr>
                        <a:t>The club has a wide range of teams and ages involved </a:t>
                      </a:r>
                    </a:p>
                    <a:p>
                      <a:pPr algn="l">
                        <a:buFont typeface="Wingdings" pitchFamily="2" charset="2"/>
                        <a:buChar char="v"/>
                      </a:pPr>
                      <a:r>
                        <a:rPr lang="en-GB" sz="1400" kern="1200" dirty="0" smtClean="0">
                          <a:solidFill>
                            <a:schemeClr val="tx1"/>
                          </a:solidFill>
                          <a:latin typeface="+mn-lt"/>
                          <a:ea typeface="+mn-ea"/>
                          <a:cs typeface="+mn-cs"/>
                        </a:rPr>
                        <a:t>Membership benefits including gym</a:t>
                      </a:r>
                    </a:p>
                    <a:p>
                      <a:pPr algn="l">
                        <a:buFont typeface="Wingdings" pitchFamily="2" charset="2"/>
                        <a:buChar char="v"/>
                      </a:pPr>
                      <a:r>
                        <a:rPr lang="en-GB" sz="1400" kern="1200" dirty="0" smtClean="0">
                          <a:solidFill>
                            <a:schemeClr val="tx1"/>
                          </a:solidFill>
                          <a:latin typeface="+mn-lt"/>
                          <a:ea typeface="+mn-ea"/>
                          <a:cs typeface="+mn-cs"/>
                        </a:rPr>
                        <a:t>Good use social media including Twitter and Facebook </a:t>
                      </a:r>
                    </a:p>
                    <a:p>
                      <a:pPr algn="l">
                        <a:buFont typeface="Wingdings" pitchFamily="2" charset="2"/>
                        <a:buChar char="v"/>
                      </a:pPr>
                      <a:r>
                        <a:rPr lang="en-GB" sz="1400" kern="1200" dirty="0" smtClean="0">
                          <a:ln>
                            <a:noFill/>
                          </a:ln>
                          <a:solidFill>
                            <a:schemeClr val="tx1"/>
                          </a:solidFill>
                          <a:latin typeface="+mn-lt"/>
                          <a:ea typeface="+mn-ea"/>
                          <a:cs typeface="+mn-cs"/>
                        </a:rPr>
                        <a:t>Range of social events including </a:t>
                      </a:r>
                      <a:r>
                        <a:rPr lang="en-GB" sz="1400" kern="1200" dirty="0" err="1" smtClean="0">
                          <a:ln>
                            <a:noFill/>
                          </a:ln>
                          <a:solidFill>
                            <a:schemeClr val="tx1"/>
                          </a:solidFill>
                          <a:latin typeface="+mn-lt"/>
                          <a:ea typeface="+mn-ea"/>
                          <a:cs typeface="+mn-cs"/>
                        </a:rPr>
                        <a:t>Rugfest</a:t>
                      </a:r>
                      <a:endParaRPr lang="en-GB" sz="1400" kern="1200" dirty="0" smtClean="0">
                        <a:ln>
                          <a:noFill/>
                        </a:ln>
                        <a:solidFill>
                          <a:schemeClr val="tx1"/>
                        </a:solidFill>
                        <a:latin typeface="+mn-lt"/>
                        <a:ea typeface="+mn-ea"/>
                        <a:cs typeface="+mn-cs"/>
                      </a:endParaRPr>
                    </a:p>
                    <a:p>
                      <a:pPr algn="l">
                        <a:buFont typeface="Wingdings" pitchFamily="2" charset="2"/>
                        <a:buChar char="v"/>
                      </a:pPr>
                      <a:r>
                        <a:rPr lang="en-GB" sz="1400" kern="1200" dirty="0" smtClean="0">
                          <a:solidFill>
                            <a:schemeClr val="tx1"/>
                          </a:solidFill>
                          <a:latin typeface="+mn-lt"/>
                          <a:ea typeface="+mn-ea"/>
                          <a:cs typeface="+mn-cs"/>
                        </a:rPr>
                        <a:t>Those who play are prepared to help in other areas of the club </a:t>
                      </a:r>
                    </a:p>
                    <a:p>
                      <a:pPr algn="l">
                        <a:buFont typeface="Wingdings" pitchFamily="2" charset="2"/>
                        <a:buChar char="v"/>
                      </a:pPr>
                      <a:r>
                        <a:rPr lang="en-GB" sz="1400" kern="1200" dirty="0" smtClean="0">
                          <a:solidFill>
                            <a:schemeClr val="tx1"/>
                          </a:solidFill>
                          <a:latin typeface="+mn-lt"/>
                          <a:ea typeface="+mn-ea"/>
                          <a:cs typeface="+mn-cs"/>
                        </a:rPr>
                        <a:t>Club motto, “Do it for the club”</a:t>
                      </a:r>
                    </a:p>
                    <a:p>
                      <a:pPr algn="l">
                        <a:buFont typeface="Wingdings" pitchFamily="2" charset="2"/>
                        <a:buChar char="v"/>
                      </a:pPr>
                      <a:r>
                        <a:rPr lang="en-GB" sz="1400" kern="1200" dirty="0" smtClean="0">
                          <a:solidFill>
                            <a:schemeClr val="tx1"/>
                          </a:solidFill>
                          <a:latin typeface="+mn-lt"/>
                          <a:ea typeface="+mn-ea"/>
                          <a:cs typeface="+mn-cs"/>
                        </a:rPr>
                        <a:t>Annual sports tours</a:t>
                      </a:r>
                    </a:p>
                    <a:p>
                      <a:pPr algn="l">
                        <a:buFont typeface="Wingdings" pitchFamily="2" charset="2"/>
                        <a:buChar char="v"/>
                      </a:pPr>
                      <a:r>
                        <a:rPr lang="en-GB" sz="1400" kern="1200" dirty="0" smtClean="0">
                          <a:solidFill>
                            <a:schemeClr val="tx1"/>
                          </a:solidFill>
                          <a:latin typeface="+mn-lt"/>
                          <a:ea typeface="+mn-ea"/>
                          <a:cs typeface="+mn-cs"/>
                        </a:rPr>
                        <a:t>Professional physiotherapists on site</a:t>
                      </a:r>
                    </a:p>
                    <a:p>
                      <a:pPr algn="l">
                        <a:buFont typeface="Wingdings" pitchFamily="2" charset="2"/>
                        <a:buChar char="v"/>
                      </a:pPr>
                      <a:r>
                        <a:rPr lang="en-GB" sz="1400" kern="1200" dirty="0" smtClean="0">
                          <a:ln>
                            <a:noFill/>
                          </a:ln>
                          <a:solidFill>
                            <a:schemeClr val="tx1"/>
                          </a:solidFill>
                          <a:latin typeface="+mn-lt"/>
                          <a:ea typeface="+mn-ea"/>
                          <a:cs typeface="+mn-cs"/>
                        </a:rPr>
                        <a:t>Flood lights</a:t>
                      </a:r>
                    </a:p>
                    <a:p>
                      <a:pPr algn="l">
                        <a:buFont typeface="Wingdings" pitchFamily="2" charset="2"/>
                        <a:buChar char="v"/>
                      </a:pPr>
                      <a:r>
                        <a:rPr lang="en-GB" sz="1400" kern="1200" dirty="0" smtClean="0">
                          <a:ln>
                            <a:noFill/>
                          </a:ln>
                          <a:solidFill>
                            <a:schemeClr val="tx1"/>
                          </a:solidFill>
                          <a:latin typeface="+mn-lt"/>
                          <a:ea typeface="+mn-ea"/>
                          <a:cs typeface="+mn-cs"/>
                        </a:rPr>
                        <a:t>Committed sponsors</a:t>
                      </a:r>
                    </a:p>
                    <a:p>
                      <a:pPr algn="l">
                        <a:buFont typeface="Wingdings" pitchFamily="2" charset="2"/>
                        <a:buChar char="v"/>
                      </a:pPr>
                      <a:r>
                        <a:rPr lang="en-GB" sz="1400" kern="1200" dirty="0" smtClean="0">
                          <a:ln>
                            <a:noFill/>
                          </a:ln>
                          <a:solidFill>
                            <a:schemeClr val="tx1"/>
                          </a:solidFill>
                          <a:latin typeface="+mn-lt"/>
                          <a:ea typeface="+mn-ea"/>
                          <a:cs typeface="+mn-cs"/>
                        </a:rPr>
                        <a:t>Wallingford Maidens</a:t>
                      </a:r>
                      <a:endParaRPr lang="en-GB" sz="1400" dirty="0">
                        <a:ln>
                          <a:noFill/>
                        </a:ln>
                        <a:solidFill>
                          <a:schemeClr val="tx1"/>
                        </a:solidFill>
                      </a:endParaRPr>
                    </a:p>
                  </a:txBody>
                  <a:tcPr/>
                </a:tc>
                <a:tc>
                  <a:txBody>
                    <a:bodyPr/>
                    <a:lstStyle/>
                    <a:p>
                      <a:pPr algn="ctr"/>
                      <a:r>
                        <a:rPr lang="en-GB" sz="3600" dirty="0" smtClean="0">
                          <a:ln>
                            <a:noFill/>
                          </a:ln>
                          <a:sym typeface="Wingdings"/>
                        </a:rPr>
                        <a:t></a:t>
                      </a:r>
                    </a:p>
                    <a:p>
                      <a:pPr algn="l">
                        <a:buFont typeface="Wingdings" pitchFamily="2" charset="2"/>
                        <a:buChar char="v"/>
                      </a:pPr>
                      <a:r>
                        <a:rPr lang="en-GB" sz="1400" dirty="0" smtClean="0">
                          <a:ln>
                            <a:noFill/>
                          </a:ln>
                          <a:sym typeface="Wingdings"/>
                        </a:rPr>
                        <a:t>Facilities need updating</a:t>
                      </a:r>
                    </a:p>
                    <a:p>
                      <a:pPr algn="l">
                        <a:buFont typeface="Wingdings" pitchFamily="2" charset="2"/>
                        <a:buChar char="v"/>
                      </a:pPr>
                      <a:r>
                        <a:rPr lang="en-GB" sz="1400" dirty="0" smtClean="0">
                          <a:ln>
                            <a:noFill/>
                          </a:ln>
                          <a:sym typeface="Wingdings"/>
                        </a:rPr>
                        <a:t>Revenue from bar decreasing</a:t>
                      </a:r>
                    </a:p>
                    <a:p>
                      <a:pPr algn="l">
                        <a:buFont typeface="Wingdings" pitchFamily="2" charset="2"/>
                        <a:buChar char="v"/>
                      </a:pPr>
                      <a:r>
                        <a:rPr lang="en-GB" sz="1400" dirty="0" smtClean="0">
                          <a:ln>
                            <a:noFill/>
                          </a:ln>
                          <a:sym typeface="Wingdings"/>
                        </a:rPr>
                        <a:t>Number of volunteers decreasing</a:t>
                      </a:r>
                    </a:p>
                    <a:p>
                      <a:pPr algn="l">
                        <a:buFont typeface="Wingdings" pitchFamily="2" charset="2"/>
                        <a:buChar char="v"/>
                      </a:pPr>
                      <a:r>
                        <a:rPr lang="en-GB" sz="1400" dirty="0" smtClean="0">
                          <a:ln>
                            <a:noFill/>
                          </a:ln>
                          <a:sym typeface="Wingdings"/>
                        </a:rPr>
                        <a:t>Player retention</a:t>
                      </a:r>
                    </a:p>
                    <a:p>
                      <a:pPr algn="l">
                        <a:buFont typeface="Wingdings" pitchFamily="2" charset="2"/>
                        <a:buChar char="v"/>
                      </a:pPr>
                      <a:r>
                        <a:rPr lang="en-GB" sz="1400" dirty="0" smtClean="0">
                          <a:ln>
                            <a:noFill/>
                          </a:ln>
                          <a:sym typeface="Wingdings"/>
                        </a:rPr>
                        <a:t>Poor internal communication especially between levels </a:t>
                      </a:r>
                    </a:p>
                    <a:p>
                      <a:pPr algn="l">
                        <a:buFont typeface="Wingdings" pitchFamily="2" charset="2"/>
                        <a:buChar char="v"/>
                      </a:pPr>
                      <a:endParaRPr lang="en-GB" sz="1400" dirty="0">
                        <a:ln>
                          <a:noFill/>
                        </a:ln>
                      </a:endParaRPr>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Wallingford RFC </a:t>
            </a:r>
            <a:r>
              <a:rPr lang="en-GB" dirty="0" smtClean="0"/>
              <a:t/>
            </a:r>
            <a:br>
              <a:rPr lang="en-GB" dirty="0" smtClean="0"/>
            </a:b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ctr">
              <a:buNone/>
            </a:pPr>
            <a:r>
              <a:rPr lang="en-GB" dirty="0" smtClean="0"/>
              <a:t>Recommendations</a:t>
            </a:r>
          </a:p>
          <a:p>
            <a:pPr algn="ctr">
              <a:buNone/>
            </a:pPr>
            <a:endParaRPr lang="en-GB" dirty="0" smtClean="0"/>
          </a:p>
          <a:p>
            <a:pPr marL="514350" indent="-514350">
              <a:buFont typeface="+mj-lt"/>
              <a:buAutoNum type="arabicPeriod"/>
            </a:pPr>
            <a:r>
              <a:rPr lang="en-GB" dirty="0" smtClean="0"/>
              <a:t>Develop website and use of social media</a:t>
            </a:r>
          </a:p>
          <a:p>
            <a:pPr marL="514350" indent="-514350">
              <a:buFont typeface="+mj-lt"/>
              <a:buAutoNum type="arabicPeriod"/>
            </a:pPr>
            <a:r>
              <a:rPr lang="en-GB" dirty="0" smtClean="0"/>
              <a:t>Harness success of </a:t>
            </a:r>
            <a:r>
              <a:rPr lang="en-GB" dirty="0" err="1" smtClean="0"/>
              <a:t>RugFest</a:t>
            </a:r>
            <a:r>
              <a:rPr lang="en-GB" dirty="0" smtClean="0"/>
              <a:t> </a:t>
            </a:r>
          </a:p>
          <a:p>
            <a:pPr marL="514350" indent="-514350">
              <a:buFont typeface="+mj-lt"/>
              <a:buAutoNum type="arabicPeriod"/>
            </a:pPr>
            <a:r>
              <a:rPr lang="en-GB" dirty="0" smtClean="0"/>
              <a:t>Work more closely with sponsors to increase awareness</a:t>
            </a:r>
          </a:p>
          <a:p>
            <a:pPr marL="514350" indent="-514350">
              <a:buFont typeface="+mj-lt"/>
              <a:buAutoNum type="arabicPeriod"/>
            </a:pPr>
            <a:r>
              <a:rPr lang="en-GB" dirty="0" smtClean="0"/>
              <a:t>Upgrade facilities</a:t>
            </a:r>
          </a:p>
          <a:p>
            <a:pPr marL="514350" indent="-514350">
              <a:buFont typeface="+mj-lt"/>
              <a:buAutoNum type="arabicPeriod"/>
            </a:pPr>
            <a:endParaRPr lang="en-GB" dirty="0" smtClean="0"/>
          </a:p>
          <a:p>
            <a:pP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13" descr="Wallingford Rugby Club"/>
          <p:cNvPicPr>
            <a:picLocks noChangeAspect="1" noChangeArrowheads="1"/>
          </p:cNvPicPr>
          <p:nvPr/>
        </p:nvPicPr>
        <p:blipFill>
          <a:blip r:embed="rId4" cstate="print"/>
          <a:srcRect/>
          <a:stretch>
            <a:fillRect/>
          </a:stretch>
        </p:blipFill>
        <p:spPr bwMode="auto">
          <a:xfrm>
            <a:off x="251520" y="260648"/>
            <a:ext cx="1592029" cy="1152128"/>
          </a:xfrm>
          <a:prstGeom prst="rect">
            <a:avLst/>
          </a:prstGeom>
          <a:noFill/>
        </p:spPr>
      </p:pic>
      <p:sp>
        <p:nvSpPr>
          <p:cNvPr id="13313"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Project</a:t>
            </a:r>
            <a:endParaRPr lang="en-GB" dirty="0"/>
          </a:p>
        </p:txBody>
      </p:sp>
      <p:sp>
        <p:nvSpPr>
          <p:cNvPr id="5" name="Content Placeholder 4"/>
          <p:cNvSpPr>
            <a:spLocks noGrp="1"/>
          </p:cNvSpPr>
          <p:nvPr>
            <p:ph idx="1"/>
          </p:nvPr>
        </p:nvSpPr>
        <p:spPr/>
        <p:txBody>
          <a:bodyPr/>
          <a:lstStyle/>
          <a:p>
            <a:endParaRPr lang="en-GB" dirty="0" smtClean="0"/>
          </a:p>
          <a:p>
            <a:endParaRPr lang="en-GB" dirty="0" smtClean="0"/>
          </a:p>
          <a:p>
            <a:pPr>
              <a:buNone/>
            </a:pPr>
            <a:endParaRPr lang="en-GB" dirty="0" smtClean="0"/>
          </a:p>
          <a:p>
            <a:endParaRPr lang="en-GB" dirty="0" smtClean="0"/>
          </a:p>
          <a:p>
            <a:r>
              <a:rPr lang="en-GB" dirty="0" smtClean="0"/>
              <a:t>           </a:t>
            </a:r>
          </a:p>
          <a:p>
            <a:endParaRPr lang="en-GB" dirty="0" smtClean="0"/>
          </a:p>
          <a:p>
            <a:pPr>
              <a:buNone/>
            </a:pPr>
            <a:r>
              <a:rPr lang="en-GB" dirty="0" smtClean="0"/>
              <a:t>				Jacqui O’Rourke      Fran Brassington</a:t>
            </a:r>
            <a:endParaRPr lang="en-GB"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555776" y="1988840"/>
            <a:ext cx="3892134" cy="2894062"/>
          </a:xfrm>
          <a:prstGeom prst="rect">
            <a:avLst/>
          </a:prstGeom>
          <a:noFill/>
          <a:ln w="9525">
            <a:noFill/>
            <a:miter lim="800000"/>
            <a:headEnd/>
            <a:tailEnd/>
          </a:ln>
        </p:spPr>
      </p:pic>
      <p:pic>
        <p:nvPicPr>
          <p:cNvPr id="7" name="Picture 2" descr="3x-logos"/>
          <p:cNvPicPr>
            <a:picLocks noChangeAspect="1" noChangeArrowheads="1"/>
          </p:cNvPicPr>
          <p:nvPr/>
        </p:nvPicPr>
        <p:blipFill>
          <a:blip r:embed="rId3" cstate="print"/>
          <a:srcRect l="34233" t="8894" r="34386"/>
          <a:stretch>
            <a:fillRect/>
          </a:stretch>
        </p:blipFill>
        <p:spPr bwMode="auto">
          <a:xfrm>
            <a:off x="6660232" y="5949280"/>
            <a:ext cx="1584176" cy="737618"/>
          </a:xfrm>
          <a:prstGeom prst="rect">
            <a:avLst/>
          </a:prstGeom>
          <a:noFill/>
        </p:spPr>
      </p:pic>
      <p:pic>
        <p:nvPicPr>
          <p:cNvPr id="8" name="Picture 2"/>
          <p:cNvPicPr>
            <a:picLocks noChangeAspect="1" noChangeArrowheads="1"/>
          </p:cNvPicPr>
          <p:nvPr/>
        </p:nvPicPr>
        <p:blipFill>
          <a:blip r:embed="rId4" cstate="print"/>
          <a:srcRect/>
          <a:stretch>
            <a:fillRect/>
          </a:stretch>
        </p:blipFill>
        <p:spPr bwMode="auto">
          <a:xfrm>
            <a:off x="755576" y="5777880"/>
            <a:ext cx="2183221" cy="108012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effectLst>
                  <a:outerShdw blurRad="38100" dist="38100" dir="2700000" algn="tl">
                    <a:srgbClr val="000000">
                      <a:alpha val="43137"/>
                    </a:srgbClr>
                  </a:outerShdw>
                </a:effectLst>
              </a:rPr>
              <a:t>Gosford All Blacks RFC</a:t>
            </a:r>
            <a:br>
              <a:rPr lang="en-GB" dirty="0" smtClean="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GB" dirty="0" smtClean="0"/>
          </a:p>
          <a:p>
            <a:pP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8" name="Picture 11" descr="Gosford All Blacks"/>
          <p:cNvPicPr>
            <a:picLocks noChangeAspect="1" noChangeArrowheads="1"/>
          </p:cNvPicPr>
          <p:nvPr/>
        </p:nvPicPr>
        <p:blipFill>
          <a:blip r:embed="rId4" cstate="print"/>
          <a:srcRect/>
          <a:stretch>
            <a:fillRect/>
          </a:stretch>
        </p:blipFill>
        <p:spPr bwMode="auto">
          <a:xfrm>
            <a:off x="3851920" y="2348880"/>
            <a:ext cx="2340258" cy="187220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9"/>
          </a:xfrm>
        </p:spPr>
        <p:txBody>
          <a:bodyPr/>
          <a:lstStyle/>
          <a:p>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Gosford All Blacks RFC </a:t>
            </a:r>
            <a:r>
              <a:rPr lang="en-GB" dirty="0" smtClean="0"/>
              <a:t/>
            </a:r>
            <a:br>
              <a:rPr lang="en-GB" dirty="0" smtClean="0"/>
            </a:b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ctr"/>
            <a:endParaRPr lang="en-GB" dirty="0" smtClean="0"/>
          </a:p>
          <a:p>
            <a:pP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8" name="Picture 11" descr="Gosford All Blacks"/>
          <p:cNvPicPr>
            <a:picLocks noChangeAspect="1" noChangeArrowheads="1"/>
          </p:cNvPicPr>
          <p:nvPr/>
        </p:nvPicPr>
        <p:blipFill>
          <a:blip r:embed="rId4" cstate="print"/>
          <a:srcRect/>
          <a:stretch>
            <a:fillRect/>
          </a:stretch>
        </p:blipFill>
        <p:spPr bwMode="auto">
          <a:xfrm>
            <a:off x="251520" y="0"/>
            <a:ext cx="1656184" cy="1324948"/>
          </a:xfrm>
          <a:prstGeom prst="rect">
            <a:avLst/>
          </a:prstGeom>
          <a:noFill/>
        </p:spPr>
      </p:pic>
      <p:graphicFrame>
        <p:nvGraphicFramePr>
          <p:cNvPr id="7" name="Table 6"/>
          <p:cNvGraphicFramePr>
            <a:graphicFrameLocks noGrp="1"/>
          </p:cNvGraphicFramePr>
          <p:nvPr/>
        </p:nvGraphicFramePr>
        <p:xfrm>
          <a:off x="1524000" y="1397000"/>
          <a:ext cx="6096000" cy="2560320"/>
        </p:xfrm>
        <a:graphic>
          <a:graphicData uri="http://schemas.openxmlformats.org/drawingml/2006/table">
            <a:tbl>
              <a:tblPr firstRow="1" bandRow="1">
                <a:tableStyleId>{2D5ABB26-0587-4C30-8999-92F81FD0307C}</a:tableStyleId>
              </a:tblPr>
              <a:tblGrid>
                <a:gridCol w="3048000"/>
                <a:gridCol w="3048000"/>
              </a:tblGrid>
              <a:tr h="370840">
                <a:tc>
                  <a:txBody>
                    <a:bodyPr/>
                    <a:lstStyle/>
                    <a:p>
                      <a:pPr algn="ctr"/>
                      <a:r>
                        <a:rPr lang="en-GB" sz="3600" dirty="0" smtClean="0">
                          <a:ln>
                            <a:solidFill>
                              <a:schemeClr val="tx1"/>
                            </a:solidFill>
                          </a:ln>
                          <a:sym typeface="Wingdings"/>
                        </a:rPr>
                        <a:t></a:t>
                      </a:r>
                    </a:p>
                    <a:p>
                      <a:pPr algn="l">
                        <a:buFont typeface="Wingdings" pitchFamily="2" charset="2"/>
                        <a:buChar char="v"/>
                      </a:pPr>
                      <a:r>
                        <a:rPr lang="en-GB" sz="1800" dirty="0" smtClean="0">
                          <a:ln>
                            <a:solidFill>
                              <a:schemeClr val="tx1"/>
                            </a:solidFill>
                          </a:ln>
                          <a:sym typeface="Wingdings"/>
                        </a:rPr>
                        <a:t>Good playing and </a:t>
                      </a:r>
                      <a:r>
                        <a:rPr lang="en-GB" sz="1800" dirty="0" err="1" smtClean="0">
                          <a:ln>
                            <a:solidFill>
                              <a:schemeClr val="tx1"/>
                            </a:solidFill>
                          </a:ln>
                          <a:sym typeface="Wingdings"/>
                        </a:rPr>
                        <a:t>socila</a:t>
                      </a:r>
                      <a:r>
                        <a:rPr lang="en-GB" sz="1800" dirty="0" smtClean="0">
                          <a:ln>
                            <a:solidFill>
                              <a:schemeClr val="tx1"/>
                            </a:solidFill>
                          </a:ln>
                          <a:sym typeface="Wingdings"/>
                        </a:rPr>
                        <a:t> facilities</a:t>
                      </a:r>
                    </a:p>
                    <a:p>
                      <a:pPr algn="l">
                        <a:buFont typeface="Wingdings" pitchFamily="2" charset="2"/>
                        <a:buChar char="v"/>
                      </a:pPr>
                      <a:r>
                        <a:rPr lang="en-GB" sz="1800" dirty="0" smtClean="0">
                          <a:ln>
                            <a:solidFill>
                              <a:schemeClr val="tx1"/>
                            </a:solidFill>
                          </a:ln>
                          <a:sym typeface="Wingdings"/>
                        </a:rPr>
                        <a:t>Good attendance at social events</a:t>
                      </a:r>
                    </a:p>
                    <a:p>
                      <a:pPr algn="l">
                        <a:buFont typeface="Wingdings" pitchFamily="2" charset="2"/>
                        <a:buChar char="v"/>
                      </a:pPr>
                      <a:r>
                        <a:rPr lang="en-GB" sz="1800" dirty="0" smtClean="0">
                          <a:ln>
                            <a:solidFill>
                              <a:schemeClr val="tx1"/>
                            </a:solidFill>
                          </a:ln>
                          <a:sym typeface="Wingdings"/>
                        </a:rPr>
                        <a:t>Number of sponsors</a:t>
                      </a:r>
                    </a:p>
                    <a:p>
                      <a:pPr algn="l">
                        <a:buFont typeface="Wingdings" pitchFamily="2" charset="2"/>
                        <a:buChar char="v"/>
                      </a:pPr>
                      <a:endParaRPr lang="en-GB" sz="1800" dirty="0" smtClean="0">
                        <a:ln>
                          <a:solidFill>
                            <a:schemeClr val="tx1"/>
                          </a:solidFill>
                        </a:ln>
                        <a:sym typeface="Wingdings"/>
                      </a:endParaRPr>
                    </a:p>
                    <a:p>
                      <a:pPr algn="l">
                        <a:buFont typeface="Wingdings" pitchFamily="2" charset="2"/>
                        <a:buChar char="v"/>
                      </a:pPr>
                      <a:endParaRPr lang="en-GB" sz="1800" dirty="0">
                        <a:ln>
                          <a:solidFill>
                            <a:schemeClr val="tx1"/>
                          </a:solidFill>
                        </a:ln>
                      </a:endParaRPr>
                    </a:p>
                  </a:txBody>
                  <a:tcPr/>
                </a:tc>
                <a:tc>
                  <a:txBody>
                    <a:bodyPr/>
                    <a:lstStyle/>
                    <a:p>
                      <a:pPr algn="ctr"/>
                      <a:r>
                        <a:rPr lang="en-GB" sz="3600" dirty="0" smtClean="0">
                          <a:ln>
                            <a:solidFill>
                              <a:schemeClr val="tx1"/>
                            </a:solidFill>
                          </a:ln>
                          <a:sym typeface="Wingdings"/>
                        </a:rPr>
                        <a:t></a:t>
                      </a:r>
                    </a:p>
                    <a:p>
                      <a:pPr algn="l">
                        <a:buFont typeface="Wingdings" pitchFamily="2" charset="2"/>
                        <a:buChar char="v"/>
                      </a:pPr>
                      <a:r>
                        <a:rPr lang="en-GB" sz="1800" kern="1200" dirty="0" smtClean="0"/>
                        <a:t>no marketing budget </a:t>
                      </a:r>
                    </a:p>
                    <a:p>
                      <a:pPr algn="l">
                        <a:buFont typeface="Wingdings" pitchFamily="2" charset="2"/>
                        <a:buChar char="v"/>
                      </a:pPr>
                      <a:r>
                        <a:rPr lang="en-GB" sz="1800" b="1" kern="1200" dirty="0" smtClean="0">
                          <a:solidFill>
                            <a:schemeClr val="tx1"/>
                          </a:solidFill>
                          <a:latin typeface="+mn-lt"/>
                          <a:ea typeface="+mn-ea"/>
                          <a:cs typeface="+mn-cs"/>
                        </a:rPr>
                        <a:t>There is a lack of volunteer support </a:t>
                      </a:r>
                    </a:p>
                    <a:p>
                      <a:pPr algn="l">
                        <a:buFont typeface="Wingdings" pitchFamily="2" charset="2"/>
                        <a:buChar char="v"/>
                      </a:pPr>
                      <a:r>
                        <a:rPr lang="en-GB" sz="1800" b="1" kern="1200" dirty="0" smtClean="0">
                          <a:solidFill>
                            <a:schemeClr val="tx1"/>
                          </a:solidFill>
                          <a:latin typeface="+mn-lt"/>
                          <a:ea typeface="+mn-ea"/>
                          <a:cs typeface="+mn-cs"/>
                        </a:rPr>
                        <a:t>The club’s sponsors do not advertise</a:t>
                      </a:r>
                      <a:r>
                        <a:rPr lang="en-GB" sz="1800" kern="1200" dirty="0" smtClean="0">
                          <a:solidFill>
                            <a:schemeClr val="tx1"/>
                          </a:solidFill>
                          <a:latin typeface="+mn-lt"/>
                          <a:ea typeface="+mn-ea"/>
                          <a:cs typeface="+mn-cs"/>
                        </a:rPr>
                        <a:t> </a:t>
                      </a:r>
                    </a:p>
                    <a:p>
                      <a:pPr algn="l">
                        <a:buFont typeface="Wingdings" pitchFamily="2" charset="2"/>
                        <a:buChar char="v"/>
                      </a:pPr>
                      <a:r>
                        <a:rPr lang="en-GB" sz="1800" kern="1200" dirty="0" smtClean="0">
                          <a:ln>
                            <a:noFill/>
                          </a:ln>
                          <a:solidFill>
                            <a:schemeClr val="tx1"/>
                          </a:solidFill>
                          <a:effectLst/>
                          <a:latin typeface="+mn-lt"/>
                          <a:ea typeface="+mn-ea"/>
                          <a:cs typeface="+mn-cs"/>
                          <a:sym typeface="Wingdings"/>
                        </a:rPr>
                        <a:t>Poor use of social</a:t>
                      </a:r>
                      <a:r>
                        <a:rPr lang="en-GB" sz="1800" kern="1200" baseline="0" dirty="0" smtClean="0">
                          <a:ln>
                            <a:noFill/>
                          </a:ln>
                          <a:solidFill>
                            <a:schemeClr val="tx1"/>
                          </a:solidFill>
                          <a:effectLst/>
                          <a:latin typeface="+mn-lt"/>
                          <a:ea typeface="+mn-ea"/>
                          <a:cs typeface="+mn-cs"/>
                          <a:sym typeface="Wingdings"/>
                        </a:rPr>
                        <a:t> media</a:t>
                      </a:r>
                      <a:endParaRPr lang="en-GB" sz="1800" dirty="0" smtClean="0">
                        <a:ln>
                          <a:noFill/>
                        </a:ln>
                        <a:effectLst/>
                        <a:sym typeface="Wingdings"/>
                      </a:endParaRPr>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94122"/>
          </a:xfrm>
        </p:spPr>
        <p:txBody>
          <a:bodyPr/>
          <a:lstStyle/>
          <a:p>
            <a:r>
              <a:rPr lang="en-GB" dirty="0" smtClean="0">
                <a:effectLst>
                  <a:outerShdw blurRad="38100" dist="38100" dir="2700000" algn="tl">
                    <a:srgbClr val="000000">
                      <a:alpha val="43137"/>
                    </a:srgbClr>
                  </a:outerShdw>
                </a:effectLst>
              </a:rPr>
              <a:t>Gosford All Blacks RFC</a:t>
            </a:r>
            <a:br>
              <a:rPr lang="en-GB" dirty="0" smtClean="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Advertise</a:t>
            </a:r>
          </a:p>
          <a:p>
            <a:pPr marL="514350" indent="-514350">
              <a:buFont typeface="+mj-lt"/>
              <a:buAutoNum type="arabicPeriod"/>
            </a:pPr>
            <a:r>
              <a:rPr lang="en-GB" dirty="0" smtClean="0"/>
              <a:t>Use social </a:t>
            </a:r>
            <a:r>
              <a:rPr lang="en-GB" dirty="0" err="1" smtClean="0"/>
              <a:t>meida</a:t>
            </a:r>
            <a:r>
              <a:rPr lang="en-GB" dirty="0" smtClean="0"/>
              <a:t> to </a:t>
            </a:r>
            <a:r>
              <a:rPr lang="en-GB" dirty="0" err="1" smtClean="0"/>
              <a:t>imprive</a:t>
            </a:r>
            <a:r>
              <a:rPr lang="en-GB" dirty="0" smtClean="0"/>
              <a:t> internal communication</a:t>
            </a:r>
          </a:p>
          <a:p>
            <a:pPr marL="514350" indent="-514350">
              <a:buFont typeface="+mj-lt"/>
              <a:buAutoNum type="arabicPeriod"/>
            </a:pPr>
            <a:r>
              <a:rPr lang="en-GB" dirty="0" smtClean="0"/>
              <a:t>Work with sponsors to improve publicity</a:t>
            </a:r>
          </a:p>
          <a:p>
            <a:pPr marL="514350" indent="-514350">
              <a:buFont typeface="+mj-lt"/>
              <a:buAutoNum type="arabicPeriod"/>
            </a:pPr>
            <a:r>
              <a:rPr lang="en-GB" dirty="0" smtClean="0"/>
              <a:t>More open day and taster sessions</a:t>
            </a:r>
          </a:p>
          <a:p>
            <a:pPr marL="514350" indent="-514350">
              <a:buFont typeface="+mj-lt"/>
              <a:buAutoNum type="arabicPeriod"/>
            </a:pPr>
            <a:r>
              <a:rPr lang="en-GB" dirty="0" smtClean="0"/>
              <a:t>Coaching schemes in school holidays</a:t>
            </a:r>
          </a:p>
          <a:p>
            <a:pPr marL="514350" indent="-514350">
              <a:buFont typeface="+mj-lt"/>
              <a:buAutoNum type="arabicPeriod"/>
            </a:pPr>
            <a:r>
              <a:rPr lang="en-GB" dirty="0" smtClean="0"/>
              <a:t>Hire out facilities</a:t>
            </a:r>
          </a:p>
          <a:p>
            <a:pPr>
              <a:buNone/>
            </a:pPr>
            <a:endParaRPr lang="en-GB" sz="2400"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8" name="Picture 11" descr="Gosford All Blacks"/>
          <p:cNvPicPr>
            <a:picLocks noChangeAspect="1" noChangeArrowheads="1"/>
          </p:cNvPicPr>
          <p:nvPr/>
        </p:nvPicPr>
        <p:blipFill>
          <a:blip r:embed="rId4" cstate="print"/>
          <a:srcRect/>
          <a:stretch>
            <a:fillRect/>
          </a:stretch>
        </p:blipFill>
        <p:spPr bwMode="auto">
          <a:xfrm>
            <a:off x="179512" y="188640"/>
            <a:ext cx="1656184" cy="132494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effectLst>
                  <a:outerShdw blurRad="38100" dist="38100" dir="2700000" algn="tl">
                    <a:srgbClr val="000000">
                      <a:alpha val="43137"/>
                    </a:srgbClr>
                  </a:outerShdw>
                </a:effectLst>
              </a:rPr>
              <a:t>Wheatley RFC</a:t>
            </a:r>
            <a:br>
              <a:rPr lang="en-GB" dirty="0" smtClean="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GB" dirty="0" smtClean="0"/>
          </a:p>
          <a:p>
            <a:pP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15" descr="Wheatley RUFC"/>
          <p:cNvPicPr>
            <a:picLocks noChangeAspect="1" noChangeArrowheads="1"/>
          </p:cNvPicPr>
          <p:nvPr/>
        </p:nvPicPr>
        <p:blipFill>
          <a:blip r:embed="rId4" cstate="print"/>
          <a:srcRect/>
          <a:stretch>
            <a:fillRect/>
          </a:stretch>
        </p:blipFill>
        <p:spPr bwMode="auto">
          <a:xfrm>
            <a:off x="3131840" y="2008516"/>
            <a:ext cx="2664296" cy="213143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GB" dirty="0" smtClean="0"/>
          </a:p>
          <a:p>
            <a:pPr>
              <a:buNone/>
            </a:pPr>
            <a:endParaRPr lang="en-GB" dirty="0"/>
          </a:p>
        </p:txBody>
      </p:sp>
      <p:pic>
        <p:nvPicPr>
          <p:cNvPr id="4" name="Picture 2" descr="3x-logos"/>
          <p:cNvPicPr>
            <a:picLocks noChangeAspect="1" noChangeArrowheads="1"/>
          </p:cNvPicPr>
          <p:nvPr/>
        </p:nvPicPr>
        <p:blipFill>
          <a:blip r:embed="rId3"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15" descr="Wheatley RUFC"/>
          <p:cNvPicPr>
            <a:picLocks noChangeAspect="1" noChangeArrowheads="1"/>
          </p:cNvPicPr>
          <p:nvPr/>
        </p:nvPicPr>
        <p:blipFill>
          <a:blip r:embed="rId5" cstate="print"/>
          <a:srcRect/>
          <a:stretch>
            <a:fillRect/>
          </a:stretch>
        </p:blipFill>
        <p:spPr bwMode="auto">
          <a:xfrm>
            <a:off x="251520" y="0"/>
            <a:ext cx="1368152" cy="1094522"/>
          </a:xfrm>
          <a:prstGeom prst="rect">
            <a:avLst/>
          </a:prstGeom>
          <a:noFill/>
        </p:spPr>
      </p:pic>
      <p:sp>
        <p:nvSpPr>
          <p:cNvPr id="9" name="Title 1"/>
          <p:cNvSpPr>
            <a:spLocks noGrp="1"/>
          </p:cNvSpPr>
          <p:nvPr>
            <p:ph type="title"/>
          </p:nvPr>
        </p:nvSpPr>
        <p:spPr>
          <a:xfrm>
            <a:off x="539552" y="548680"/>
            <a:ext cx="7848872" cy="1008112"/>
          </a:xfrm>
        </p:spPr>
        <p:txBody>
          <a:bodyPr/>
          <a:lstStyle/>
          <a:p>
            <a:r>
              <a:rPr lang="en-GB" dirty="0" smtClean="0">
                <a:effectLst>
                  <a:outerShdw blurRad="38100" dist="38100" dir="2700000" algn="tl">
                    <a:srgbClr val="000000">
                      <a:alpha val="43137"/>
                    </a:srgbClr>
                  </a:outerShdw>
                </a:effectLst>
              </a:rPr>
              <a:t>Wheatley RFC </a:t>
            </a:r>
            <a:r>
              <a:rPr lang="en-GB" dirty="0" smtClean="0"/>
              <a:t/>
            </a:r>
            <a:br>
              <a:rPr lang="en-GB" dirty="0" smtClean="0"/>
            </a:b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graphicFrame>
        <p:nvGraphicFramePr>
          <p:cNvPr id="8" name="Table 7"/>
          <p:cNvGraphicFramePr>
            <a:graphicFrameLocks noGrp="1"/>
          </p:cNvGraphicFramePr>
          <p:nvPr/>
        </p:nvGraphicFramePr>
        <p:xfrm>
          <a:off x="1524000" y="1397000"/>
          <a:ext cx="6096000" cy="4389120"/>
        </p:xfrm>
        <a:graphic>
          <a:graphicData uri="http://schemas.openxmlformats.org/drawingml/2006/table">
            <a:tbl>
              <a:tblPr firstRow="1" bandRow="1">
                <a:tableStyleId>{2D5ABB26-0587-4C30-8999-92F81FD0307C}</a:tableStyleId>
              </a:tblPr>
              <a:tblGrid>
                <a:gridCol w="3048000"/>
                <a:gridCol w="3048000"/>
              </a:tblGrid>
              <a:tr h="370840">
                <a:tc>
                  <a:txBody>
                    <a:bodyPr/>
                    <a:lstStyle/>
                    <a:p>
                      <a:pPr algn="ctr"/>
                      <a:r>
                        <a:rPr lang="en-GB" sz="3600" dirty="0" smtClean="0">
                          <a:sym typeface="Wingdings"/>
                        </a:rPr>
                        <a:t></a:t>
                      </a:r>
                      <a:endParaRPr lang="en-GB" sz="1800" kern="1200" dirty="0" smtClean="0">
                        <a:solidFill>
                          <a:schemeClr val="tx1"/>
                        </a:solidFill>
                        <a:latin typeface="+mn-lt"/>
                        <a:ea typeface="+mn-ea"/>
                        <a:cs typeface="+mn-cs"/>
                      </a:endParaRPr>
                    </a:p>
                    <a:p>
                      <a:pPr marL="324000" indent="-324000" algn="l">
                        <a:buFont typeface="Wingdings" pitchFamily="2" charset="2"/>
                        <a:buChar char="v"/>
                      </a:pPr>
                      <a:r>
                        <a:rPr lang="en-GB" sz="1800" kern="1200" dirty="0" smtClean="0">
                          <a:solidFill>
                            <a:schemeClr val="tx1"/>
                          </a:solidFill>
                          <a:latin typeface="+mn-lt"/>
                          <a:ea typeface="+mn-ea"/>
                          <a:cs typeface="+mn-cs"/>
                        </a:rPr>
                        <a:t>Wheatley RFC welcomes all abilities of players </a:t>
                      </a:r>
                    </a:p>
                    <a:p>
                      <a:pPr marL="324000" indent="-324000" algn="l">
                        <a:buFont typeface="Wingdings" pitchFamily="2" charset="2"/>
                        <a:buChar char="v"/>
                      </a:pPr>
                      <a:r>
                        <a:rPr lang="en-GB" sz="1800" kern="1200" dirty="0" smtClean="0">
                          <a:solidFill>
                            <a:schemeClr val="tx1"/>
                          </a:solidFill>
                          <a:latin typeface="+mn-lt"/>
                          <a:ea typeface="+mn-ea"/>
                          <a:cs typeface="+mn-cs"/>
                        </a:rPr>
                        <a:t>3 specific volunteers to run the social media channels, </a:t>
                      </a:r>
                    </a:p>
                    <a:p>
                      <a:pPr marL="324000" indent="-324000" algn="l">
                        <a:buFont typeface="Wingdings" pitchFamily="2" charset="2"/>
                        <a:buChar char="v"/>
                      </a:pPr>
                      <a:r>
                        <a:rPr lang="en-GB" sz="1800" kern="1200" dirty="0" smtClean="0">
                          <a:solidFill>
                            <a:schemeClr val="tx1"/>
                          </a:solidFill>
                          <a:latin typeface="+mn-lt"/>
                          <a:ea typeface="+mn-ea"/>
                          <a:cs typeface="+mn-cs"/>
                        </a:rPr>
                        <a:t>Facilities at the club are modern and in an accessible location. </a:t>
                      </a:r>
                    </a:p>
                    <a:p>
                      <a:pPr marL="324000" indent="-324000" algn="l">
                        <a:buFont typeface="Wingdings" pitchFamily="2" charset="2"/>
                        <a:buChar char="v"/>
                      </a:pPr>
                      <a:r>
                        <a:rPr lang="en-GB" sz="1800" kern="1200" dirty="0" smtClean="0">
                          <a:solidFill>
                            <a:schemeClr val="tx1"/>
                          </a:solidFill>
                          <a:latin typeface="+mn-lt"/>
                          <a:ea typeface="+mn-ea"/>
                          <a:cs typeface="+mn-cs"/>
                        </a:rPr>
                        <a:t>Part of the NatWest </a:t>
                      </a:r>
                      <a:r>
                        <a:rPr lang="en-GB" sz="1800" kern="1200" dirty="0" err="1" smtClean="0">
                          <a:solidFill>
                            <a:schemeClr val="tx1"/>
                          </a:solidFill>
                          <a:latin typeface="+mn-lt"/>
                          <a:ea typeface="+mn-ea"/>
                          <a:cs typeface="+mn-cs"/>
                        </a:rPr>
                        <a:t>RugbyForce</a:t>
                      </a:r>
                      <a:endParaRPr lang="en-GB" sz="1800" kern="1200" dirty="0" smtClean="0">
                        <a:solidFill>
                          <a:schemeClr val="tx1"/>
                        </a:solidFill>
                        <a:latin typeface="+mn-lt"/>
                        <a:ea typeface="+mn-ea"/>
                        <a:cs typeface="+mn-cs"/>
                      </a:endParaRPr>
                    </a:p>
                    <a:p>
                      <a:pPr marL="324000" indent="-324000" algn="l">
                        <a:buFont typeface="Wingdings" pitchFamily="2" charset="2"/>
                        <a:buChar char="v"/>
                      </a:pPr>
                      <a:r>
                        <a:rPr lang="en-GB" sz="1800" kern="1200" dirty="0" smtClean="0">
                          <a:solidFill>
                            <a:schemeClr val="tx1"/>
                          </a:solidFill>
                          <a:latin typeface="+mn-lt"/>
                          <a:ea typeface="+mn-ea"/>
                          <a:cs typeface="+mn-cs"/>
                        </a:rPr>
                        <a:t>Good support from sponsor</a:t>
                      </a:r>
                    </a:p>
                    <a:p>
                      <a:pPr marL="324000" indent="-324000" algn="l">
                        <a:buFont typeface="Wingdings" pitchFamily="2" charset="2"/>
                        <a:buChar char="v"/>
                      </a:pPr>
                      <a:r>
                        <a:rPr lang="en-GB" sz="1800" kern="1200" dirty="0" smtClean="0">
                          <a:solidFill>
                            <a:schemeClr val="tx1"/>
                          </a:solidFill>
                          <a:latin typeface="+mn-lt"/>
                          <a:ea typeface="+mn-ea"/>
                          <a:cs typeface="+mn-cs"/>
                        </a:rPr>
                        <a:t>Ben Kelsey</a:t>
                      </a:r>
                    </a:p>
                    <a:p>
                      <a:pPr algn="l">
                        <a:buFont typeface="Wingdings" pitchFamily="2" charset="2"/>
                        <a:buChar char="v"/>
                      </a:pPr>
                      <a:endParaRPr lang="en-GB" sz="1200" dirty="0" smtClean="0"/>
                    </a:p>
                    <a:p>
                      <a:endParaRPr lang="en-GB" dirty="0"/>
                    </a:p>
                  </a:txBody>
                  <a:tcPr/>
                </a:tc>
                <a:tc>
                  <a:txBody>
                    <a:bodyPr/>
                    <a:lstStyle/>
                    <a:p>
                      <a:pPr algn="ctr"/>
                      <a:r>
                        <a:rPr lang="en-GB" sz="3600" dirty="0" smtClean="0">
                          <a:sym typeface="Wingdings"/>
                        </a:rPr>
                        <a:t></a:t>
                      </a:r>
                    </a:p>
                    <a:p>
                      <a:pPr marL="324000" indent="-324000" algn="l">
                        <a:buFont typeface="Wingdings" pitchFamily="2" charset="2"/>
                        <a:buChar char="v"/>
                      </a:pPr>
                      <a:r>
                        <a:rPr lang="en-GB" sz="1800" dirty="0" smtClean="0">
                          <a:sym typeface="Wingdings"/>
                        </a:rPr>
                        <a:t>Limited financial resources</a:t>
                      </a:r>
                    </a:p>
                    <a:p>
                      <a:pPr marL="324000" indent="-324000" algn="l">
                        <a:buFont typeface="Wingdings" pitchFamily="2" charset="2"/>
                        <a:buChar char="v"/>
                      </a:pPr>
                      <a:r>
                        <a:rPr lang="en-GB" sz="1800" dirty="0" smtClean="0">
                          <a:sym typeface="Wingdings"/>
                        </a:rPr>
                        <a:t>Small</a:t>
                      </a:r>
                      <a:r>
                        <a:rPr lang="en-GB" sz="1800" baseline="0" dirty="0" smtClean="0">
                          <a:sym typeface="Wingdings"/>
                        </a:rPr>
                        <a:t> club</a:t>
                      </a:r>
                      <a:endParaRPr lang="en-GB" sz="1800" dirty="0" smtClean="0">
                        <a:sym typeface="Wingdings"/>
                      </a:endParaRPr>
                    </a:p>
                    <a:p>
                      <a:pPr marL="324000" indent="-324000" algn="l">
                        <a:buFont typeface="Wingdings" pitchFamily="2" charset="2"/>
                        <a:buChar char="v"/>
                      </a:pPr>
                      <a:r>
                        <a:rPr lang="en-GB" sz="1800" dirty="0" smtClean="0">
                          <a:sym typeface="Wingdings"/>
                        </a:rPr>
                        <a:t>Social media not always</a:t>
                      </a:r>
                      <a:r>
                        <a:rPr lang="en-GB" sz="1800" baseline="0" dirty="0" smtClean="0">
                          <a:sym typeface="Wingdings"/>
                        </a:rPr>
                        <a:t> updated</a:t>
                      </a:r>
                    </a:p>
                    <a:p>
                      <a:pPr marL="324000" indent="-324000" algn="l">
                        <a:buFont typeface="Wingdings" pitchFamily="2" charset="2"/>
                        <a:buChar char="v"/>
                      </a:pPr>
                      <a:r>
                        <a:rPr lang="en-GB" sz="1800" baseline="0" dirty="0" smtClean="0">
                          <a:sym typeface="Wingdings"/>
                        </a:rPr>
                        <a:t>Poor internal communication</a:t>
                      </a:r>
                    </a:p>
                    <a:p>
                      <a:pPr marL="324000" indent="-324000" algn="l">
                        <a:buFont typeface="Wingdings" pitchFamily="2" charset="2"/>
                        <a:buChar char="v"/>
                      </a:pPr>
                      <a:r>
                        <a:rPr lang="en-GB" sz="1800" baseline="0" dirty="0" smtClean="0">
                          <a:sym typeface="Wingdings"/>
                        </a:rPr>
                        <a:t>Limited advertising</a:t>
                      </a:r>
                    </a:p>
                    <a:p>
                      <a:pPr marL="324000" indent="-324000" algn="l">
                        <a:buFont typeface="Wingdings" pitchFamily="2" charset="2"/>
                        <a:buChar char="v"/>
                      </a:pPr>
                      <a:r>
                        <a:rPr lang="en-GB" sz="1800" baseline="0" dirty="0" smtClean="0">
                          <a:sym typeface="Wingdings"/>
                        </a:rPr>
                        <a:t>Facilities not fully utilised</a:t>
                      </a:r>
                    </a:p>
                    <a:p>
                      <a:pPr marL="324000" indent="-324000" algn="l">
                        <a:buFont typeface="Wingdings" pitchFamily="2" charset="2"/>
                        <a:buChar char="v"/>
                      </a:pPr>
                      <a:r>
                        <a:rPr lang="en-GB" sz="1800" baseline="0" dirty="0" smtClean="0">
                          <a:sym typeface="Wingdings"/>
                        </a:rPr>
                        <a:t>Lack of women</a:t>
                      </a:r>
                      <a:endParaRPr lang="en-GB" sz="1800"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dirty="0" smtClean="0"/>
              <a:t>Recommendations</a:t>
            </a:r>
          </a:p>
          <a:p>
            <a:pPr marL="514350" indent="-514350">
              <a:buFont typeface="+mj-lt"/>
              <a:buAutoNum type="arabicPeriod"/>
            </a:pPr>
            <a:r>
              <a:rPr lang="en-GB" dirty="0" smtClean="0"/>
              <a:t>Improve internal communication</a:t>
            </a:r>
          </a:p>
          <a:p>
            <a:pPr marL="514350" indent="-514350">
              <a:buFont typeface="+mj-lt"/>
              <a:buAutoNum type="arabicPeriod"/>
            </a:pPr>
            <a:r>
              <a:rPr lang="en-GB" dirty="0" smtClean="0"/>
              <a:t>Advertise- improve publicity</a:t>
            </a:r>
          </a:p>
          <a:p>
            <a:pPr marL="514350" indent="-514350">
              <a:buFont typeface="+mj-lt"/>
              <a:buAutoNum type="arabicPeriod"/>
            </a:pPr>
            <a:r>
              <a:rPr lang="en-GB" dirty="0" smtClean="0"/>
              <a:t>Develop links with local schools</a:t>
            </a:r>
          </a:p>
          <a:p>
            <a:pPr marL="514350" indent="-514350">
              <a:buFont typeface="+mj-lt"/>
              <a:buAutoNum type="arabicPeriod"/>
            </a:pPr>
            <a:r>
              <a:rPr lang="en-GB" dirty="0" smtClean="0"/>
              <a:t>Hold open days /Taster sessions</a:t>
            </a:r>
          </a:p>
          <a:p>
            <a:pPr marL="514350" indent="-514350">
              <a:buFont typeface="+mj-lt"/>
              <a:buAutoNum type="arabicPeriod"/>
            </a:pPr>
            <a:r>
              <a:rPr lang="en-GB" dirty="0" smtClean="0"/>
              <a:t>Encourage local </a:t>
            </a:r>
            <a:r>
              <a:rPr lang="en-GB" dirty="0" err="1" smtClean="0"/>
              <a:t>groupsto</a:t>
            </a:r>
            <a:r>
              <a:rPr lang="en-GB" dirty="0" smtClean="0"/>
              <a:t> use facilities</a:t>
            </a:r>
          </a:p>
          <a:p>
            <a:pPr marL="514350" indent="-514350">
              <a:buFont typeface="+mj-lt"/>
              <a:buAutoNum type="arabicPeriod"/>
            </a:pPr>
            <a:endParaRPr lang="en-GB" dirty="0" smtClean="0"/>
          </a:p>
          <a:p>
            <a:pP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15" descr="Wheatley RUFC"/>
          <p:cNvPicPr>
            <a:picLocks noChangeAspect="1" noChangeArrowheads="1"/>
          </p:cNvPicPr>
          <p:nvPr/>
        </p:nvPicPr>
        <p:blipFill>
          <a:blip r:embed="rId4" cstate="print"/>
          <a:srcRect/>
          <a:stretch>
            <a:fillRect/>
          </a:stretch>
        </p:blipFill>
        <p:spPr bwMode="auto">
          <a:xfrm>
            <a:off x="251520" y="0"/>
            <a:ext cx="1368152" cy="1094522"/>
          </a:xfrm>
          <a:prstGeom prst="rect">
            <a:avLst/>
          </a:prstGeom>
          <a:noFill/>
        </p:spPr>
      </p:pic>
      <p:sp>
        <p:nvSpPr>
          <p:cNvPr id="9" name="Title 1"/>
          <p:cNvSpPr>
            <a:spLocks noGrp="1"/>
          </p:cNvSpPr>
          <p:nvPr>
            <p:ph type="title"/>
          </p:nvPr>
        </p:nvSpPr>
        <p:spPr>
          <a:xfrm>
            <a:off x="539552" y="548680"/>
            <a:ext cx="8229600" cy="1143000"/>
          </a:xfrm>
        </p:spPr>
        <p:txBody>
          <a:bodyPr/>
          <a:lstStyle/>
          <a:p>
            <a:r>
              <a:rPr lang="en-GB" dirty="0" smtClean="0">
                <a:effectLst>
                  <a:outerShdw blurRad="38100" dist="38100" dir="2700000" algn="tl">
                    <a:srgbClr val="000000">
                      <a:alpha val="43137"/>
                    </a:srgbClr>
                  </a:outerShdw>
                </a:effectLst>
              </a:rPr>
              <a:t>Wheatley RFC </a:t>
            </a:r>
            <a:r>
              <a:rPr lang="en-GB" dirty="0" smtClean="0"/>
              <a:t/>
            </a:r>
            <a:br>
              <a:rPr lang="en-GB" dirty="0" smtClean="0"/>
            </a:b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
            </a:r>
            <a:br>
              <a:rPr lang="en-GB" dirty="0" smtClean="0"/>
            </a:br>
            <a:r>
              <a:rPr lang="en-GB" dirty="0" smtClean="0">
                <a:effectLst>
                  <a:outerShdw blurRad="38100" dist="38100" dir="2700000" algn="tl">
                    <a:srgbClr val="000000">
                      <a:alpha val="43137"/>
                    </a:srgbClr>
                  </a:outerShdw>
                </a:effectLst>
              </a:rPr>
              <a:t>Witney RFC</a:t>
            </a:r>
            <a:r>
              <a:rPr lang="en-GB" dirty="0" smtClean="0"/>
              <a:t/>
            </a:r>
            <a:br>
              <a:rPr lang="en-GB" dirty="0" smtClean="0"/>
            </a:br>
            <a:endParaRPr lang="en-GB" dirty="0"/>
          </a:p>
        </p:txBody>
      </p:sp>
      <p:sp>
        <p:nvSpPr>
          <p:cNvPr id="3" name="Content Placeholder 2"/>
          <p:cNvSpPr>
            <a:spLocks noGrp="1"/>
          </p:cNvSpPr>
          <p:nvPr>
            <p:ph idx="1"/>
          </p:nvPr>
        </p:nvSpPr>
        <p:spPr/>
        <p:txBody>
          <a:bodyPr/>
          <a:lstStyle/>
          <a:p>
            <a:endParaRPr lang="en-GB" dirty="0" smtClean="0"/>
          </a:p>
          <a:p>
            <a:pPr algn="ct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17" descr="WITNEY Rugby Football Club "/>
          <p:cNvPicPr>
            <a:picLocks noChangeAspect="1" noChangeArrowheads="1"/>
          </p:cNvPicPr>
          <p:nvPr/>
        </p:nvPicPr>
        <p:blipFill>
          <a:blip r:embed="rId4" cstate="print"/>
          <a:srcRect/>
          <a:stretch>
            <a:fillRect/>
          </a:stretch>
        </p:blipFill>
        <p:spPr bwMode="auto">
          <a:xfrm>
            <a:off x="3131840" y="2852936"/>
            <a:ext cx="2880320" cy="2304259"/>
          </a:xfrm>
          <a:prstGeom prst="rect">
            <a:avLst/>
          </a:prstGeom>
          <a:noFill/>
        </p:spPr>
      </p:pic>
    </p:spTree>
    <p:extLst>
      <p:ext uri="{BB962C8B-B14F-4D97-AF65-F5344CB8AC3E}">
        <p14:creationId xmlns:p14="http://schemas.microsoft.com/office/powerpoint/2010/main" val="3500915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67544" y="476672"/>
            <a:ext cx="8229600" cy="1143000"/>
          </a:xfrm>
        </p:spPr>
        <p:txBody>
          <a:bodyPr/>
          <a:lstStyle/>
          <a:p>
            <a:pPr algn="ctr"/>
            <a:r>
              <a:rPr lang="en-GB" dirty="0" smtClean="0">
                <a:effectLst>
                  <a:outerShdw blurRad="38100" dist="38100" dir="2700000" algn="tl">
                    <a:srgbClr val="000000">
                      <a:alpha val="43137"/>
                    </a:srgbClr>
                  </a:outerShdw>
                </a:effectLst>
              </a:rPr>
              <a:t>Witney RFC</a:t>
            </a:r>
            <a:r>
              <a:rPr lang="en-GB" dirty="0" smtClean="0"/>
              <a:t/>
            </a:r>
            <a:br>
              <a:rPr lang="en-GB" dirty="0" smtClean="0"/>
            </a:b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36736221"/>
              </p:ext>
            </p:extLst>
          </p:nvPr>
        </p:nvGraphicFramePr>
        <p:xfrm>
          <a:off x="304800" y="1981200"/>
          <a:ext cx="8534400" cy="3657600"/>
        </p:xfrm>
        <a:graphic>
          <a:graphicData uri="http://schemas.openxmlformats.org/drawingml/2006/table">
            <a:tbl>
              <a:tblPr firstRow="1" bandRow="1">
                <a:tableStyleId>{2D5ABB26-0587-4C30-8999-92F81FD0307C}</a:tableStyleId>
              </a:tblPr>
              <a:tblGrid>
                <a:gridCol w="4267200"/>
                <a:gridCol w="4267200"/>
              </a:tblGrid>
              <a:tr h="370840">
                <a:tc>
                  <a:txBody>
                    <a:bodyPr/>
                    <a:lstStyle/>
                    <a:p>
                      <a:pPr algn="ctr"/>
                      <a:r>
                        <a:rPr lang="en-GB" sz="3600" dirty="0" smtClean="0">
                          <a:sym typeface="Wingdings"/>
                        </a:rPr>
                        <a:t></a:t>
                      </a:r>
                    </a:p>
                    <a:p>
                      <a:pPr marL="285750" indent="-285750" algn="l">
                        <a:buFont typeface="Wingdings" pitchFamily="2" charset="2"/>
                        <a:buChar char="v"/>
                      </a:pPr>
                      <a:r>
                        <a:rPr lang="en-GB" sz="1800" dirty="0" smtClean="0">
                          <a:sym typeface="Wingdings"/>
                        </a:rPr>
                        <a:t>Welcoming club</a:t>
                      </a:r>
                    </a:p>
                    <a:p>
                      <a:pPr marL="285750" indent="-285750" algn="l">
                        <a:buFont typeface="Wingdings" pitchFamily="2" charset="2"/>
                        <a:buChar char="v"/>
                      </a:pPr>
                      <a:r>
                        <a:rPr lang="en-GB" sz="1800" dirty="0" smtClean="0">
                          <a:sym typeface="Wingdings"/>
                        </a:rPr>
                        <a:t>Good facilities</a:t>
                      </a:r>
                    </a:p>
                    <a:p>
                      <a:pPr marL="285750" indent="-285750" algn="l">
                        <a:buFont typeface="Wingdings" pitchFamily="2" charset="2"/>
                        <a:buChar char="v"/>
                      </a:pPr>
                      <a:r>
                        <a:rPr lang="en-GB" sz="1800" dirty="0" smtClean="0">
                          <a:sym typeface="Wingdings"/>
                        </a:rPr>
                        <a:t>Loyal members</a:t>
                      </a:r>
                    </a:p>
                    <a:p>
                      <a:pPr marL="285750" indent="-285750" algn="l">
                        <a:buFont typeface="Wingdings" pitchFamily="2" charset="2"/>
                        <a:buChar char="v"/>
                      </a:pPr>
                      <a:r>
                        <a:rPr lang="en-GB" sz="1800" dirty="0" smtClean="0">
                          <a:sym typeface="Wingdings"/>
                        </a:rPr>
                        <a:t>Wolves team</a:t>
                      </a:r>
                    </a:p>
                    <a:p>
                      <a:pPr marL="285750" indent="-285750" algn="l">
                        <a:buFont typeface="Wingdings" pitchFamily="2" charset="2"/>
                        <a:buChar char="v"/>
                      </a:pPr>
                      <a:r>
                        <a:rPr lang="en-GB" sz="1800" dirty="0" smtClean="0">
                          <a:sym typeface="Wingdings"/>
                        </a:rPr>
                        <a:t>Competitive female</a:t>
                      </a:r>
                      <a:r>
                        <a:rPr lang="en-GB" sz="1800" baseline="0" dirty="0" smtClean="0">
                          <a:sym typeface="Wingdings"/>
                        </a:rPr>
                        <a:t> teams</a:t>
                      </a:r>
                    </a:p>
                    <a:p>
                      <a:pPr marL="285750" indent="-285750" algn="l">
                        <a:buFont typeface="Wingdings" pitchFamily="2" charset="2"/>
                        <a:buChar char="v"/>
                      </a:pPr>
                      <a:r>
                        <a:rPr lang="en-GB" sz="1800" baseline="0" dirty="0" smtClean="0">
                          <a:sym typeface="Wingdings"/>
                        </a:rPr>
                        <a:t>Good range of sponsors</a:t>
                      </a:r>
                    </a:p>
                    <a:p>
                      <a:pPr marL="285750" indent="-285750" algn="l">
                        <a:buFont typeface="Wingdings" pitchFamily="2" charset="2"/>
                        <a:buChar char="v"/>
                      </a:pPr>
                      <a:r>
                        <a:rPr lang="en-GB" sz="1800" baseline="0" dirty="0" smtClean="0">
                          <a:sym typeface="Wingdings"/>
                        </a:rPr>
                        <a:t>Active use of social media</a:t>
                      </a:r>
                    </a:p>
                    <a:p>
                      <a:pPr marL="285750" indent="-285750" algn="l">
                        <a:buFont typeface="Wingdings" pitchFamily="2" charset="2"/>
                        <a:buChar char="v"/>
                      </a:pPr>
                      <a:r>
                        <a:rPr lang="en-GB" sz="1800" baseline="0" dirty="0" smtClean="0">
                          <a:sym typeface="Wingdings"/>
                        </a:rPr>
                        <a:t>Profitable</a:t>
                      </a:r>
                    </a:p>
                    <a:p>
                      <a:pPr marL="285750" indent="-285750" algn="l">
                        <a:buFont typeface="Wingdings" pitchFamily="2" charset="2"/>
                        <a:buChar char="v"/>
                      </a:pPr>
                      <a:r>
                        <a:rPr lang="en-GB" sz="1800" baseline="0" dirty="0" smtClean="0">
                          <a:sym typeface="Wingdings"/>
                        </a:rPr>
                        <a:t>Committee with clear objectives and goals</a:t>
                      </a:r>
                      <a:endParaRPr lang="en-GB" sz="1800" dirty="0" smtClean="0">
                        <a:sym typeface="Wingdings"/>
                      </a:endParaRPr>
                    </a:p>
                    <a:p>
                      <a:pPr marL="571500" indent="-571500" algn="l">
                        <a:buFont typeface="Wingdings" pitchFamily="2" charset="2"/>
                        <a:buChar char="v"/>
                      </a:pPr>
                      <a:endParaRPr lang="en-GB" sz="1800" dirty="0"/>
                    </a:p>
                  </a:txBody>
                  <a:tcPr/>
                </a:tc>
                <a:tc>
                  <a:txBody>
                    <a:bodyPr/>
                    <a:lstStyle/>
                    <a:p>
                      <a:pPr algn="ctr"/>
                      <a:r>
                        <a:rPr lang="en-GB" sz="3600" dirty="0" smtClean="0">
                          <a:sym typeface="Wingdings"/>
                        </a:rPr>
                        <a:t></a:t>
                      </a:r>
                    </a:p>
                    <a:p>
                      <a:pPr marL="285750" indent="-285750" algn="l">
                        <a:buFont typeface="Wingdings" pitchFamily="2" charset="2"/>
                        <a:buChar char="v"/>
                      </a:pPr>
                      <a:r>
                        <a:rPr lang="en-GB" sz="1800" dirty="0" smtClean="0">
                          <a:sym typeface="Wingdings"/>
                        </a:rPr>
                        <a:t>No</a:t>
                      </a:r>
                      <a:r>
                        <a:rPr lang="en-GB" sz="1800" baseline="0" dirty="0" smtClean="0">
                          <a:sym typeface="Wingdings"/>
                        </a:rPr>
                        <a:t> planned marketing</a:t>
                      </a:r>
                    </a:p>
                    <a:p>
                      <a:pPr marL="285750" indent="-285750" algn="l">
                        <a:buFont typeface="Wingdings" pitchFamily="2" charset="2"/>
                        <a:buChar char="v"/>
                      </a:pPr>
                      <a:r>
                        <a:rPr lang="en-GB" sz="1800" baseline="0" dirty="0" smtClean="0">
                          <a:sym typeface="Wingdings"/>
                        </a:rPr>
                        <a:t>Poor food choice </a:t>
                      </a:r>
                      <a:r>
                        <a:rPr lang="en-GB" sz="1800" baseline="0" smtClean="0">
                          <a:sym typeface="Wingdings"/>
                        </a:rPr>
                        <a:t>in clubhouse</a:t>
                      </a:r>
                      <a:endParaRPr lang="en-GB" sz="1800" baseline="0" dirty="0" smtClean="0">
                        <a:sym typeface="Wingdings"/>
                      </a:endParaRPr>
                    </a:p>
                    <a:p>
                      <a:pPr marL="285750" indent="-285750" algn="l">
                        <a:buFont typeface="Wingdings" pitchFamily="2" charset="2"/>
                        <a:buChar char="v"/>
                      </a:pPr>
                      <a:r>
                        <a:rPr lang="en-GB" sz="1800" baseline="0" dirty="0" smtClean="0">
                          <a:sym typeface="Wingdings"/>
                        </a:rPr>
                        <a:t>Limited links with local community</a:t>
                      </a:r>
                    </a:p>
                    <a:p>
                      <a:pPr marL="285750" indent="-285750" algn="l">
                        <a:buFont typeface="Wingdings" pitchFamily="2" charset="2"/>
                        <a:buChar char="v"/>
                      </a:pPr>
                      <a:r>
                        <a:rPr lang="en-GB" sz="1800" baseline="0" dirty="0" smtClean="0">
                          <a:sym typeface="Wingdings"/>
                        </a:rPr>
                        <a:t>Shortage of volunteers</a:t>
                      </a:r>
                    </a:p>
                    <a:p>
                      <a:pPr marL="285750" indent="-285750" algn="l">
                        <a:buFont typeface="Wingdings" pitchFamily="2" charset="2"/>
                        <a:buChar char="v"/>
                      </a:pPr>
                      <a:r>
                        <a:rPr lang="en-GB" sz="1800" dirty="0" smtClean="0">
                          <a:sym typeface="Wingdings"/>
                        </a:rPr>
                        <a:t>Weak control</a:t>
                      </a:r>
                      <a:r>
                        <a:rPr lang="en-GB" sz="1800" baseline="0" dirty="0" smtClean="0">
                          <a:sym typeface="Wingdings"/>
                        </a:rPr>
                        <a:t> of finances –</a:t>
                      </a:r>
                      <a:r>
                        <a:rPr lang="en-GB" sz="1400" baseline="0" dirty="0" smtClean="0">
                          <a:sym typeface="Wingdings"/>
                        </a:rPr>
                        <a:t>sponsors don’t always pay</a:t>
                      </a:r>
                    </a:p>
                    <a:p>
                      <a:pPr marL="285750" indent="-285750" algn="l">
                        <a:buFont typeface="Wingdings" pitchFamily="2" charset="2"/>
                        <a:buChar char="v"/>
                      </a:pPr>
                      <a:r>
                        <a:rPr lang="en-GB" sz="1800" baseline="0" dirty="0" err="1" smtClean="0">
                          <a:sym typeface="Wingdings"/>
                        </a:rPr>
                        <a:t>Outdated</a:t>
                      </a:r>
                      <a:r>
                        <a:rPr lang="en-GB" sz="1800" baseline="0" dirty="0" smtClean="0">
                          <a:sym typeface="Wingdings"/>
                        </a:rPr>
                        <a:t> IT</a:t>
                      </a:r>
                    </a:p>
                    <a:p>
                      <a:pPr marL="285750" indent="-285750" algn="l">
                        <a:buFont typeface="Wingdings" pitchFamily="2" charset="2"/>
                        <a:buChar char="v"/>
                      </a:pPr>
                      <a:r>
                        <a:rPr lang="en-GB" sz="1800" baseline="0" dirty="0" smtClean="0">
                          <a:sym typeface="Wingdings"/>
                        </a:rPr>
                        <a:t>Poor parking facilities</a:t>
                      </a:r>
                      <a:endParaRPr lang="en-GB" sz="1800" dirty="0"/>
                    </a:p>
                  </a:txBody>
                  <a:tcPr/>
                </a:tc>
              </a:tr>
            </a:tbl>
          </a:graphicData>
        </a:graphic>
      </p:graphicFrame>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17" descr="WITNEY Rugby Football Club "/>
          <p:cNvPicPr>
            <a:picLocks noChangeAspect="1" noChangeArrowheads="1"/>
          </p:cNvPicPr>
          <p:nvPr/>
        </p:nvPicPr>
        <p:blipFill>
          <a:blip r:embed="rId4" cstate="print"/>
          <a:srcRect/>
          <a:stretch>
            <a:fillRect/>
          </a:stretch>
        </p:blipFill>
        <p:spPr bwMode="auto">
          <a:xfrm>
            <a:off x="323528" y="332656"/>
            <a:ext cx="1890206" cy="1512167"/>
          </a:xfrm>
          <a:prstGeom prst="rect">
            <a:avLst/>
          </a:prstGeom>
          <a:noFill/>
        </p:spPr>
      </p:pic>
    </p:spTree>
    <p:extLst>
      <p:ext uri="{BB962C8B-B14F-4D97-AF65-F5344CB8AC3E}">
        <p14:creationId xmlns:p14="http://schemas.microsoft.com/office/powerpoint/2010/main" val="2059534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dirty="0" smtClean="0"/>
              <a:t>Recommendations</a:t>
            </a:r>
          </a:p>
          <a:p>
            <a:pPr marL="514350" indent="-514350">
              <a:buFont typeface="+mj-lt"/>
              <a:buAutoNum type="arabicPeriod"/>
            </a:pPr>
            <a:r>
              <a:rPr lang="en-GB" dirty="0" smtClean="0"/>
              <a:t>Sons/daughters and parents events</a:t>
            </a:r>
          </a:p>
          <a:p>
            <a:pPr marL="514350" indent="-514350">
              <a:buFont typeface="+mj-lt"/>
              <a:buAutoNum type="arabicPeriod"/>
            </a:pPr>
            <a:r>
              <a:rPr lang="en-GB" dirty="0" smtClean="0"/>
              <a:t>Revamp clubhouse menus</a:t>
            </a:r>
          </a:p>
          <a:p>
            <a:pPr marL="514350" indent="-514350">
              <a:buFont typeface="+mj-lt"/>
              <a:buAutoNum type="arabicPeriod"/>
            </a:pPr>
            <a:r>
              <a:rPr lang="en-GB" dirty="0" smtClean="0"/>
              <a:t>More fundraising events</a:t>
            </a:r>
          </a:p>
          <a:p>
            <a:pPr marL="514350" indent="-514350">
              <a:buFont typeface="+mj-lt"/>
              <a:buAutoNum type="arabicPeriod"/>
            </a:pPr>
            <a:r>
              <a:rPr lang="en-GB" dirty="0" smtClean="0"/>
              <a:t>More local publicity</a:t>
            </a:r>
          </a:p>
          <a:p>
            <a:pPr algn="ct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17" descr="WITNEY Rugby Football Club "/>
          <p:cNvPicPr>
            <a:picLocks noChangeAspect="1" noChangeArrowheads="1"/>
          </p:cNvPicPr>
          <p:nvPr/>
        </p:nvPicPr>
        <p:blipFill>
          <a:blip r:embed="rId4" cstate="print"/>
          <a:srcRect/>
          <a:stretch>
            <a:fillRect/>
          </a:stretch>
        </p:blipFill>
        <p:spPr bwMode="auto">
          <a:xfrm>
            <a:off x="251520" y="260649"/>
            <a:ext cx="2088232" cy="1670588"/>
          </a:xfrm>
          <a:prstGeom prst="rect">
            <a:avLst/>
          </a:prstGeom>
          <a:noFill/>
        </p:spPr>
      </p:pic>
      <p:sp>
        <p:nvSpPr>
          <p:cNvPr id="10" name="Title 1"/>
          <p:cNvSpPr>
            <a:spLocks noGrp="1"/>
          </p:cNvSpPr>
          <p:nvPr>
            <p:ph type="title"/>
          </p:nvPr>
        </p:nvSpPr>
        <p:spPr>
          <a:xfrm>
            <a:off x="467544" y="476672"/>
            <a:ext cx="8229600" cy="1143000"/>
          </a:xfrm>
        </p:spPr>
        <p:txBody>
          <a:bodyPr/>
          <a:lstStyle/>
          <a:p>
            <a:r>
              <a:rPr lang="en-GB" dirty="0" smtClean="0">
                <a:effectLst>
                  <a:outerShdw blurRad="38100" dist="38100" dir="2700000" algn="tl">
                    <a:srgbClr val="000000">
                      <a:alpha val="43137"/>
                    </a:srgbClr>
                  </a:outerShdw>
                </a:effectLst>
              </a:rPr>
              <a:t>Witney RFC</a:t>
            </a:r>
            <a:r>
              <a:rPr lang="en-GB" dirty="0" smtClean="0"/>
              <a:t/>
            </a:r>
            <a:br>
              <a:rPr lang="en-GB" dirty="0" smtClean="0"/>
            </a:b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pPr algn="ctr">
              <a:buNone/>
            </a:pPr>
            <a:r>
              <a:rPr lang="en-GB" sz="3600" dirty="0" smtClean="0"/>
              <a:t>What next</a:t>
            </a:r>
            <a:endParaRPr lang="en-GB" sz="3600"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sp>
        <p:nvSpPr>
          <p:cNvPr id="9" name="Title 1"/>
          <p:cNvSpPr>
            <a:spLocks noGrp="1"/>
          </p:cNvSpPr>
          <p:nvPr>
            <p:ph type="title"/>
          </p:nvPr>
        </p:nvSpPr>
        <p:spPr>
          <a:xfrm>
            <a:off x="395536" y="548680"/>
            <a:ext cx="8229600" cy="1143000"/>
          </a:xfrm>
        </p:spPr>
        <p:txBody>
          <a:bodyPr/>
          <a:lstStyle/>
          <a:p>
            <a:endParaRPr lang="en-GB" dirty="0"/>
          </a:p>
        </p:txBody>
      </p:sp>
      <p:sp>
        <p:nvSpPr>
          <p:cNvPr id="13" name="Title 1"/>
          <p:cNvSpPr txBox="1">
            <a:spLocks/>
          </p:cNvSpPr>
          <p:nvPr/>
        </p:nvSpPr>
        <p:spPr>
          <a:xfrm>
            <a:off x="457200" y="274639"/>
            <a:ext cx="8229600" cy="1143000"/>
          </a:xfrm>
          <a:prstGeom prst="rect">
            <a:avLst/>
          </a:prstGeom>
        </p:spPr>
        <p:txBody>
          <a:bodyPr lIns="91428" tIns="45715" rIns="91428" bIns="45715"/>
          <a:lstStyle/>
          <a:p>
            <a:pPr marL="0" marR="0" lvl="0" indent="0" algn="ctr" defTabSz="456498"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Year 1  Marketing Audit</a:t>
            </a:r>
          </a:p>
          <a:p>
            <a:r>
              <a:rPr lang="en-GB" dirty="0" smtClean="0"/>
              <a:t>Year 2   Marketing Plans</a:t>
            </a:r>
          </a:p>
          <a:p>
            <a:r>
              <a:rPr lang="en-GB" dirty="0" smtClean="0"/>
              <a:t>Year 3   Evaluation of Implementation</a:t>
            </a:r>
          </a:p>
          <a:p>
            <a:r>
              <a:rPr lang="en-GB" dirty="0" smtClean="0"/>
              <a:t>What Next</a:t>
            </a: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164288" y="5877272"/>
            <a:ext cx="1584176" cy="737618"/>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755576" y="5777880"/>
            <a:ext cx="2183221" cy="108012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Marketing Audit Results</a:t>
            </a:r>
            <a:endParaRPr lang="en-GB" dirty="0"/>
          </a:p>
        </p:txBody>
      </p:sp>
      <p:sp>
        <p:nvSpPr>
          <p:cNvPr id="3" name="Content Placeholder 2"/>
          <p:cNvSpPr>
            <a:spLocks noGrp="1"/>
          </p:cNvSpPr>
          <p:nvPr>
            <p:ph idx="1"/>
          </p:nvPr>
        </p:nvSpPr>
        <p:spPr/>
        <p:txBody>
          <a:bodyPr/>
          <a:lstStyle/>
          <a:p>
            <a:pPr algn="ctr">
              <a:buNone/>
            </a:pPr>
            <a:r>
              <a:rPr lang="en-GB" dirty="0" smtClean="0"/>
              <a:t>Overview</a:t>
            </a:r>
          </a:p>
          <a:p>
            <a:pPr>
              <a:buNone/>
            </a:pPr>
            <a:r>
              <a:rPr lang="en-GB" dirty="0" smtClean="0"/>
              <a:t>Club members are loyal and supportive</a:t>
            </a:r>
          </a:p>
          <a:p>
            <a:pPr>
              <a:buNone/>
            </a:pPr>
            <a:r>
              <a:rPr lang="en-GB" dirty="0" smtClean="0"/>
              <a:t>Growing Interest in Rugby but poor press on injuries</a:t>
            </a:r>
          </a:p>
          <a:p>
            <a:pPr>
              <a:buNone/>
            </a:pPr>
            <a:r>
              <a:rPr lang="en-GB" dirty="0" smtClean="0"/>
              <a:t>Work done by a small minority</a:t>
            </a:r>
          </a:p>
          <a:p>
            <a:pPr>
              <a:buNone/>
            </a:pPr>
            <a:r>
              <a:rPr lang="en-GB" dirty="0" smtClean="0"/>
              <a:t>Not enough opportunities for women</a:t>
            </a:r>
          </a:p>
          <a:p>
            <a:pPr>
              <a:buNone/>
            </a:pPr>
            <a:r>
              <a:rPr lang="en-GB" dirty="0" smtClean="0"/>
              <a:t>Need more younger members</a:t>
            </a:r>
          </a:p>
          <a:p>
            <a:pP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6588224" y="5949280"/>
            <a:ext cx="1584176" cy="737618"/>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755577" y="6021288"/>
            <a:ext cx="1800200" cy="64721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Chipping Norton RFC</a:t>
            </a:r>
            <a:br>
              <a:rPr lang="en-GB" dirty="0" smtClean="0"/>
            </a:br>
            <a:endParaRPr lang="en-GB" dirty="0"/>
          </a:p>
        </p:txBody>
      </p:sp>
      <p:sp>
        <p:nvSpPr>
          <p:cNvPr id="3" name="Content Placeholder 2"/>
          <p:cNvSpPr>
            <a:spLocks noGrp="1"/>
          </p:cNvSpPr>
          <p:nvPr>
            <p:ph idx="1"/>
          </p:nvPr>
        </p:nvSpPr>
        <p:spPr/>
        <p:txBody>
          <a:bodyPr/>
          <a:lstStyle/>
          <a:p>
            <a:endParaRPr lang="en-GB" dirty="0" smtClean="0"/>
          </a:p>
          <a:p>
            <a:pP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3401868" y="1628799"/>
            <a:ext cx="2250252" cy="180020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Chipping Norton RFC</a:t>
            </a:r>
            <a:r>
              <a:rPr lang="en-GB" dirty="0" smtClean="0"/>
              <a:t/>
            </a:r>
            <a:br>
              <a:rPr lang="en-GB" dirty="0" smtClean="0"/>
            </a:br>
            <a:endParaRPr lang="en-GB" dirty="0"/>
          </a:p>
        </p:txBody>
      </p:sp>
      <p:sp>
        <p:nvSpPr>
          <p:cNvPr id="3" name="Content Placeholder 2"/>
          <p:cNvSpPr>
            <a:spLocks noGrp="1"/>
          </p:cNvSpPr>
          <p:nvPr>
            <p:ph idx="1"/>
          </p:nvPr>
        </p:nvSpPr>
        <p:spPr/>
        <p:txBody>
          <a:bodyPr/>
          <a:lstStyle/>
          <a:p>
            <a:endParaRPr lang="en-GB" dirty="0" smtClean="0"/>
          </a:p>
          <a:p>
            <a:pP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0" y="0"/>
            <a:ext cx="1698780" cy="1359024"/>
          </a:xfrm>
          <a:prstGeom prst="rect">
            <a:avLst/>
          </a:prstGeom>
          <a:noFill/>
          <a:ln w="9525">
            <a:noFill/>
            <a:miter lim="800000"/>
            <a:headEnd/>
            <a:tailEnd/>
          </a:ln>
        </p:spPr>
      </p:pic>
      <p:graphicFrame>
        <p:nvGraphicFramePr>
          <p:cNvPr id="8" name="Table 7"/>
          <p:cNvGraphicFramePr>
            <a:graphicFrameLocks noGrp="1"/>
          </p:cNvGraphicFramePr>
          <p:nvPr/>
        </p:nvGraphicFramePr>
        <p:xfrm>
          <a:off x="1524000" y="1052736"/>
          <a:ext cx="6360368" cy="4824536"/>
        </p:xfrm>
        <a:graphic>
          <a:graphicData uri="http://schemas.openxmlformats.org/drawingml/2006/table">
            <a:tbl>
              <a:tblPr firstRow="1" bandRow="1"/>
              <a:tblGrid>
                <a:gridCol w="3180184"/>
                <a:gridCol w="3180184"/>
              </a:tblGrid>
              <a:tr h="4824536">
                <a:tc>
                  <a:txBody>
                    <a:bodyPr/>
                    <a:lstStyle/>
                    <a:p>
                      <a:pPr marL="0" marR="0" indent="0" algn="ctr" defTabSz="457144" rtl="0" eaLnBrk="1" fontAlgn="auto" latinLnBrk="0" hangingPunct="1">
                        <a:lnSpc>
                          <a:spcPct val="100000"/>
                        </a:lnSpc>
                        <a:spcBef>
                          <a:spcPts val="0"/>
                        </a:spcBef>
                        <a:spcAft>
                          <a:spcPts val="0"/>
                        </a:spcAft>
                        <a:buClrTx/>
                        <a:buSzTx/>
                        <a:buFont typeface="Arial" pitchFamily="34" charset="0"/>
                        <a:buNone/>
                        <a:tabLst/>
                        <a:defRPr/>
                      </a:pPr>
                      <a:r>
                        <a:rPr lang="en-GB" sz="3600" dirty="0" smtClean="0">
                          <a:sym typeface="Wingdings"/>
                        </a:rPr>
                        <a:t></a:t>
                      </a:r>
                      <a:endParaRPr lang="en-GB" sz="3600" dirty="0" smtClean="0"/>
                    </a:p>
                    <a:p>
                      <a:pPr>
                        <a:buFont typeface="Wingdings" pitchFamily="2" charset="2"/>
                        <a:buChar char="v"/>
                      </a:pPr>
                      <a:r>
                        <a:rPr lang="en-GB" sz="1800" kern="1200" dirty="0" smtClean="0">
                          <a:solidFill>
                            <a:schemeClr val="tx1"/>
                          </a:solidFill>
                          <a:latin typeface="+mn-lt"/>
                          <a:ea typeface="+mn-ea"/>
                          <a:cs typeface="+mn-cs"/>
                        </a:rPr>
                        <a:t>family environment of this club makes it unique and inviting </a:t>
                      </a:r>
                    </a:p>
                    <a:p>
                      <a:pPr>
                        <a:buFont typeface="Wingdings" pitchFamily="2" charset="2"/>
                        <a:buChar char="v"/>
                      </a:pPr>
                      <a:r>
                        <a:rPr lang="en-GB" sz="1800" kern="1200" dirty="0" smtClean="0">
                          <a:solidFill>
                            <a:schemeClr val="tx1"/>
                          </a:solidFill>
                          <a:latin typeface="+mn-lt"/>
                          <a:ea typeface="+mn-ea"/>
                          <a:cs typeface="+mn-cs"/>
                        </a:rPr>
                        <a:t>high ‘quality of coaching</a:t>
                      </a:r>
                    </a:p>
                    <a:p>
                      <a:pPr>
                        <a:buFont typeface="Wingdings" pitchFamily="2" charset="2"/>
                        <a:buChar char="v"/>
                      </a:pPr>
                      <a:r>
                        <a:rPr lang="en-GB" sz="1800" kern="1200" dirty="0" smtClean="0">
                          <a:solidFill>
                            <a:schemeClr val="tx1"/>
                          </a:solidFill>
                          <a:latin typeface="+mn-lt"/>
                          <a:ea typeface="+mn-ea"/>
                          <a:cs typeface="+mn-cs"/>
                        </a:rPr>
                        <a:t>On average Chipping Norton gain 60 more kids per season</a:t>
                      </a:r>
                    </a:p>
                    <a:p>
                      <a:pPr>
                        <a:buFont typeface="Wingdings" pitchFamily="2" charset="2"/>
                        <a:buChar char="v"/>
                      </a:pPr>
                      <a:r>
                        <a:rPr lang="en-GB" sz="1800" kern="1200" dirty="0" smtClean="0">
                          <a:solidFill>
                            <a:schemeClr val="tx1"/>
                          </a:solidFill>
                          <a:latin typeface="+mn-lt"/>
                          <a:ea typeface="+mn-ea"/>
                          <a:cs typeface="+mn-cs"/>
                        </a:rPr>
                        <a:t>parents and supporters are very keen to engage with more social activities Membership is value for money</a:t>
                      </a:r>
                    </a:p>
                    <a:p>
                      <a:pPr>
                        <a:buFont typeface="Wingdings" pitchFamily="2" charset="2"/>
                        <a:buChar char="v"/>
                      </a:pPr>
                      <a:r>
                        <a:rPr lang="en-GB" sz="1800" kern="1200" dirty="0" smtClean="0">
                          <a:solidFill>
                            <a:schemeClr val="tx1"/>
                          </a:solidFill>
                          <a:latin typeface="+mn-lt"/>
                          <a:ea typeface="+mn-ea"/>
                          <a:cs typeface="+mn-cs"/>
                        </a:rPr>
                        <a:t>Strong word of mouth advertising</a:t>
                      </a:r>
                    </a:p>
                    <a:p>
                      <a:pPr>
                        <a:buFont typeface="Wingdings" pitchFamily="2" charset="2"/>
                        <a:buChar char="v"/>
                      </a:pPr>
                      <a:r>
                        <a:rPr lang="en-GB" sz="1800" kern="1200" dirty="0" smtClean="0">
                          <a:solidFill>
                            <a:schemeClr val="tx1"/>
                          </a:solidFill>
                          <a:latin typeface="+mn-lt"/>
                          <a:ea typeface="+mn-ea"/>
                          <a:cs typeface="+mn-cs"/>
                        </a:rPr>
                        <a:t>RFU Seal of Approval</a:t>
                      </a:r>
                    </a:p>
                    <a:p>
                      <a:pPr>
                        <a:buFont typeface="Wingdings" pitchFamily="2" charset="2"/>
                        <a:buChar char="v"/>
                      </a:pPr>
                      <a:r>
                        <a:rPr lang="en-GB" sz="1800" kern="1200" dirty="0" smtClean="0">
                          <a:solidFill>
                            <a:schemeClr val="tx1"/>
                          </a:solidFill>
                          <a:latin typeface="+mn-lt"/>
                          <a:ea typeface="+mn-ea"/>
                          <a:cs typeface="+mn-cs"/>
                        </a:rPr>
                        <a:t>Facilities available for hire</a:t>
                      </a:r>
                      <a:endParaRPr lang="en-GB"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buFont typeface="Arial" pitchFamily="34" charset="0"/>
                        <a:buNone/>
                      </a:pPr>
                      <a:r>
                        <a:rPr lang="en-GB" sz="3600" b="0" dirty="0" smtClean="0">
                          <a:sym typeface="Wingdings"/>
                        </a:rPr>
                        <a:t></a:t>
                      </a:r>
                      <a:endParaRPr lang="en-GB" sz="3600" b="0" dirty="0" smtClean="0"/>
                    </a:p>
                    <a:p>
                      <a:pPr algn="l">
                        <a:buFont typeface="Wingdings" pitchFamily="2" charset="2"/>
                        <a:buChar char="v"/>
                      </a:pPr>
                      <a:r>
                        <a:rPr lang="en-GB" b="0" dirty="0" smtClean="0"/>
                        <a:t>Lack of social events</a:t>
                      </a:r>
                    </a:p>
                    <a:p>
                      <a:pPr algn="l">
                        <a:buFont typeface="Wingdings" pitchFamily="2" charset="2"/>
                        <a:buChar char="v"/>
                      </a:pPr>
                      <a:r>
                        <a:rPr lang="en-GB" b="0" dirty="0" smtClean="0"/>
                        <a:t>Poor internal communication</a:t>
                      </a:r>
                    </a:p>
                    <a:p>
                      <a:pPr algn="l">
                        <a:buFont typeface="Wingdings" pitchFamily="2" charset="2"/>
                        <a:buChar char="v"/>
                      </a:pPr>
                      <a:r>
                        <a:rPr lang="en-GB" b="0" dirty="0" smtClean="0"/>
                        <a:t>Weak Financial</a:t>
                      </a:r>
                      <a:r>
                        <a:rPr lang="en-GB" b="0" baseline="0" dirty="0" smtClean="0"/>
                        <a:t> Base</a:t>
                      </a:r>
                    </a:p>
                    <a:p>
                      <a:pPr algn="l">
                        <a:buFont typeface="Wingdings" pitchFamily="2" charset="2"/>
                        <a:buChar char="v"/>
                      </a:pPr>
                      <a:r>
                        <a:rPr lang="en-GB" b="0" baseline="0" dirty="0" smtClean="0"/>
                        <a:t>Hard to find</a:t>
                      </a:r>
                    </a:p>
                    <a:p>
                      <a:pPr algn="l">
                        <a:buFont typeface="Wingdings" pitchFamily="2" charset="2"/>
                        <a:buChar char="v"/>
                      </a:pPr>
                      <a:r>
                        <a:rPr lang="en-GB" b="0" baseline="0" dirty="0" smtClean="0"/>
                        <a:t>Better facilities elsewhere</a:t>
                      </a:r>
                    </a:p>
                    <a:p>
                      <a:pPr algn="l">
                        <a:buFont typeface="Wingdings" pitchFamily="2" charset="2"/>
                        <a:buChar char="v"/>
                      </a:pPr>
                      <a:r>
                        <a:rPr lang="en-GB" b="0" baseline="0" dirty="0" smtClean="0"/>
                        <a:t>Limited development of coaches and volunteers</a:t>
                      </a:r>
                    </a:p>
                    <a:p>
                      <a:pPr algn="l">
                        <a:buFont typeface="Wingdings" pitchFamily="2" charset="2"/>
                        <a:buChar char="v"/>
                      </a:pPr>
                      <a:r>
                        <a:rPr lang="en-GB" b="0" baseline="0" dirty="0" smtClean="0"/>
                        <a:t>Facilities not full utilised</a:t>
                      </a:r>
                      <a:endParaRPr lang="en-GB" b="0" dirty="0" smtClean="0"/>
                    </a:p>
                    <a:p>
                      <a:pPr algn="l">
                        <a:buFont typeface="Arial" pitchFamily="34" charset="0"/>
                        <a:buChar char="•"/>
                      </a:pPr>
                      <a:endParaRPr lang="en-GB" b="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Chipping Norton RFC</a:t>
            </a:r>
            <a:br>
              <a:rPr lang="en-GB" dirty="0" smtClean="0"/>
            </a:br>
            <a:endParaRPr lang="en-GB" dirty="0"/>
          </a:p>
        </p:txBody>
      </p:sp>
      <p:sp>
        <p:nvSpPr>
          <p:cNvPr id="3" name="Content Placeholder 2"/>
          <p:cNvSpPr>
            <a:spLocks noGrp="1"/>
          </p:cNvSpPr>
          <p:nvPr>
            <p:ph idx="1"/>
          </p:nvPr>
        </p:nvSpPr>
        <p:spPr/>
        <p:txBody>
          <a:bodyPr/>
          <a:lstStyle/>
          <a:p>
            <a:pPr algn="ctr">
              <a:buNone/>
            </a:pPr>
            <a:r>
              <a:rPr lang="en-GB" sz="3600" dirty="0" smtClean="0"/>
              <a:t>Recommendations</a:t>
            </a:r>
          </a:p>
          <a:p>
            <a:pPr algn="ctr">
              <a:buNone/>
            </a:pPr>
            <a:endParaRPr lang="en-GB" dirty="0" smtClean="0"/>
          </a:p>
          <a:p>
            <a:pPr marL="514350" lvl="0" indent="-514350">
              <a:buFont typeface="+mj-lt"/>
              <a:buAutoNum type="arabicPeriod"/>
            </a:pPr>
            <a:r>
              <a:rPr lang="en-GB" sz="2400" dirty="0" smtClean="0"/>
              <a:t>Efficiently use the club’s current digital platforms, and explore new digital platforms to improve administration, communication and promotion</a:t>
            </a:r>
          </a:p>
          <a:p>
            <a:pPr marL="514350" lvl="0" indent="-514350">
              <a:buFont typeface="+mj-lt"/>
              <a:buAutoNum type="arabicPeriod"/>
            </a:pPr>
            <a:r>
              <a:rPr lang="en-GB" sz="2400" dirty="0" smtClean="0"/>
              <a:t>Hold more social events</a:t>
            </a:r>
          </a:p>
          <a:p>
            <a:pPr marL="514350" indent="-514350">
              <a:buFont typeface="+mj-lt"/>
              <a:buAutoNum type="arabicPeriod"/>
            </a:pPr>
            <a:r>
              <a:rPr lang="en-GB" sz="2400" dirty="0" smtClean="0"/>
              <a:t>Attract and develop community based participation</a:t>
            </a:r>
          </a:p>
          <a:p>
            <a:pPr marL="514350" indent="-514350">
              <a:buFont typeface="+mj-lt"/>
              <a:buAutoNum type="arabicPeriod"/>
            </a:pPr>
            <a:r>
              <a:rPr lang="en-GB" sz="2400" dirty="0" smtClean="0"/>
              <a:t>Hold regular meetings for parents and volunteers</a:t>
            </a:r>
          </a:p>
          <a:p>
            <a:pPr marL="514350" lvl="0" indent="-514350">
              <a:buFont typeface="+mj-lt"/>
              <a:buAutoNum type="arabicPeriod"/>
            </a:pPr>
            <a:endParaRPr lang="en-GB" sz="1600" dirty="0" smtClean="0"/>
          </a:p>
          <a:p>
            <a:pPr marL="514350" indent="-514350">
              <a:buFont typeface="+mj-lt"/>
              <a:buAutoNum type="arabicPeriod"/>
            </a:pPr>
            <a:endParaRPr lang="en-GB" dirty="0" smtClean="0"/>
          </a:p>
          <a:p>
            <a:pPr algn="ctr">
              <a:buNone/>
            </a:pPr>
            <a:endParaRPr lang="en-GB" dirty="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755577" y="5777880"/>
            <a:ext cx="1944216" cy="96187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67544" y="260648"/>
            <a:ext cx="1698780" cy="135902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Banbury RFC</a:t>
            </a:r>
            <a:r>
              <a:rPr lang="en-GB" dirty="0" smtClean="0"/>
              <a:t/>
            </a:r>
            <a:br>
              <a:rPr lang="en-GB" dirty="0" smtClean="0"/>
            </a:br>
            <a:endParaRPr lang="en-GB" dirty="0"/>
          </a:p>
        </p:txBody>
      </p:sp>
      <p:sp>
        <p:nvSpPr>
          <p:cNvPr id="3" name="Content Placeholder 2"/>
          <p:cNvSpPr>
            <a:spLocks noGrp="1"/>
          </p:cNvSpPr>
          <p:nvPr>
            <p:ph idx="1"/>
          </p:nvPr>
        </p:nvSpPr>
        <p:spPr>
          <a:xfrm>
            <a:off x="457200" y="1124744"/>
            <a:ext cx="8229600" cy="5256584"/>
          </a:xfrm>
        </p:spPr>
        <p:txBody>
          <a:bodyPr numCol="2"/>
          <a:lstStyle/>
          <a:p>
            <a:pPr algn="ctr">
              <a:buNone/>
            </a:pPr>
            <a:endParaRPr lang="en-GB" sz="1800" dirty="0" smtClean="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5" name="Picture 7" descr="Banbury RUFC"/>
          <p:cNvPicPr>
            <a:picLocks noChangeAspect="1" noChangeArrowheads="1"/>
          </p:cNvPicPr>
          <p:nvPr/>
        </p:nvPicPr>
        <p:blipFill>
          <a:blip r:embed="rId3" cstate="print"/>
          <a:srcRect/>
          <a:stretch>
            <a:fillRect/>
          </a:stretch>
        </p:blipFill>
        <p:spPr bwMode="auto">
          <a:xfrm>
            <a:off x="3059832" y="2204863"/>
            <a:ext cx="2664296" cy="2131437"/>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755577" y="5777880"/>
            <a:ext cx="1944216" cy="9618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Banbury RFC</a:t>
            </a:r>
            <a:r>
              <a:rPr lang="en-GB" dirty="0" smtClean="0"/>
              <a:t/>
            </a:r>
            <a:br>
              <a:rPr lang="en-GB" dirty="0" smtClean="0"/>
            </a:br>
            <a:endParaRPr lang="en-GB" dirty="0"/>
          </a:p>
        </p:txBody>
      </p:sp>
      <p:sp>
        <p:nvSpPr>
          <p:cNvPr id="3" name="Content Placeholder 2"/>
          <p:cNvSpPr>
            <a:spLocks noGrp="1"/>
          </p:cNvSpPr>
          <p:nvPr>
            <p:ph idx="1"/>
          </p:nvPr>
        </p:nvSpPr>
        <p:spPr>
          <a:xfrm>
            <a:off x="457200" y="1124744"/>
            <a:ext cx="8229600" cy="5256584"/>
          </a:xfrm>
        </p:spPr>
        <p:txBody>
          <a:bodyPr numCol="2"/>
          <a:lstStyle/>
          <a:p>
            <a:pPr marL="360000" indent="0" algn="ctr">
              <a:buNone/>
            </a:pPr>
            <a:r>
              <a:rPr lang="en-GB" sz="3600" dirty="0" smtClean="0">
                <a:sym typeface="Wingdings"/>
              </a:rPr>
              <a:t></a:t>
            </a:r>
            <a:endParaRPr lang="en-GB" sz="3600" dirty="0" smtClean="0"/>
          </a:p>
          <a:p>
            <a:pPr marL="360000" indent="0">
              <a:buFont typeface="Wingdings" pitchFamily="2" charset="2"/>
              <a:buChar char="v"/>
            </a:pPr>
            <a:r>
              <a:rPr lang="en-GB" sz="1800" dirty="0" smtClean="0"/>
              <a:t>Best playing facilities in the area</a:t>
            </a:r>
          </a:p>
          <a:p>
            <a:pPr marL="360000" indent="0">
              <a:buFont typeface="Wingdings" pitchFamily="2" charset="2"/>
              <a:buChar char="v"/>
            </a:pPr>
            <a:r>
              <a:rPr lang="en-GB" sz="1800" dirty="0" smtClean="0"/>
              <a:t>Sponsorship of  senior players</a:t>
            </a:r>
          </a:p>
          <a:p>
            <a:pPr marL="360000" indent="0">
              <a:buFont typeface="Wingdings" pitchFamily="2" charset="2"/>
              <a:buChar char="v"/>
            </a:pPr>
            <a:r>
              <a:rPr lang="en-GB" sz="1800" dirty="0" smtClean="0"/>
              <a:t>U17 &amp;18 teams</a:t>
            </a:r>
          </a:p>
          <a:p>
            <a:pPr marL="360000" indent="0">
              <a:buFont typeface="Wingdings" pitchFamily="2" charset="2"/>
              <a:buChar char="v"/>
            </a:pPr>
            <a:r>
              <a:rPr lang="en-GB" sz="1800" dirty="0" smtClean="0"/>
              <a:t>Junior coaching on Sundays</a:t>
            </a:r>
          </a:p>
          <a:p>
            <a:pPr marL="360000" indent="0">
              <a:buFont typeface="Wingdings" pitchFamily="2" charset="2"/>
              <a:buChar char="v"/>
            </a:pPr>
            <a:r>
              <a:rPr lang="en-GB" sz="1800" dirty="0" smtClean="0"/>
              <a:t>Strong volunteer base</a:t>
            </a:r>
          </a:p>
          <a:p>
            <a:pPr marL="360000" indent="0">
              <a:buFont typeface="Wingdings" pitchFamily="2" charset="2"/>
              <a:buChar char="v"/>
            </a:pPr>
            <a:r>
              <a:rPr lang="en-GB" sz="1800" dirty="0" smtClean="0"/>
              <a:t>Good community spirit</a:t>
            </a:r>
          </a:p>
          <a:p>
            <a:pPr marL="360000" indent="0">
              <a:buFont typeface="Wingdings" pitchFamily="2" charset="2"/>
              <a:buChar char="v"/>
            </a:pPr>
            <a:r>
              <a:rPr lang="en-GB" sz="1800" dirty="0" smtClean="0"/>
              <a:t>High number of non-playing members</a:t>
            </a:r>
          </a:p>
          <a:p>
            <a:pPr marL="360000" indent="0">
              <a:buFont typeface="Wingdings" pitchFamily="2" charset="2"/>
              <a:buChar char="v"/>
            </a:pPr>
            <a:r>
              <a:rPr lang="en-GB" sz="1800" dirty="0" smtClean="0"/>
              <a:t>Links with Banbury Guardian</a:t>
            </a:r>
          </a:p>
          <a:p>
            <a:pPr marL="360000" indent="0">
              <a:buFont typeface="Wingdings" pitchFamily="2" charset="2"/>
              <a:buChar char="v"/>
            </a:pPr>
            <a:r>
              <a:rPr lang="en-GB" sz="1800" dirty="0" smtClean="0"/>
              <a:t>Active Twitter account</a:t>
            </a:r>
          </a:p>
          <a:p>
            <a:pPr marL="360000" indent="0">
              <a:buFont typeface="Wingdings" pitchFamily="2" charset="2"/>
              <a:buChar char="v"/>
            </a:pPr>
            <a:r>
              <a:rPr lang="en-GB" sz="1800" dirty="0" smtClean="0"/>
              <a:t>Fitness group for parents</a:t>
            </a:r>
          </a:p>
          <a:p>
            <a:pPr marL="360000" indent="0">
              <a:buFont typeface="Wingdings" pitchFamily="2" charset="2"/>
              <a:buChar char="v"/>
            </a:pPr>
            <a:r>
              <a:rPr lang="en-GB" sz="1800" dirty="0" smtClean="0"/>
              <a:t>Good links with local business</a:t>
            </a:r>
          </a:p>
          <a:p>
            <a:pPr marL="360000" indent="0" algn="ctr">
              <a:buNone/>
            </a:pPr>
            <a:r>
              <a:rPr lang="en-GB" dirty="0" smtClean="0">
                <a:sym typeface="Wingdings"/>
              </a:rPr>
              <a:t></a:t>
            </a:r>
          </a:p>
          <a:p>
            <a:pPr marL="360000" indent="0" algn="ctr">
              <a:buNone/>
            </a:pPr>
            <a:r>
              <a:rPr lang="en-GB" sz="3600" dirty="0" smtClean="0">
                <a:sym typeface="Wingdings"/>
              </a:rPr>
              <a:t></a:t>
            </a:r>
          </a:p>
          <a:p>
            <a:pPr marL="360000" indent="0">
              <a:buFont typeface="Wingdings" pitchFamily="2" charset="2"/>
              <a:buChar char="v"/>
            </a:pPr>
            <a:r>
              <a:rPr lang="en-GB" sz="1800" dirty="0" smtClean="0">
                <a:sym typeface="Wingdings"/>
              </a:rPr>
              <a:t>Poor clubhouse facilities</a:t>
            </a:r>
          </a:p>
          <a:p>
            <a:pPr marL="360000" indent="0">
              <a:buFont typeface="Wingdings" pitchFamily="2" charset="2"/>
              <a:buChar char="v"/>
            </a:pPr>
            <a:r>
              <a:rPr lang="en-GB" sz="1800" dirty="0" smtClean="0">
                <a:sym typeface="Wingdings"/>
              </a:rPr>
              <a:t>Drop out of teenage players</a:t>
            </a:r>
          </a:p>
          <a:p>
            <a:pPr marL="360000" indent="0">
              <a:buFont typeface="Wingdings" pitchFamily="2" charset="2"/>
              <a:buChar char="v"/>
            </a:pPr>
            <a:r>
              <a:rPr lang="en-GB" sz="1800" dirty="0" smtClean="0">
                <a:sym typeface="Wingdings"/>
              </a:rPr>
              <a:t>Transition to competitive sport for minis</a:t>
            </a:r>
          </a:p>
          <a:p>
            <a:pPr marL="360000" indent="0">
              <a:buFont typeface="Wingdings" pitchFamily="2" charset="2"/>
              <a:buChar char="v"/>
            </a:pPr>
            <a:r>
              <a:rPr lang="en-GB" sz="1800" dirty="0" smtClean="0">
                <a:sym typeface="Wingdings"/>
              </a:rPr>
              <a:t>No girls’ or women’s teams</a:t>
            </a:r>
          </a:p>
          <a:p>
            <a:pPr marL="360000" indent="0">
              <a:buFont typeface="Wingdings" pitchFamily="2" charset="2"/>
              <a:buChar char="v"/>
            </a:pPr>
            <a:r>
              <a:rPr lang="en-GB" sz="1800" dirty="0" smtClean="0">
                <a:sym typeface="Wingdings"/>
              </a:rPr>
              <a:t>Poor member database</a:t>
            </a:r>
          </a:p>
          <a:p>
            <a:pPr marL="360000" indent="0" algn="ctr">
              <a:buNone/>
            </a:pPr>
            <a:endParaRPr lang="en-GB" dirty="0" smtClean="0"/>
          </a:p>
          <a:p>
            <a:pPr marL="360000" indent="0" algn="ctr">
              <a:buNone/>
            </a:pPr>
            <a:endParaRPr lang="en-GB" sz="1800" dirty="0" smtClean="0"/>
          </a:p>
          <a:p>
            <a:pPr algn="ctr">
              <a:buNone/>
            </a:pPr>
            <a:endParaRPr lang="en-GB" sz="1800" dirty="0" smtClean="0"/>
          </a:p>
        </p:txBody>
      </p:sp>
      <p:pic>
        <p:nvPicPr>
          <p:cNvPr id="4" name="Picture 2" descr="3x-logos"/>
          <p:cNvPicPr>
            <a:picLocks noChangeAspect="1" noChangeArrowheads="1"/>
          </p:cNvPicPr>
          <p:nvPr/>
        </p:nvPicPr>
        <p:blipFill>
          <a:blip r:embed="rId2" cstate="print"/>
          <a:srcRect l="34233" t="8894" r="34386"/>
          <a:stretch>
            <a:fillRect/>
          </a:stretch>
        </p:blipFill>
        <p:spPr bwMode="auto">
          <a:xfrm>
            <a:off x="7020272" y="5949280"/>
            <a:ext cx="1584176" cy="737618"/>
          </a:xfrm>
          <a:prstGeom prst="rect">
            <a:avLst/>
          </a:prstGeom>
          <a:noFill/>
        </p:spPr>
      </p:pic>
      <p:pic>
        <p:nvPicPr>
          <p:cNvPr id="5" name="Picture 7" descr="Banbury RUFC"/>
          <p:cNvPicPr>
            <a:picLocks noChangeAspect="1" noChangeArrowheads="1"/>
          </p:cNvPicPr>
          <p:nvPr/>
        </p:nvPicPr>
        <p:blipFill>
          <a:blip r:embed="rId3" cstate="print"/>
          <a:srcRect/>
          <a:stretch>
            <a:fillRect/>
          </a:stretch>
        </p:blipFill>
        <p:spPr bwMode="auto">
          <a:xfrm>
            <a:off x="827584" y="188640"/>
            <a:ext cx="1368152" cy="1094522"/>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755577" y="5777880"/>
            <a:ext cx="1944216" cy="9618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xfordBrookes_slide1a">
  <a:themeElements>
    <a:clrScheme name="OxfordBrookes_slide1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Brookes_slide1a">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OxfordBrookes_slide1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Brookes_slide1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Brookes_slide1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Brookes_slide1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Brookes_slide1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Brookes_slide1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Brookes_slide1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Brookes_slide1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Brookes_slide1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Brookes_slide1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Brookes_slide1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Brookes_slide1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xfordBrookes_slide3">
  <a:themeElements>
    <a:clrScheme name="OxfordBrookes_slide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Brookes_slide3">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OxfordBrookes_slide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Brookes_slide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Brookes_slide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Brookes_slide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Brookes_slide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Brookes_slide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Brookes_slide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Brookes_slide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Brookes_slide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Brookes_slide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Brookes_slide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Brookes_slide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xfordBrookes_slide4">
  <a:themeElements>
    <a:clrScheme name="OxfordBrookes_slid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Brookes_slide4">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OxfordBrookes_slid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Brookes_slid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Brookes_slid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Brookes_slid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Brookes_slid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Brookes_slid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Brookes_slide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Brookes_slid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Brookes_slid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Brookes_slid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Brookes_slid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Brookes_slid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xfordBrookes_slide2">
  <a:themeElements>
    <a:clrScheme name="OxfordBrookes_slid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Brookes_slide2">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OxfordBrookes_slid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Brookes_slid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Brookes_slid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Brookes_slid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Brookes_slid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Brookes_slid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Brookes_slide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Brookes_slid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Brookes_slid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Brookes_slid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Brookes_slid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Brookes_slid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xfordBrookes_slide1a">
  <a:themeElements>
    <a:clrScheme name="OxfordBrookes_slide1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Brookes_slide1a">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OxfordBrookes_slide1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Brookes_slide1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Brookes_slide1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Brookes_slide1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Brookes_slide1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Brookes_slide1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Brookes_slide1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Brookes_slide1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Brookes_slide1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Brookes_slide1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Brookes_slide1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Brookes_slide1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xfordBrookes_slide3">
  <a:themeElements>
    <a:clrScheme name="OxfordBrookes_slide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Brookes_slide3">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OxfordBrookes_slide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Brookes_slide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Brookes_slide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Brookes_slide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Brookes_slide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Brookes_slide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Brookes_slide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Brookes_slide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Brookes_slide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Brookes_slide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Brookes_slide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Brookes_slide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xfordBrookes_slide4">
  <a:themeElements>
    <a:clrScheme name="OxfordBrookes_slid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Brookes_slide4">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OxfordBrookes_slid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Brookes_slid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Brookes_slid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Brookes_slid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Brookes_slid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Brookes_slid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Brookes_slide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Brookes_slid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Brookes_slid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Brookes_slid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Brookes_slid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Brookes_slid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xfordBrookes_slide2">
  <a:themeElements>
    <a:clrScheme name="OxfordBrookes_slid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Brookes_slide2">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OxfordBrookes_slid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Brookes_slid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Brookes_slid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Brookes_slid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Brookes_slid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Brookes_slid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Brookes_slide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Brookes_slid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Brookes_slid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Brookes_slid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Brookes_slid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Brookes_slid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RF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OB-templates-grey</Template>
  <TotalTime>440</TotalTime>
  <Words>994</Words>
  <Application>Microsoft Macintosh PowerPoint</Application>
  <PresentationFormat>On-screen Show (4:3)</PresentationFormat>
  <Paragraphs>238</Paragraphs>
  <Slides>29</Slides>
  <Notes>2</Notes>
  <HiddenSlides>0</HiddenSlides>
  <MMClips>0</MMClips>
  <ScaleCrop>false</ScaleCrop>
  <HeadingPairs>
    <vt:vector size="4" baseType="variant">
      <vt:variant>
        <vt:lpstr>Theme</vt:lpstr>
      </vt:variant>
      <vt:variant>
        <vt:i4>9</vt:i4>
      </vt:variant>
      <vt:variant>
        <vt:lpstr>Slide Titles</vt:lpstr>
      </vt:variant>
      <vt:variant>
        <vt:i4>29</vt:i4>
      </vt:variant>
    </vt:vector>
  </HeadingPairs>
  <TitlesOfParts>
    <vt:vector size="38" baseType="lpstr">
      <vt:lpstr>OxfordBrookes_slide1a</vt:lpstr>
      <vt:lpstr>OxfordBrookes_slide3</vt:lpstr>
      <vt:lpstr>OxfordBrookes_slide4</vt:lpstr>
      <vt:lpstr>OxfordBrookes_slide2</vt:lpstr>
      <vt:lpstr>1_OxfordBrookes_slide1a</vt:lpstr>
      <vt:lpstr>1_OxfordBrookes_slide3</vt:lpstr>
      <vt:lpstr>1_OxfordBrookes_slide4</vt:lpstr>
      <vt:lpstr>1_OxfordBrookes_slide2</vt:lpstr>
      <vt:lpstr>RFU</vt:lpstr>
      <vt:lpstr> Oxford Brookes University welcomes  Oxfordshire Rugby</vt:lpstr>
      <vt:lpstr>The Project</vt:lpstr>
      <vt:lpstr>PowerPoint Presentation</vt:lpstr>
      <vt:lpstr> Marketing Audit Results</vt:lpstr>
      <vt:lpstr>Chipping Norton RFC </vt:lpstr>
      <vt:lpstr>Chipping Norton RFC </vt:lpstr>
      <vt:lpstr>Chipping Norton RFC </vt:lpstr>
      <vt:lpstr>Banbury RFC </vt:lpstr>
      <vt:lpstr>Banbury RFC </vt:lpstr>
      <vt:lpstr>Banbury RFC </vt:lpstr>
      <vt:lpstr>Chinnor RFC </vt:lpstr>
      <vt:lpstr>Chinnor RFC </vt:lpstr>
      <vt:lpstr>Chinnor RFC </vt:lpstr>
      <vt:lpstr> Littlemore RFC </vt:lpstr>
      <vt:lpstr>Littlemore RFC  </vt:lpstr>
      <vt:lpstr>Littlemore RFC  </vt:lpstr>
      <vt:lpstr> Wallingford RFC </vt:lpstr>
      <vt:lpstr>Wallingford RFC   </vt:lpstr>
      <vt:lpstr> Wallingford RFC   </vt:lpstr>
      <vt:lpstr> Gosford All Blacks RFC </vt:lpstr>
      <vt:lpstr> Gosford All Blacks RFC   </vt:lpstr>
      <vt:lpstr>Gosford All Blacks RFC </vt:lpstr>
      <vt:lpstr> Wheatley RFC </vt:lpstr>
      <vt:lpstr>Wheatley RFC   </vt:lpstr>
      <vt:lpstr>Wheatley RFC   </vt:lpstr>
      <vt:lpstr> Witney RFC </vt:lpstr>
      <vt:lpstr>Witney RFC </vt:lpstr>
      <vt:lpstr>Witney RFC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Oxford Brookes University welcomes  Oxfordshire Rugby</dc:title>
  <dc:creator>Jacqui</dc:creator>
  <cp:lastModifiedBy>Rox Wai</cp:lastModifiedBy>
  <cp:revision>39</cp:revision>
  <dcterms:created xsi:type="dcterms:W3CDTF">2014-01-29T14:07:36Z</dcterms:created>
  <dcterms:modified xsi:type="dcterms:W3CDTF">2014-11-14T23:25:00Z</dcterms:modified>
</cp:coreProperties>
</file>