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10" r:id="rId1"/>
  </p:sldMasterIdLst>
  <p:notesMasterIdLst>
    <p:notesMasterId r:id="rId19"/>
  </p:notesMasterIdLst>
  <p:sldIdLst>
    <p:sldId id="256" r:id="rId2"/>
    <p:sldId id="257" r:id="rId3"/>
    <p:sldId id="264" r:id="rId4"/>
    <p:sldId id="258" r:id="rId5"/>
    <p:sldId id="266" r:id="rId6"/>
    <p:sldId id="259" r:id="rId7"/>
    <p:sldId id="267" r:id="rId8"/>
    <p:sldId id="260" r:id="rId9"/>
    <p:sldId id="261" r:id="rId10"/>
    <p:sldId id="268" r:id="rId11"/>
    <p:sldId id="262" r:id="rId12"/>
    <p:sldId id="265" r:id="rId13"/>
    <p:sldId id="263"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90" d="100"/>
          <a:sy n="90" d="100"/>
        </p:scale>
        <p:origin x="6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13065-152F-4E38-8C68-DD90E08CC953}" type="datetimeFigureOut">
              <a:rPr lang="en-US" smtClean="0"/>
              <a:t>1/15/2015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71CC18-9626-421A-AC0F-127E20383F63}" type="slidenum">
              <a:rPr lang="en-US" smtClean="0"/>
              <a:t>‹#›</a:t>
            </a:fld>
            <a:endParaRPr lang="en-US"/>
          </a:p>
        </p:txBody>
      </p:sp>
    </p:spTree>
    <p:extLst>
      <p:ext uri="{BB962C8B-B14F-4D97-AF65-F5344CB8AC3E}">
        <p14:creationId xmlns:p14="http://schemas.microsoft.com/office/powerpoint/2010/main" val="88022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Can HR practices help Walmart boost productivity?  </a:t>
            </a:r>
          </a:p>
          <a:p>
            <a:r>
              <a:rPr lang="en-US" sz="1200" kern="1200" dirty="0" smtClean="0">
                <a:solidFill>
                  <a:schemeClr val="tx1"/>
                </a:solidFill>
                <a:effectLst/>
                <a:latin typeface="+mn-lt"/>
                <a:ea typeface="+mn-ea"/>
                <a:cs typeface="+mn-cs"/>
              </a:rPr>
              <a:t>Walmart is the world’s largest retailer, with about 2.2 million employees worldwide. The company employs 1.4 million people in the United States alone. Walmart has 10,773 stores worldwide and 4,177 in the U.S. (NY Job Source, 2014; Gustafson, 2014). </a:t>
            </a:r>
          </a:p>
          <a:p>
            <a:r>
              <a:rPr lang="en-US" sz="1200" kern="1200" dirty="0" smtClean="0">
                <a:solidFill>
                  <a:schemeClr val="tx1"/>
                </a:solidFill>
                <a:effectLst/>
                <a:latin typeface="+mn-lt"/>
                <a:ea typeface="+mn-ea"/>
                <a:cs typeface="+mn-cs"/>
              </a:rPr>
              <a:t>Although the company is enormously successful, it is also very controversial for its wage and labor practices. Walmart’s business model relies on low-wage labor to keep costs low, and the company has long been staunchly anti-union. Many Walmart associates are forced to rely on public assistance to make ends meet (O’Connor, 2014). Not surprisingly, the company often has poor relations with employees (Griswold, 2014; Rosenberg, 2014).</a:t>
            </a:r>
          </a:p>
          <a:p>
            <a:r>
              <a:rPr lang="en-US" sz="1200" kern="1200" dirty="0" smtClean="0">
                <a:solidFill>
                  <a:schemeClr val="tx1"/>
                </a:solidFill>
                <a:effectLst/>
                <a:latin typeface="+mn-lt"/>
                <a:ea typeface="+mn-ea"/>
                <a:cs typeface="+mn-cs"/>
              </a:rPr>
              <a:t>A report by Americans for Tax Fairness estimated that Walmart cost taxpayers $6.2 billion in public assistance in 2013, including food stamps, Medicaid and housing assistance (Reference for Business, 2014; O’Connor, 2014). Walmart has claimed its average wage is $11.83/hour, while a report by </a:t>
            </a:r>
            <a:r>
              <a:rPr lang="en-US" sz="1200" kern="1200" dirty="0" err="1" smtClean="0">
                <a:solidFill>
                  <a:schemeClr val="tx1"/>
                </a:solidFill>
                <a:effectLst/>
                <a:latin typeface="+mn-lt"/>
                <a:ea typeface="+mn-ea"/>
                <a:cs typeface="+mn-cs"/>
              </a:rPr>
              <a:t>IBISWorld</a:t>
            </a:r>
            <a:r>
              <a:rPr lang="en-US" sz="1200" kern="1200" dirty="0" smtClean="0">
                <a:solidFill>
                  <a:schemeClr val="tx1"/>
                </a:solidFill>
                <a:effectLst/>
                <a:latin typeface="+mn-lt"/>
                <a:ea typeface="+mn-ea"/>
                <a:cs typeface="+mn-cs"/>
              </a:rPr>
              <a:t> found an average of $8.81/hour (O’Connor, 2014; Making Change at Walmart, 2015). </a:t>
            </a:r>
          </a:p>
          <a:p>
            <a:r>
              <a:rPr lang="en-US" sz="1200" kern="1200" dirty="0" smtClean="0">
                <a:solidFill>
                  <a:schemeClr val="tx1"/>
                </a:solidFill>
                <a:effectLst/>
                <a:latin typeface="+mn-lt"/>
                <a:ea typeface="+mn-ea"/>
                <a:cs typeface="+mn-cs"/>
              </a:rPr>
              <a:t>Given Walmart’s poor relations with so many of its workers, a key question is whether better HR practices could help the retailer to improve employee relations and boost productivity. </a:t>
            </a:r>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2</a:t>
            </a:fld>
            <a:endParaRPr lang="en-US"/>
          </a:p>
        </p:txBody>
      </p:sp>
    </p:spTree>
    <p:extLst>
      <p:ext uri="{BB962C8B-B14F-4D97-AF65-F5344CB8AC3E}">
        <p14:creationId xmlns:p14="http://schemas.microsoft.com/office/powerpoint/2010/main" val="228793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Following the strategic human resource management (SHRM) perspective, there are two key approaches to human resources management. The first approach consists of psychological approaches, such as empowerment, education, and training. The second approach consists of operational initiatives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a:t>
            </a:r>
          </a:p>
          <a:p>
            <a:r>
              <a:rPr lang="en-US" sz="1200" kern="1200" dirty="0" smtClean="0">
                <a:solidFill>
                  <a:schemeClr val="tx1"/>
                </a:solidFill>
                <a:effectLst/>
                <a:latin typeface="+mn-lt"/>
                <a:ea typeface="+mn-ea"/>
                <a:cs typeface="+mn-cs"/>
              </a:rPr>
              <a:t>The basic idea behind the psychological approaches is that the more invested an employee is in an organization, the more productive he or she will be. This goes well beyond teaching an employee how to perform a task: the psychological approaches argue that employees should be trained in organizationally specific knowledge and entrusted with responsibilities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a:t>
            </a:r>
          </a:p>
          <a:p>
            <a:r>
              <a:rPr lang="en-US" sz="1200" kern="1200" dirty="0" smtClean="0">
                <a:solidFill>
                  <a:schemeClr val="tx1"/>
                </a:solidFill>
                <a:effectLst/>
                <a:latin typeface="+mn-lt"/>
                <a:ea typeface="+mn-ea"/>
                <a:cs typeface="+mn-cs"/>
              </a:rPr>
              <a:t>Employees should also experience a supportive environment, one in which they are considered valued members of the organization. Teamwork, the psychological approaches argue, is of considerable importance: it provides employees with ways to support each other and become not only more efficient, but also more content with their work and attached to the organization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a:t>
            </a:r>
          </a:p>
          <a:p>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4</a:t>
            </a:fld>
            <a:endParaRPr lang="en-US"/>
          </a:p>
        </p:txBody>
      </p:sp>
    </p:spTree>
    <p:extLst>
      <p:ext uri="{BB962C8B-B14F-4D97-AF65-F5344CB8AC3E}">
        <p14:creationId xmlns:p14="http://schemas.microsoft.com/office/powerpoint/2010/main" val="927147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operational initiatives approach is very different from the empowerment approaches. Integrated manufacturing centers on the idea that organizations should optimize by focusing on efficiency and quality at every stage of every process, and at all levels of the organization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a:t>
            </a:r>
          </a:p>
          <a:p>
            <a:r>
              <a:rPr lang="en-US" sz="1200" kern="1200" dirty="0" smtClean="0">
                <a:solidFill>
                  <a:schemeClr val="tx1"/>
                </a:solidFill>
                <a:effectLst/>
                <a:latin typeface="+mn-lt"/>
                <a:ea typeface="+mn-ea"/>
                <a:cs typeface="+mn-cs"/>
              </a:rPr>
              <a:t>Total quality management (TQM), for example, is an approach based on the principle that quality control is very important at all levels of production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This approach, like most of these approaches, originated in the manufacturing sector. Continuous improvement to reduce waste is fundamental to TQM, as is doing things correctly the first time. </a:t>
            </a:r>
          </a:p>
          <a:p>
            <a:r>
              <a:rPr lang="en-US" sz="1200" kern="1200" dirty="0" smtClean="0">
                <a:solidFill>
                  <a:schemeClr val="tx1"/>
                </a:solidFill>
                <a:effectLst/>
                <a:latin typeface="+mn-lt"/>
                <a:ea typeface="+mn-ea"/>
                <a:cs typeface="+mn-cs"/>
              </a:rPr>
              <a:t>Operational initiatives focus chiefly on processes and efficiency. Some of them can connect with the psychological approaches: for example, better-trained, more motivated workers are likely to be more efficient, and this will have ramifications for the organization’s processes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Nonetheless, on the whole they are quite different.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571CC18-9626-421A-AC0F-127E20383F63}" type="slidenum">
              <a:rPr lang="en-US" smtClean="0"/>
              <a:t>6</a:t>
            </a:fld>
            <a:endParaRPr lang="en-US"/>
          </a:p>
        </p:txBody>
      </p:sp>
    </p:spTree>
    <p:extLst>
      <p:ext uri="{BB962C8B-B14F-4D97-AF65-F5344CB8AC3E}">
        <p14:creationId xmlns:p14="http://schemas.microsoft.com/office/powerpoint/2010/main" val="3538539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Comparing psychological and operational initiative approaches: </a:t>
            </a:r>
          </a:p>
          <a:p>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studied 308 manufacturing companies which utilized varying numbers of psychological approaches and operational initiative approaches. Operational initiative approaches were particularly popular, with 63% of all companies adopting total quality management (TQM) (</a:t>
            </a:r>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a:t>
            </a:r>
          </a:p>
          <a:p>
            <a:r>
              <a:rPr lang="en-US" sz="1200" kern="1200" dirty="0" err="1" smtClean="0">
                <a:solidFill>
                  <a:schemeClr val="tx1"/>
                </a:solidFill>
                <a:effectLst/>
                <a:latin typeface="+mn-lt"/>
                <a:ea typeface="+mn-ea"/>
                <a:cs typeface="+mn-cs"/>
              </a:rPr>
              <a:t>Birdi</a:t>
            </a:r>
            <a:r>
              <a:rPr lang="en-US" sz="1200" kern="1200" dirty="0" smtClean="0">
                <a:solidFill>
                  <a:schemeClr val="tx1"/>
                </a:solidFill>
                <a:effectLst/>
                <a:latin typeface="+mn-lt"/>
                <a:ea typeface="+mn-ea"/>
                <a:cs typeface="+mn-cs"/>
              </a:rPr>
              <a:t> et al. (2008) found that the practices of empowerment and extensive training in particular boosted company productivity. However, the operational initiative practices, such as TQM, did not show a significant effect on company productivity. These findings validate previous research evidence indicating essentially the same thing. </a:t>
            </a:r>
          </a:p>
          <a:p>
            <a:r>
              <a:rPr lang="en-US" sz="1200" kern="1200" dirty="0" smtClean="0">
                <a:solidFill>
                  <a:schemeClr val="tx1"/>
                </a:solidFill>
                <a:effectLst/>
                <a:latin typeface="+mn-lt"/>
                <a:ea typeface="+mn-ea"/>
                <a:cs typeface="+mn-cs"/>
              </a:rPr>
              <a:t>Similarly, in a study of pharmacies, De Grip and </a:t>
            </a:r>
            <a:r>
              <a:rPr lang="en-US" sz="1200" kern="1200" dirty="0" err="1" smtClean="0">
                <a:solidFill>
                  <a:schemeClr val="tx1"/>
                </a:solidFill>
                <a:effectLst/>
                <a:latin typeface="+mn-lt"/>
                <a:ea typeface="+mn-ea"/>
                <a:cs typeface="+mn-cs"/>
              </a:rPr>
              <a:t>Sieben</a:t>
            </a:r>
            <a:r>
              <a:rPr lang="en-US" sz="1200" kern="1200" dirty="0" smtClean="0">
                <a:solidFill>
                  <a:schemeClr val="tx1"/>
                </a:solidFill>
                <a:effectLst/>
                <a:latin typeface="+mn-lt"/>
                <a:ea typeface="+mn-ea"/>
                <a:cs typeface="+mn-cs"/>
              </a:rPr>
              <a:t> (2005) found that pharmacies with highly-skilled assistants were more productive. Organizations which recruited capable people and invested in training reaped the rewards of enhanced productivity. </a:t>
            </a:r>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8</a:t>
            </a:fld>
            <a:endParaRPr lang="en-US"/>
          </a:p>
        </p:txBody>
      </p:sp>
    </p:spTree>
    <p:extLst>
      <p:ext uri="{BB962C8B-B14F-4D97-AF65-F5344CB8AC3E}">
        <p14:creationId xmlns:p14="http://schemas.microsoft.com/office/powerpoint/2010/main" val="3901856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Commitment-based HR practices are one approach to strategic HR. The central idea is that HR practices are focused on increasing employee involvement and engagement in the running of the organization (Allen, </a:t>
            </a:r>
            <a:r>
              <a:rPr lang="en-US" sz="1200" kern="1200" dirty="0" err="1" smtClean="0">
                <a:solidFill>
                  <a:schemeClr val="tx1"/>
                </a:solidFill>
                <a:effectLst/>
                <a:latin typeface="+mn-lt"/>
                <a:ea typeface="+mn-ea"/>
                <a:cs typeface="+mn-cs"/>
              </a:rPr>
              <a:t>Ericksen</a:t>
            </a:r>
            <a:r>
              <a:rPr lang="en-US" sz="1200" kern="1200" dirty="0" smtClean="0">
                <a:solidFill>
                  <a:schemeClr val="tx1"/>
                </a:solidFill>
                <a:effectLst/>
                <a:latin typeface="+mn-lt"/>
                <a:ea typeface="+mn-ea"/>
                <a:cs typeface="+mn-cs"/>
              </a:rPr>
              <a:t>, &amp; Collins, 2013). Commitment-based practices often have a considerable impact on, and may derive from, organizational cultural practices which foster organizational identity (Allen et al., 2013). </a:t>
            </a:r>
          </a:p>
          <a:p>
            <a:r>
              <a:rPr lang="en-US" sz="1200" kern="1200" dirty="0" smtClean="0">
                <a:solidFill>
                  <a:schemeClr val="tx1"/>
                </a:solidFill>
                <a:effectLst/>
                <a:latin typeface="+mn-lt"/>
                <a:ea typeface="+mn-ea"/>
                <a:cs typeface="+mn-cs"/>
              </a:rPr>
              <a:t>Commitment-based HR practices foster employee attachment by empowering employees. An organization run according to this approach is one in which the employees are well-trained and know the organization supports them. Employees are given responsibilities and entrusted with sufficient autonomy to carry them out (Allen et al., 2013). </a:t>
            </a:r>
          </a:p>
          <a:p>
            <a:r>
              <a:rPr lang="en-US" sz="1200" kern="1200" dirty="0" smtClean="0">
                <a:solidFill>
                  <a:schemeClr val="tx1"/>
                </a:solidFill>
                <a:effectLst/>
                <a:latin typeface="+mn-lt"/>
                <a:ea typeface="+mn-ea"/>
                <a:cs typeface="+mn-cs"/>
              </a:rPr>
              <a:t>Research evidence suggests this approach works to enhance employee attachment to the organization, and to boost revenue (Allen et al., 2013). Employees who are attached to their workplaces and find their workplace identities meaningful are happier and more productive (Allen et al., 2013).  </a:t>
            </a:r>
          </a:p>
          <a:p>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9</a:t>
            </a:fld>
            <a:endParaRPr lang="en-US"/>
          </a:p>
        </p:txBody>
      </p:sp>
    </p:spTree>
    <p:extLst>
      <p:ext uri="{BB962C8B-B14F-4D97-AF65-F5344CB8AC3E}">
        <p14:creationId xmlns:p14="http://schemas.microsoft.com/office/powerpoint/2010/main" val="1101519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What happens if an organization treats its human resources—its employees—as valuable strategic assets? </a:t>
            </a:r>
          </a:p>
          <a:p>
            <a:r>
              <a:rPr lang="en-US" sz="1200" kern="1200" dirty="0" smtClean="0">
                <a:solidFill>
                  <a:schemeClr val="tx1"/>
                </a:solidFill>
                <a:effectLst/>
                <a:latin typeface="+mn-lt"/>
                <a:ea typeface="+mn-ea"/>
                <a:cs typeface="+mn-cs"/>
              </a:rPr>
              <a:t>Hassan, Hagen, and </a:t>
            </a:r>
            <a:r>
              <a:rPr lang="en-US" sz="1200" kern="1200" dirty="0" err="1" smtClean="0">
                <a:solidFill>
                  <a:schemeClr val="tx1"/>
                </a:solidFill>
                <a:effectLst/>
                <a:latin typeface="+mn-lt"/>
                <a:ea typeface="+mn-ea"/>
                <a:cs typeface="+mn-cs"/>
              </a:rPr>
              <a:t>Daigs</a:t>
            </a:r>
            <a:r>
              <a:rPr lang="en-US" sz="1200" kern="1200" dirty="0" smtClean="0">
                <a:solidFill>
                  <a:schemeClr val="tx1"/>
                </a:solidFill>
                <a:effectLst/>
                <a:latin typeface="+mn-lt"/>
                <a:ea typeface="+mn-ea"/>
                <a:cs typeface="+mn-cs"/>
              </a:rPr>
              <a:t> (2005) investigated seven different strategic human resources management practices: employment security, selective hiring, self-managed teams and decentralization, comparatively high compensation contingent on organizational performance, extensive training and development programs, reduction of status differences, and sharing information. </a:t>
            </a:r>
          </a:p>
          <a:p>
            <a:r>
              <a:rPr lang="en-US" sz="1200" kern="1200" dirty="0" smtClean="0">
                <a:solidFill>
                  <a:schemeClr val="tx1"/>
                </a:solidFill>
                <a:effectLst/>
                <a:latin typeface="+mn-lt"/>
                <a:ea typeface="+mn-ea"/>
                <a:cs typeface="+mn-cs"/>
              </a:rPr>
              <a:t>These authors found moderate correlations between these practices, indicating that companies which engaged in any one often engaged in others. They found specific support for a link between all of the practices, except for reduction of status differences, and enhanced productivity (Hassan et al., 2005). </a:t>
            </a:r>
          </a:p>
          <a:p>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11</a:t>
            </a:fld>
            <a:endParaRPr lang="en-US"/>
          </a:p>
        </p:txBody>
      </p:sp>
    </p:spTree>
    <p:extLst>
      <p:ext uri="{BB962C8B-B14F-4D97-AF65-F5344CB8AC3E}">
        <p14:creationId xmlns:p14="http://schemas.microsoft.com/office/powerpoint/2010/main" val="784607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a very sound economic argument for prioritizing employees as a firm’s strategic assets: it leads to enhanced productivity (Hassan et al., 2005; Ramona &amp; </a:t>
            </a:r>
            <a:r>
              <a:rPr lang="en-US" sz="1200" kern="1200" dirty="0" err="1" smtClean="0">
                <a:solidFill>
                  <a:schemeClr val="tx1"/>
                </a:solidFill>
                <a:effectLst/>
                <a:latin typeface="+mn-lt"/>
                <a:ea typeface="+mn-ea"/>
                <a:cs typeface="+mn-cs"/>
              </a:rPr>
              <a:t>Anca</a:t>
            </a:r>
            <a:r>
              <a:rPr lang="en-US" sz="1200" kern="1200" dirty="0" smtClean="0">
                <a:solidFill>
                  <a:schemeClr val="tx1"/>
                </a:solidFill>
                <a:effectLst/>
                <a:latin typeface="+mn-lt"/>
                <a:ea typeface="+mn-ea"/>
                <a:cs typeface="+mn-cs"/>
              </a:rPr>
              <a:t>, 2013). Knowledge is becoming increasingly important in the 21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century workplace, and the need for knowledgeable workers is growing accordingly. </a:t>
            </a:r>
          </a:p>
          <a:p>
            <a:r>
              <a:rPr lang="en-US" sz="1200" kern="1200" dirty="0" smtClean="0">
                <a:solidFill>
                  <a:schemeClr val="tx1"/>
                </a:solidFill>
                <a:effectLst/>
                <a:latin typeface="+mn-lt"/>
                <a:ea typeface="+mn-ea"/>
                <a:cs typeface="+mn-cs"/>
              </a:rPr>
              <a:t>Empowering workers through training, involvement, information sharing, and reasonable compensation has been convincingly correlated with enhanced productivity (Hassan et al., 2005; Ramona &amp; </a:t>
            </a:r>
            <a:r>
              <a:rPr lang="en-US" sz="1200" kern="1200" dirty="0" err="1" smtClean="0">
                <a:solidFill>
                  <a:schemeClr val="tx1"/>
                </a:solidFill>
                <a:effectLst/>
                <a:latin typeface="+mn-lt"/>
                <a:ea typeface="+mn-ea"/>
                <a:cs typeface="+mn-cs"/>
              </a:rPr>
              <a:t>Anca</a:t>
            </a:r>
            <a:r>
              <a:rPr lang="en-US" sz="1200" kern="1200" dirty="0" smtClean="0">
                <a:solidFill>
                  <a:schemeClr val="tx1"/>
                </a:solidFill>
                <a:effectLst/>
                <a:latin typeface="+mn-lt"/>
                <a:ea typeface="+mn-ea"/>
                <a:cs typeface="+mn-cs"/>
              </a:rPr>
              <a:t>, 2013). These are some of the very best ways to engage employees and align them with the strategic priorities of the organization. </a:t>
            </a:r>
          </a:p>
          <a:p>
            <a:r>
              <a:rPr lang="en-US" sz="1200" kern="1200" dirty="0" smtClean="0">
                <a:solidFill>
                  <a:schemeClr val="tx1"/>
                </a:solidFill>
                <a:effectLst/>
                <a:latin typeface="+mn-lt"/>
                <a:ea typeface="+mn-ea"/>
                <a:cs typeface="+mn-cs"/>
              </a:rPr>
              <a:t>Beyond the Walmart wage controversy, there is a clear need for the company to engage in better SHRM. Repairing relations with its associates is not only good business ethics; it is becoming increasingly clear it is also good business (Ramona &amp; </a:t>
            </a:r>
            <a:r>
              <a:rPr lang="en-US" sz="1200" kern="1200" dirty="0" err="1" smtClean="0">
                <a:solidFill>
                  <a:schemeClr val="tx1"/>
                </a:solidFill>
                <a:effectLst/>
                <a:latin typeface="+mn-lt"/>
                <a:ea typeface="+mn-ea"/>
                <a:cs typeface="+mn-cs"/>
              </a:rPr>
              <a:t>Anca</a:t>
            </a:r>
            <a:r>
              <a:rPr lang="en-US" sz="1200" kern="1200" dirty="0" smtClean="0">
                <a:solidFill>
                  <a:schemeClr val="tx1"/>
                </a:solidFill>
                <a:effectLst/>
                <a:latin typeface="+mn-lt"/>
                <a:ea typeface="+mn-ea"/>
                <a:cs typeface="+mn-cs"/>
              </a:rPr>
              <a:t>, 2013). </a:t>
            </a:r>
          </a:p>
          <a:p>
            <a:endParaRPr lang="en-US" dirty="0"/>
          </a:p>
        </p:txBody>
      </p:sp>
      <p:sp>
        <p:nvSpPr>
          <p:cNvPr id="4" name="Slide Number Placeholder 3"/>
          <p:cNvSpPr>
            <a:spLocks noGrp="1"/>
          </p:cNvSpPr>
          <p:nvPr>
            <p:ph type="sldNum" sz="quarter" idx="10"/>
          </p:nvPr>
        </p:nvSpPr>
        <p:spPr/>
        <p:txBody>
          <a:bodyPr/>
          <a:lstStyle/>
          <a:p>
            <a:fld id="{9571CC18-9626-421A-AC0F-127E20383F63}" type="slidenum">
              <a:rPr lang="en-US" smtClean="0"/>
              <a:t>13</a:t>
            </a:fld>
            <a:endParaRPr lang="en-US"/>
          </a:p>
        </p:txBody>
      </p:sp>
    </p:spTree>
    <p:extLst>
      <p:ext uri="{BB962C8B-B14F-4D97-AF65-F5344CB8AC3E}">
        <p14:creationId xmlns:p14="http://schemas.microsoft.com/office/powerpoint/2010/main" val="959767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993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723012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497337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1370064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649251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791313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6052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0604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2440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93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033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739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377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856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6227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783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1/15/2015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942037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nbc.com/id/101380735" TargetMode="External"/><Relationship Id="rId2" Type="http://schemas.openxmlformats.org/officeDocument/2006/relationships/hyperlink" Target="http://www.slate.com/blogs/moneybox/2014/12/16/walmart_class_action_pennsylvania_supreme_court_rules_against_walmart_i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nyjobsource.com/walmart.html" TargetMode="External"/><Relationship Id="rId2" Type="http://schemas.openxmlformats.org/officeDocument/2006/relationships/hyperlink" Target="http://makingchangeatwalmart.org/factsheet/walmart-watch-fact-sheets/fact-sheet-wages/" TargetMode="External"/><Relationship Id="rId1" Type="http://schemas.openxmlformats.org/officeDocument/2006/relationships/slideLayout" Target="../slideLayouts/slideLayout2.xml"/><Relationship Id="rId4" Type="http://schemas.openxmlformats.org/officeDocument/2006/relationships/hyperlink" Target="http://www.forbes.com/sites/clareoconnor/2014/04/15/report-walmart-workers-cost-taxpayers-6-2-billion-in-public-assistanc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reuters.com/" TargetMode="External"/><Relationship Id="rId2" Type="http://schemas.openxmlformats.org/officeDocument/2006/relationships/hyperlink" Target="http://www.referenceforbusiness.com/history2/20/Wal-Mart-Stores-Inc.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Strategic HR &amp; Walmart</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Improving employee relations at America’s largest retailer</a:t>
            </a:r>
            <a:endParaRPr lang="en-US" dirty="0"/>
          </a:p>
        </p:txBody>
      </p:sp>
    </p:spTree>
    <p:extLst>
      <p:ext uri="{BB962C8B-B14F-4D97-AF65-F5344CB8AC3E}">
        <p14:creationId xmlns:p14="http://schemas.microsoft.com/office/powerpoint/2010/main" val="22146855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descr="https://47bfb321d0fb1acc2514-5e63259377cc7aef802a7f39d8ade0b7.ssl.cf2.rackcdn.com/blog/wp-content/uploads/2013-10-3-teamwo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18519" y="2210594"/>
            <a:ext cx="57150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529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Assets Approach </a:t>
            </a:r>
            <a:endParaRPr lang="en-US" dirty="0"/>
          </a:p>
        </p:txBody>
      </p:sp>
      <p:sp>
        <p:nvSpPr>
          <p:cNvPr id="3" name="Content Placeholder 2"/>
          <p:cNvSpPr>
            <a:spLocks noGrp="1"/>
          </p:cNvSpPr>
          <p:nvPr>
            <p:ph idx="1"/>
          </p:nvPr>
        </p:nvSpPr>
        <p:spPr/>
        <p:txBody>
          <a:bodyPr/>
          <a:lstStyle/>
          <a:p>
            <a:r>
              <a:rPr lang="en-US" dirty="0" smtClean="0"/>
              <a:t>What happens if an organization treats employees as strategic assets? </a:t>
            </a:r>
          </a:p>
          <a:p>
            <a:r>
              <a:rPr lang="en-US" dirty="0" smtClean="0"/>
              <a:t>Hassan et al. (2005) investigated use of employment security, selective hiring, self-managed teams, high compensation, extensive training, sharing information, and reduction of status differences. </a:t>
            </a:r>
          </a:p>
          <a:p>
            <a:r>
              <a:rPr lang="en-US" dirty="0" smtClean="0"/>
              <a:t>Results: all of these practices except for reduction of status differences were correlated with better productivity. </a:t>
            </a:r>
            <a:endParaRPr lang="en-US" dirty="0"/>
          </a:p>
        </p:txBody>
      </p:sp>
    </p:spTree>
    <p:extLst>
      <p:ext uri="{BB962C8B-B14F-4D97-AF65-F5344CB8AC3E}">
        <p14:creationId xmlns:p14="http://schemas.microsoft.com/office/powerpoint/2010/main" val="232552963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http://aattp.org/wp-content/uploads/2014/10/aattp-walmar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6580" y="2160588"/>
            <a:ext cx="6298877"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960187"/>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There is a very good argument for firms treating employees as strategic assets: it boosts productivity. </a:t>
            </a:r>
          </a:p>
          <a:p>
            <a:r>
              <a:rPr lang="en-US" dirty="0" smtClean="0"/>
              <a:t>Knowledge is increasingly important in the 21</a:t>
            </a:r>
            <a:r>
              <a:rPr lang="en-US" baseline="30000" dirty="0" smtClean="0"/>
              <a:t>st</a:t>
            </a:r>
            <a:r>
              <a:rPr lang="en-US" dirty="0" smtClean="0"/>
              <a:t>-century workplace, making worker development and training key to remaining competitive. </a:t>
            </a:r>
          </a:p>
          <a:p>
            <a:r>
              <a:rPr lang="en-US" dirty="0" smtClean="0"/>
              <a:t>Beyond the wage issue, Walmart needs to repair relations with its workers.</a:t>
            </a:r>
          </a:p>
          <a:p>
            <a:r>
              <a:rPr lang="en-US" dirty="0" smtClean="0"/>
              <a:t>Better HR practice is not only good business ethics: it is also good business </a:t>
            </a:r>
            <a:endParaRPr lang="en-US" dirty="0"/>
          </a:p>
        </p:txBody>
      </p:sp>
    </p:spTree>
    <p:extLst>
      <p:ext uri="{BB962C8B-B14F-4D97-AF65-F5344CB8AC3E}">
        <p14:creationId xmlns:p14="http://schemas.microsoft.com/office/powerpoint/2010/main" val="1398743079"/>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a:t>Allen, M. R., </a:t>
            </a:r>
            <a:r>
              <a:rPr lang="en-US" dirty="0" err="1"/>
              <a:t>Ericksen</a:t>
            </a:r>
            <a:r>
              <a:rPr lang="en-US" dirty="0"/>
              <a:t>, J., &amp; Collins, C. J. (2013). Human resource management, employee exchange relationships, and performance in small businesses. </a:t>
            </a:r>
            <a:r>
              <a:rPr lang="en-US" i="1" dirty="0"/>
              <a:t>Human Resource Management, 52</a:t>
            </a:r>
            <a:r>
              <a:rPr lang="en-US" dirty="0"/>
              <a:t>(2), pp. 153-173. DOI: 10.1002/hrm.21523</a:t>
            </a:r>
            <a:endParaRPr lang="en-US" dirty="0"/>
          </a:p>
          <a:p>
            <a:r>
              <a:rPr lang="en-US" dirty="0" err="1"/>
              <a:t>Birdi</a:t>
            </a:r>
            <a:r>
              <a:rPr lang="en-US" dirty="0"/>
              <a:t>, K., et al. (2008). The impact of human resource and operational management practices on company productivity: A longitudinal study. </a:t>
            </a:r>
            <a:r>
              <a:rPr lang="en-US" i="1" dirty="0"/>
              <a:t>Personnel Psychology, 61</a:t>
            </a:r>
            <a:r>
              <a:rPr lang="en-US" dirty="0"/>
              <a:t>(3), pp. 467-501. DOI: 10.1111/j.1744-6570.2008.00120.x</a:t>
            </a:r>
            <a:endParaRPr lang="en-US" dirty="0"/>
          </a:p>
          <a:p>
            <a:r>
              <a:rPr lang="en-US" dirty="0"/>
              <a:t>De Grip, A., &amp; </a:t>
            </a:r>
            <a:r>
              <a:rPr lang="en-US" dirty="0" err="1"/>
              <a:t>Sieben</a:t>
            </a:r>
            <a:r>
              <a:rPr lang="en-US" dirty="0"/>
              <a:t>, I. (2005). The effects of human resource management on small firms’ productivity and employees’ wages. </a:t>
            </a:r>
            <a:r>
              <a:rPr lang="en-US" i="1" dirty="0"/>
              <a:t>Applied Economics, 37</a:t>
            </a:r>
            <a:r>
              <a:rPr lang="en-US" dirty="0"/>
              <a:t>(9), pp. 1047-1054. DOI: 10.1080/00036840500092074</a:t>
            </a:r>
            <a:endParaRPr lang="en-US" dirty="0"/>
          </a:p>
        </p:txBody>
      </p:sp>
    </p:spTree>
    <p:extLst>
      <p:ext uri="{BB962C8B-B14F-4D97-AF65-F5344CB8AC3E}">
        <p14:creationId xmlns:p14="http://schemas.microsoft.com/office/powerpoint/2010/main" val="3468651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Griswold, A. (2014, December 16). Court rules Walmart must pay up for inadequately compensating workers. </a:t>
            </a:r>
            <a:r>
              <a:rPr lang="en-US" i="1" dirty="0" err="1"/>
              <a:t>MoneyBox</a:t>
            </a:r>
            <a:r>
              <a:rPr lang="en-US" i="1" dirty="0"/>
              <a:t>. </a:t>
            </a:r>
            <a:r>
              <a:rPr lang="en-US" dirty="0"/>
              <a:t>Retrieved from </a:t>
            </a:r>
            <a:r>
              <a:rPr lang="en-US" u="sng" dirty="0">
                <a:hlinkClick r:id="rId2"/>
              </a:rPr>
              <a:t>http://www.slate.com/blogs/moneybox/2014/12/16/walmart_class_action_pennsylvania_supreme_court_rules_against_walmart_in.html</a:t>
            </a:r>
            <a:r>
              <a:rPr lang="en-US" dirty="0"/>
              <a:t> </a:t>
            </a:r>
            <a:r>
              <a:rPr lang="en-US" i="1" dirty="0"/>
              <a:t> </a:t>
            </a:r>
            <a:endParaRPr lang="en-US" dirty="0"/>
          </a:p>
          <a:p>
            <a:r>
              <a:rPr lang="en-US" dirty="0"/>
              <a:t>Gustafson, K. (2014, January 31). Time to close Wal-Mart stores? Analysts think so. </a:t>
            </a:r>
            <a:r>
              <a:rPr lang="en-US" i="1" dirty="0"/>
              <a:t>CNBC. </a:t>
            </a:r>
            <a:r>
              <a:rPr lang="en-US" dirty="0"/>
              <a:t>Retrieved from </a:t>
            </a:r>
            <a:r>
              <a:rPr lang="en-US" u="sng" dirty="0">
                <a:hlinkClick r:id="rId3"/>
              </a:rPr>
              <a:t>http://www.cnbc.com/id/101380735#</a:t>
            </a:r>
            <a:r>
              <a:rPr lang="en-US" dirty="0"/>
              <a:t>. </a:t>
            </a:r>
            <a:endParaRPr lang="en-US" dirty="0"/>
          </a:p>
          <a:p>
            <a:r>
              <a:rPr lang="en-US" dirty="0"/>
              <a:t>Hassan, M., Hagen, A., &amp; </a:t>
            </a:r>
            <a:r>
              <a:rPr lang="en-US" dirty="0" err="1"/>
              <a:t>Daigs</a:t>
            </a:r>
            <a:r>
              <a:rPr lang="en-US" dirty="0"/>
              <a:t>, I. (2005). Treating human resources as valuable assets is a strategic weapon for enhancing labor productivity: Empirical evidence. </a:t>
            </a:r>
            <a:r>
              <a:rPr lang="en-US" i="1" dirty="0"/>
              <a:t>Competition Forum, 3</a:t>
            </a:r>
            <a:r>
              <a:rPr lang="en-US" dirty="0"/>
              <a:t>(1), pp. 317-327.</a:t>
            </a:r>
            <a:endParaRPr lang="en-US" dirty="0"/>
          </a:p>
        </p:txBody>
      </p:sp>
    </p:spTree>
    <p:extLst>
      <p:ext uri="{BB962C8B-B14F-4D97-AF65-F5344CB8AC3E}">
        <p14:creationId xmlns:p14="http://schemas.microsoft.com/office/powerpoint/2010/main" val="3748603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Making Change at Walmart. (2015). Fact sheet-wages. </a:t>
            </a:r>
            <a:r>
              <a:rPr lang="en-US" i="1" dirty="0"/>
              <a:t>Making Change at Walmart. </a:t>
            </a:r>
            <a:r>
              <a:rPr lang="en-US" dirty="0"/>
              <a:t>Retrieved from </a:t>
            </a:r>
            <a:r>
              <a:rPr lang="en-US" u="sng" dirty="0">
                <a:hlinkClick r:id="rId2"/>
              </a:rPr>
              <a:t>http://makingchangeatwalmart.org/factsheet/walmart-watch-fact-sheets/fact-sheet-wages/</a:t>
            </a:r>
            <a:r>
              <a:rPr lang="en-US" dirty="0"/>
              <a:t> </a:t>
            </a:r>
            <a:endParaRPr lang="en-US" dirty="0"/>
          </a:p>
          <a:p>
            <a:r>
              <a:rPr lang="en-US" dirty="0"/>
              <a:t>NY Job Source. (2014). Wal-Mart. </a:t>
            </a:r>
            <a:r>
              <a:rPr lang="en-US" i="1" dirty="0"/>
              <a:t>NY Job Source. </a:t>
            </a:r>
            <a:r>
              <a:rPr lang="en-US" dirty="0"/>
              <a:t>Retrieved from </a:t>
            </a:r>
            <a:r>
              <a:rPr lang="en-US" u="sng" dirty="0">
                <a:hlinkClick r:id="rId3"/>
              </a:rPr>
              <a:t>http://nyjobsource.com/walmart.html</a:t>
            </a:r>
            <a:r>
              <a:rPr lang="en-US" dirty="0"/>
              <a:t> </a:t>
            </a:r>
            <a:endParaRPr lang="en-US" dirty="0"/>
          </a:p>
          <a:p>
            <a:r>
              <a:rPr lang="en-US" dirty="0"/>
              <a:t>O’Connor, C. (2014, April 15). Report: Walmart workers cost taxpayers $6.2 billion in public assistance. </a:t>
            </a:r>
            <a:r>
              <a:rPr lang="en-US" i="1" dirty="0"/>
              <a:t>Forbes. </a:t>
            </a:r>
            <a:r>
              <a:rPr lang="en-US" dirty="0"/>
              <a:t>Retrieved from </a:t>
            </a:r>
            <a:r>
              <a:rPr lang="en-US" u="sng" dirty="0">
                <a:hlinkClick r:id="rId4"/>
              </a:rPr>
              <a:t>http://www.forbes.com/sites/clareoconnor/2014/04/15/report-walmart-workers-cost-taxpayers-6-2-billion-in-public-assistance/</a:t>
            </a:r>
            <a:r>
              <a:rPr lang="en-US" dirty="0"/>
              <a:t> </a:t>
            </a:r>
            <a:endParaRPr lang="en-US" dirty="0"/>
          </a:p>
          <a:p>
            <a:endParaRPr lang="en-US" dirty="0"/>
          </a:p>
        </p:txBody>
      </p:sp>
    </p:spTree>
    <p:extLst>
      <p:ext uri="{BB962C8B-B14F-4D97-AF65-F5344CB8AC3E}">
        <p14:creationId xmlns:p14="http://schemas.microsoft.com/office/powerpoint/2010/main" val="2689835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Ramona, T., &amp; </a:t>
            </a:r>
            <a:r>
              <a:rPr lang="en-US" dirty="0" err="1"/>
              <a:t>Anca</a:t>
            </a:r>
            <a:r>
              <a:rPr lang="en-US" dirty="0"/>
              <a:t>, S. (2013). Human resource management—from function to strategic partner. </a:t>
            </a:r>
            <a:r>
              <a:rPr lang="en-US" i="1" dirty="0"/>
              <a:t>Annals of the University of Oradea, 22</a:t>
            </a:r>
            <a:r>
              <a:rPr lang="en-US" dirty="0"/>
              <a:t>(2), pp. 631-638. </a:t>
            </a:r>
            <a:endParaRPr lang="en-US" dirty="0"/>
          </a:p>
          <a:p>
            <a:r>
              <a:rPr lang="en-US" dirty="0"/>
              <a:t>Reference for Business. (2014). Wal-Mart Stores, Inc. </a:t>
            </a:r>
            <a:r>
              <a:rPr lang="en-US" i="1" dirty="0"/>
              <a:t>Reference for Business. </a:t>
            </a:r>
            <a:r>
              <a:rPr lang="en-US" dirty="0"/>
              <a:t>Retrieved from </a:t>
            </a:r>
            <a:r>
              <a:rPr lang="en-US" u="sng" dirty="0">
                <a:hlinkClick r:id="rId2"/>
              </a:rPr>
              <a:t>http://www.referenceforbusiness.com/history2/20/Wal-Mart-Stores-Inc.html</a:t>
            </a:r>
            <a:r>
              <a:rPr lang="en-US" dirty="0"/>
              <a:t> </a:t>
            </a:r>
            <a:endParaRPr lang="en-US" dirty="0"/>
          </a:p>
          <a:p>
            <a:r>
              <a:rPr lang="en-US" dirty="0"/>
              <a:t>Rosenberg, M. (2014, December 10). Walmart threatened works for trying to organize, judge rules. </a:t>
            </a:r>
            <a:r>
              <a:rPr lang="en-US" i="1" dirty="0"/>
              <a:t>Reuters. </a:t>
            </a:r>
            <a:r>
              <a:rPr lang="en-US" dirty="0"/>
              <a:t>Retrieved from </a:t>
            </a:r>
            <a:r>
              <a:rPr lang="en-US" u="sng" dirty="0">
                <a:hlinkClick r:id="rId3"/>
              </a:rPr>
              <a:t>http://www.reuters.com/</a:t>
            </a:r>
            <a:r>
              <a:rPr lang="en-US" dirty="0"/>
              <a:t> </a:t>
            </a:r>
            <a:endParaRPr lang="en-US" dirty="0"/>
          </a:p>
        </p:txBody>
      </p:sp>
    </p:spTree>
    <p:extLst>
      <p:ext uri="{BB962C8B-B14F-4D97-AF65-F5344CB8AC3E}">
        <p14:creationId xmlns:p14="http://schemas.microsoft.com/office/powerpoint/2010/main" val="38396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Controversial Corporate Titan</a:t>
            </a:r>
            <a:endParaRPr lang="en-US" dirty="0"/>
          </a:p>
        </p:txBody>
      </p:sp>
      <p:sp>
        <p:nvSpPr>
          <p:cNvPr id="3" name="Content Placeholder 2"/>
          <p:cNvSpPr>
            <a:spLocks noGrp="1"/>
          </p:cNvSpPr>
          <p:nvPr>
            <p:ph idx="1"/>
          </p:nvPr>
        </p:nvSpPr>
        <p:spPr>
          <a:xfrm>
            <a:off x="677334" y="1395045"/>
            <a:ext cx="8596668" cy="3880773"/>
          </a:xfrm>
        </p:spPr>
        <p:txBody>
          <a:bodyPr/>
          <a:lstStyle/>
          <a:p>
            <a:r>
              <a:rPr lang="en-US" dirty="0" smtClean="0"/>
              <a:t>Walmart is the largest retailer in the world and in the U.S.</a:t>
            </a:r>
          </a:p>
          <a:p>
            <a:r>
              <a:rPr lang="en-US" dirty="0" smtClean="0"/>
              <a:t>The company employs 1.4 million people in 4,177 stores in all 50 states and the D.C.</a:t>
            </a:r>
          </a:p>
          <a:p>
            <a:r>
              <a:rPr lang="en-US" dirty="0" smtClean="0"/>
              <a:t>However, Walmart’s low wages and union-busting have made it very controversial. </a:t>
            </a:r>
          </a:p>
          <a:p>
            <a:r>
              <a:rPr lang="en-US" dirty="0" smtClean="0"/>
              <a:t>One estimate claimed Walmart cost taxpayers $6.2 billion in 2013, because associates must often rely on public assistance. </a:t>
            </a:r>
          </a:p>
          <a:p>
            <a:r>
              <a:rPr lang="en-US" dirty="0" smtClean="0"/>
              <a:t>Can Walmart use strategic human resources management (SHRM) to improve? </a:t>
            </a:r>
            <a:endParaRPr lang="en-US" dirty="0"/>
          </a:p>
        </p:txBody>
      </p:sp>
    </p:spTree>
    <p:extLst>
      <p:ext uri="{BB962C8B-B14F-4D97-AF65-F5344CB8AC3E}">
        <p14:creationId xmlns:p14="http://schemas.microsoft.com/office/powerpoint/2010/main" val="41237946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http://cdn.theatlantic.com/static/mt/assets/business/615%20walmart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7081" y="2529681"/>
            <a:ext cx="5857875"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0466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SHRM Paradigms</a:t>
            </a:r>
            <a:endParaRPr lang="en-US" dirty="0"/>
          </a:p>
        </p:txBody>
      </p:sp>
      <p:sp>
        <p:nvSpPr>
          <p:cNvPr id="3" name="Content Placeholder 2"/>
          <p:cNvSpPr>
            <a:spLocks noGrp="1"/>
          </p:cNvSpPr>
          <p:nvPr>
            <p:ph idx="1"/>
          </p:nvPr>
        </p:nvSpPr>
        <p:spPr/>
        <p:txBody>
          <a:bodyPr/>
          <a:lstStyle/>
          <a:p>
            <a:r>
              <a:rPr lang="en-US" dirty="0" smtClean="0"/>
              <a:t>There are two key SHRM paradigms: the psychological approach, and the organizational initiative approach </a:t>
            </a:r>
          </a:p>
          <a:p>
            <a:r>
              <a:rPr lang="en-US" dirty="0" smtClean="0"/>
              <a:t>Psychological: empowerment, training, education, etc.</a:t>
            </a:r>
          </a:p>
          <a:p>
            <a:r>
              <a:rPr lang="en-US" dirty="0" smtClean="0"/>
              <a:t>The purpose of psychological approaches is to empower employees to support each other and become more efficient and more content. </a:t>
            </a:r>
            <a:endParaRPr lang="en-US" dirty="0"/>
          </a:p>
        </p:txBody>
      </p:sp>
    </p:spTree>
    <p:extLst>
      <p:ext uri="{BB962C8B-B14F-4D97-AF65-F5344CB8AC3E}">
        <p14:creationId xmlns:p14="http://schemas.microsoft.com/office/powerpoint/2010/main" val="21999550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http://www.dragonbridgecapital.com/wp-content/uploads/2013/03/Teamwo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9789" y="2160588"/>
            <a:ext cx="5832460"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624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Operational initiatives are very different from the psychological approach.</a:t>
            </a:r>
          </a:p>
          <a:p>
            <a:r>
              <a:rPr lang="en-US" dirty="0" smtClean="0"/>
              <a:t>The key focus is efficiency and quality.</a:t>
            </a:r>
          </a:p>
          <a:p>
            <a:r>
              <a:rPr lang="en-US" dirty="0" smtClean="0"/>
              <a:t>Total quality management (TQM): quality control is prioritized at every stage of production. </a:t>
            </a:r>
          </a:p>
          <a:p>
            <a:r>
              <a:rPr lang="en-US" dirty="0" smtClean="0"/>
              <a:t>Some compatibility between operational initiatives and psychology: workers who are better-trained and more motivated, for example, will probably be more efficient as well.  </a:t>
            </a:r>
            <a:endParaRPr lang="en-US" dirty="0"/>
          </a:p>
        </p:txBody>
      </p:sp>
    </p:spTree>
    <p:extLst>
      <p:ext uri="{BB962C8B-B14F-4D97-AF65-F5344CB8AC3E}">
        <p14:creationId xmlns:p14="http://schemas.microsoft.com/office/powerpoint/2010/main" val="248092665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4" name="Picture 4" descr="https://www.asme.org/getmedia/500c146d-533c-44f8-a860-65760b59b997/Teaching-Teamwork-to-Engineers_hero.jpg.aspx?width=46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85269" y="2386806"/>
            <a:ext cx="43815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97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Psychological and Operational Approaches </a:t>
            </a:r>
            <a:endParaRPr lang="en-US" dirty="0"/>
          </a:p>
        </p:txBody>
      </p:sp>
      <p:sp>
        <p:nvSpPr>
          <p:cNvPr id="3" name="Content Placeholder 2"/>
          <p:cNvSpPr>
            <a:spLocks noGrp="1"/>
          </p:cNvSpPr>
          <p:nvPr>
            <p:ph idx="1"/>
          </p:nvPr>
        </p:nvSpPr>
        <p:spPr/>
        <p:txBody>
          <a:bodyPr/>
          <a:lstStyle/>
          <a:p>
            <a:r>
              <a:rPr lang="en-US" dirty="0" err="1" smtClean="0"/>
              <a:t>Birdi</a:t>
            </a:r>
            <a:r>
              <a:rPr lang="en-US" dirty="0" smtClean="0"/>
              <a:t> et al. (2008) studied 308 manufacturing companies which had adopted different mixtures of the two approaches </a:t>
            </a:r>
          </a:p>
          <a:p>
            <a:r>
              <a:rPr lang="en-US" dirty="0" smtClean="0"/>
              <a:t>Results: empowerment and extensive training boosted company productivity. The operational approaches, like TQM, did not. </a:t>
            </a:r>
          </a:p>
          <a:p>
            <a:r>
              <a:rPr lang="en-US" dirty="0" smtClean="0"/>
              <a:t>Similarly, De Grip &amp; </a:t>
            </a:r>
            <a:r>
              <a:rPr lang="en-US" dirty="0" err="1" smtClean="0"/>
              <a:t>Sieben</a:t>
            </a:r>
            <a:r>
              <a:rPr lang="en-US" dirty="0" smtClean="0"/>
              <a:t> (2005) found correlation between trained personnel and productivity in pharmacies. </a:t>
            </a:r>
            <a:endParaRPr lang="en-US" dirty="0"/>
          </a:p>
        </p:txBody>
      </p:sp>
    </p:spTree>
    <p:extLst>
      <p:ext uri="{BB962C8B-B14F-4D97-AF65-F5344CB8AC3E}">
        <p14:creationId xmlns:p14="http://schemas.microsoft.com/office/powerpoint/2010/main" val="35109457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Commitment-Based HR</a:t>
            </a:r>
            <a:endParaRPr lang="en-US" dirty="0"/>
          </a:p>
        </p:txBody>
      </p:sp>
      <p:sp>
        <p:nvSpPr>
          <p:cNvPr id="3" name="Content Placeholder 2"/>
          <p:cNvSpPr>
            <a:spLocks noGrp="1"/>
          </p:cNvSpPr>
          <p:nvPr>
            <p:ph idx="1"/>
          </p:nvPr>
        </p:nvSpPr>
        <p:spPr/>
        <p:txBody>
          <a:bodyPr/>
          <a:lstStyle/>
          <a:p>
            <a:r>
              <a:rPr lang="en-US" dirty="0" smtClean="0"/>
              <a:t>Commitment-based HR is an approach to empowering employees. </a:t>
            </a:r>
          </a:p>
          <a:p>
            <a:r>
              <a:rPr lang="en-US" dirty="0" smtClean="0"/>
              <a:t>Commitment-based HR practices focus on training employees, and then giving them responsibilities and autonomy. </a:t>
            </a:r>
          </a:p>
          <a:p>
            <a:r>
              <a:rPr lang="en-US" dirty="0" smtClean="0"/>
              <a:t>This approach has been convincingly linked with enhanced productivity and revenue (Allen et al., 2013). </a:t>
            </a:r>
            <a:endParaRPr lang="en-US" dirty="0"/>
          </a:p>
        </p:txBody>
      </p:sp>
    </p:spTree>
    <p:extLst>
      <p:ext uri="{BB962C8B-B14F-4D97-AF65-F5344CB8AC3E}">
        <p14:creationId xmlns:p14="http://schemas.microsoft.com/office/powerpoint/2010/main" val="2528419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2034</Words>
  <Application>Microsoft Office PowerPoint</Application>
  <PresentationFormat>Widescreen</PresentationFormat>
  <Paragraphs>77</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Strategic HR &amp; Walmart</vt:lpstr>
      <vt:lpstr>A Controversial Corporate Titan</vt:lpstr>
      <vt:lpstr>PowerPoint Presentation</vt:lpstr>
      <vt:lpstr>Two SHRM Paradigms</vt:lpstr>
      <vt:lpstr>PowerPoint Presentation</vt:lpstr>
      <vt:lpstr>PowerPoint Presentation</vt:lpstr>
      <vt:lpstr>PowerPoint Presentation</vt:lpstr>
      <vt:lpstr>Comparing Psychological and Operational Approaches </vt:lpstr>
      <vt:lpstr>Commitment-Based HR</vt:lpstr>
      <vt:lpstr>PowerPoint Presentation</vt:lpstr>
      <vt:lpstr>Strategic Assets Approach </vt:lpstr>
      <vt:lpstr>PowerPoint Presentation</vt:lpstr>
      <vt:lpstr>Conclusion</vt:lpstr>
      <vt:lpstr>References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2015-01-16T02:03:08Z</dcterms:created>
  <dcterms:modified xsi:type="dcterms:W3CDTF">2015-01-16T02:03:46Z</dcterms:modified>
</cp:coreProperties>
</file>