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0" r:id="rId5"/>
    <p:sldId id="261" r:id="rId6"/>
    <p:sldId id="262" r:id="rId7"/>
    <p:sldId id="263" r:id="rId8"/>
    <p:sldId id="264" r:id="rId9"/>
    <p:sldId id="25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p:cViewPr varScale="1">
        <p:scale>
          <a:sx n="64" d="100"/>
          <a:sy n="64" d="100"/>
        </p:scale>
        <p:origin x="-120"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35EAA-64AF-4172-BC0E-6A4EFD896F81}" type="datetimeFigureOut">
              <a:rPr lang="en-US" smtClean="0"/>
              <a:t>3/2/2015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62585-AD33-4900-8948-3A319ACF337B}" type="slidenum">
              <a:rPr lang="en-US" smtClean="0"/>
              <a:t>‹#›</a:t>
            </a:fld>
            <a:endParaRPr lang="en-US"/>
          </a:p>
        </p:txBody>
      </p:sp>
    </p:spTree>
    <p:extLst>
      <p:ext uri="{BB962C8B-B14F-4D97-AF65-F5344CB8AC3E}">
        <p14:creationId xmlns:p14="http://schemas.microsoft.com/office/powerpoint/2010/main" val="108019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Toluene</a:t>
            </a:r>
            <a:r>
              <a:rPr lang="en-US" baseline="0" dirty="0" smtClean="0"/>
              <a:t> is a hazardous carcinogen.  Trade names are commonly known as Methyl benzene, methyl </a:t>
            </a:r>
            <a:r>
              <a:rPr lang="en-US" baseline="0" dirty="0" err="1" smtClean="0"/>
              <a:t>benzol</a:t>
            </a:r>
            <a:r>
              <a:rPr lang="en-US" baseline="0" dirty="0" smtClean="0"/>
              <a:t>, Phenyl methane, and </a:t>
            </a:r>
            <a:r>
              <a:rPr lang="en-US" baseline="0" dirty="0" err="1" smtClean="0"/>
              <a:t>Toluol</a:t>
            </a:r>
            <a:r>
              <a:rPr lang="en-US" baseline="0" dirty="0" smtClean="0"/>
              <a:t>.  Toluene is a colorless liquid with a mild odor.  The total weighted average is 100 parts per million and ST of 150 parts per million.   Toluene is commonly used as an ingredient in many different products, such as degreasers, crude oil, paint thinners, brush cleaners, nail polish, glues, inks, stain removers, car exhaust, and smoke from cigarettes.  The product is mostly used in industries such as oil refineries, manufacturers that develop paints, explosives and glues.  </a:t>
            </a:r>
            <a:endParaRPr lang="en-US" dirty="0"/>
          </a:p>
        </p:txBody>
      </p:sp>
      <p:sp>
        <p:nvSpPr>
          <p:cNvPr id="4" name="Slide Number Placeholder 3"/>
          <p:cNvSpPr>
            <a:spLocks noGrp="1"/>
          </p:cNvSpPr>
          <p:nvPr>
            <p:ph type="sldNum" sz="quarter" idx="10"/>
          </p:nvPr>
        </p:nvSpPr>
        <p:spPr/>
        <p:txBody>
          <a:bodyPr/>
          <a:lstStyle/>
          <a:p>
            <a:fld id="{78A62585-AD33-4900-8948-3A319ACF337B}" type="slidenum">
              <a:rPr lang="en-US" smtClean="0"/>
              <a:t>2</a:t>
            </a:fld>
            <a:endParaRPr lang="en-US"/>
          </a:p>
        </p:txBody>
      </p:sp>
    </p:spTree>
    <p:extLst>
      <p:ext uri="{BB962C8B-B14F-4D97-AF65-F5344CB8AC3E}">
        <p14:creationId xmlns:p14="http://schemas.microsoft.com/office/powerpoint/2010/main" val="317435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route of exposure</a:t>
            </a:r>
            <a:r>
              <a:rPr lang="en-US" baseline="0" dirty="0" smtClean="0"/>
              <a:t> to Toluene in humans occurs through the inhalation of vapor gas.  This can occur by sniffing from an open container or from a rag that is soaked in the chemical.  It can also occur it is contained in a bag in which the vapors accumulate before the bag is opened.  The exposure can also occur by ingesting the liquid chemical or from exposure of skin contact.  The chemical can also be released into the environment and stay within the soil, air, or water.  The chemical can accumulate and cause exposure through bioaccumulation resulting in contact with humans.  In addition, there can be direct contact with the exposed soil.  See exposure pathway diagram. </a:t>
            </a:r>
            <a:endParaRPr lang="en-US" dirty="0"/>
          </a:p>
        </p:txBody>
      </p:sp>
      <p:sp>
        <p:nvSpPr>
          <p:cNvPr id="4" name="Slide Number Placeholder 3"/>
          <p:cNvSpPr>
            <a:spLocks noGrp="1"/>
          </p:cNvSpPr>
          <p:nvPr>
            <p:ph type="sldNum" sz="quarter" idx="10"/>
          </p:nvPr>
        </p:nvSpPr>
        <p:spPr/>
        <p:txBody>
          <a:bodyPr/>
          <a:lstStyle/>
          <a:p>
            <a:fld id="{78A62585-AD33-4900-8948-3A319ACF337B}" type="slidenum">
              <a:rPr lang="en-US" smtClean="0"/>
              <a:t>3</a:t>
            </a:fld>
            <a:endParaRPr lang="en-US"/>
          </a:p>
        </p:txBody>
      </p:sp>
    </p:spTree>
    <p:extLst>
      <p:ext uri="{BB962C8B-B14F-4D97-AF65-F5344CB8AC3E}">
        <p14:creationId xmlns:p14="http://schemas.microsoft.com/office/powerpoint/2010/main" val="331979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Tolene</a:t>
            </a:r>
            <a:r>
              <a:rPr lang="en-US" baseline="0" dirty="0" smtClean="0"/>
              <a:t> is </a:t>
            </a:r>
            <a:r>
              <a:rPr lang="en-US" baseline="0" dirty="0" err="1" smtClean="0"/>
              <a:t>readilty</a:t>
            </a:r>
            <a:r>
              <a:rPr lang="en-US" baseline="0" dirty="0" smtClean="0"/>
              <a:t> absorbed through the respiratory and gastrointestinal tracts, and to a lesser extent through the skin exposure.  In human, toluene has been detected within the blood within 10 seconds after initial inhalation exposure.  Distribution occurs throughout the body, with accumulation in fat tissue and vascular tissues. </a:t>
            </a:r>
            <a:r>
              <a:rPr lang="en-US" sz="1200" kern="1200" dirty="0" smtClean="0">
                <a:solidFill>
                  <a:schemeClr val="tx1"/>
                </a:solidFill>
                <a:effectLst/>
                <a:latin typeface="+mn-lt"/>
                <a:ea typeface="+mn-ea"/>
                <a:cs typeface="+mn-cs"/>
              </a:rPr>
              <a:t>The initial step in toluene metabolism is side-chain hydroxylation to benzyl alcohol by P-450 enzymes</a:t>
            </a:r>
          </a:p>
          <a:p>
            <a:r>
              <a:rPr lang="en-US" sz="1200" kern="1200" dirty="0" smtClean="0">
                <a:solidFill>
                  <a:schemeClr val="tx1"/>
                </a:solidFill>
                <a:effectLst/>
                <a:latin typeface="+mn-lt"/>
                <a:ea typeface="+mn-ea"/>
                <a:cs typeface="+mn-cs"/>
              </a:rPr>
              <a:t>in the liver, followed by oxidation to </a:t>
            </a:r>
            <a:r>
              <a:rPr lang="en-US" sz="1200" kern="1200" dirty="0" err="1" smtClean="0">
                <a:solidFill>
                  <a:schemeClr val="tx1"/>
                </a:solidFill>
                <a:effectLst/>
                <a:latin typeface="+mn-lt"/>
                <a:ea typeface="+mn-ea"/>
                <a:cs typeface="+mn-cs"/>
              </a:rPr>
              <a:t>benzaldehyde</a:t>
            </a:r>
            <a:r>
              <a:rPr lang="en-US" sz="1200" kern="1200" dirty="0" smtClean="0">
                <a:solidFill>
                  <a:schemeClr val="tx1"/>
                </a:solidFill>
                <a:effectLst/>
                <a:latin typeface="+mn-lt"/>
                <a:ea typeface="+mn-ea"/>
                <a:cs typeface="+mn-cs"/>
              </a:rPr>
              <a:t> by alcohol dehydrogenase, and subsequently to benzoic</a:t>
            </a:r>
          </a:p>
          <a:p>
            <a:r>
              <a:rPr lang="en-US" sz="1200" kern="1200" dirty="0" smtClean="0">
                <a:solidFill>
                  <a:schemeClr val="tx1"/>
                </a:solidFill>
                <a:effectLst/>
                <a:latin typeface="+mn-lt"/>
                <a:ea typeface="+mn-ea"/>
                <a:cs typeface="+mn-cs"/>
              </a:rPr>
              <a:t>acid by aldehyde dehydrogenase. Benzoic acid is then conjugated with glycine to form </a:t>
            </a:r>
            <a:r>
              <a:rPr lang="en-US" sz="1200" kern="1200" dirty="0" err="1" smtClean="0">
                <a:solidFill>
                  <a:schemeClr val="tx1"/>
                </a:solidFill>
                <a:effectLst/>
                <a:latin typeface="+mn-lt"/>
                <a:ea typeface="+mn-ea"/>
                <a:cs typeface="+mn-cs"/>
              </a:rPr>
              <a:t>hippuric</a:t>
            </a:r>
            <a:r>
              <a:rPr lang="en-US" sz="1200" kern="1200" dirty="0" smtClean="0">
                <a:solidFill>
                  <a:schemeClr val="tx1"/>
                </a:solidFill>
                <a:effectLst/>
                <a:latin typeface="+mn-lt"/>
                <a:ea typeface="+mn-ea"/>
                <a:cs typeface="+mn-cs"/>
              </a:rPr>
              <a:t> acid, the</a:t>
            </a:r>
          </a:p>
          <a:p>
            <a:r>
              <a:rPr lang="en-US" sz="1200" kern="1200" dirty="0" smtClean="0">
                <a:solidFill>
                  <a:schemeClr val="tx1"/>
                </a:solidFill>
                <a:effectLst/>
                <a:latin typeface="+mn-lt"/>
                <a:ea typeface="+mn-ea"/>
                <a:cs typeface="+mn-cs"/>
              </a:rPr>
              <a:t>major urinary metabolite.</a:t>
            </a:r>
          </a:p>
          <a:p>
            <a:endParaRPr lang="en-US" dirty="0"/>
          </a:p>
        </p:txBody>
      </p:sp>
      <p:sp>
        <p:nvSpPr>
          <p:cNvPr id="4" name="Slide Number Placeholder 3"/>
          <p:cNvSpPr>
            <a:spLocks noGrp="1"/>
          </p:cNvSpPr>
          <p:nvPr>
            <p:ph type="sldNum" sz="quarter" idx="10"/>
          </p:nvPr>
        </p:nvSpPr>
        <p:spPr/>
        <p:txBody>
          <a:bodyPr/>
          <a:lstStyle/>
          <a:p>
            <a:fld id="{78A62585-AD33-4900-8948-3A319ACF337B}" type="slidenum">
              <a:rPr lang="en-US" smtClean="0"/>
              <a:t>4</a:t>
            </a:fld>
            <a:endParaRPr lang="en-US"/>
          </a:p>
        </p:txBody>
      </p:sp>
    </p:spTree>
    <p:extLst>
      <p:ext uri="{BB962C8B-B14F-4D97-AF65-F5344CB8AC3E}">
        <p14:creationId xmlns:p14="http://schemas.microsoft.com/office/powerpoint/2010/main" val="366384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Toluene excretion in humans and animals is dose-dependent and clearance from the body is rapid. </a:t>
            </a:r>
          </a:p>
          <a:p>
            <a:r>
              <a:rPr lang="en-US" sz="1200" kern="1200" dirty="0" smtClean="0">
                <a:solidFill>
                  <a:schemeClr val="tx1"/>
                </a:solidFill>
                <a:effectLst/>
                <a:latin typeface="+mn-lt"/>
                <a:ea typeface="+mn-ea"/>
                <a:cs typeface="+mn-cs"/>
              </a:rPr>
              <a:t>Toluene is primarily excreted in the urine as the metabolite, </a:t>
            </a:r>
            <a:r>
              <a:rPr lang="en-US" sz="1200" kern="1200" dirty="0" err="1" smtClean="0">
                <a:solidFill>
                  <a:schemeClr val="tx1"/>
                </a:solidFill>
                <a:effectLst/>
                <a:latin typeface="+mn-lt"/>
                <a:ea typeface="+mn-ea"/>
                <a:cs typeface="+mn-cs"/>
              </a:rPr>
              <a:t>hippuric</a:t>
            </a:r>
            <a:r>
              <a:rPr lang="en-US" sz="1200" kern="1200" dirty="0" smtClean="0">
                <a:solidFill>
                  <a:schemeClr val="tx1"/>
                </a:solidFill>
                <a:effectLst/>
                <a:latin typeface="+mn-lt"/>
                <a:ea typeface="+mn-ea"/>
                <a:cs typeface="+mn-cs"/>
              </a:rPr>
              <a:t> acid, which accounts for 60-70% of</a:t>
            </a:r>
          </a:p>
          <a:p>
            <a:r>
              <a:rPr lang="en-US" sz="1200" kern="1200" dirty="0" smtClean="0">
                <a:solidFill>
                  <a:schemeClr val="tx1"/>
                </a:solidFill>
                <a:effectLst/>
                <a:latin typeface="+mn-lt"/>
                <a:ea typeface="+mn-ea"/>
                <a:cs typeface="+mn-cs"/>
              </a:rPr>
              <a:t>absorbed toluene. Excretion of </a:t>
            </a:r>
            <a:r>
              <a:rPr lang="en-US" sz="1200" kern="1200" dirty="0" err="1" smtClean="0">
                <a:solidFill>
                  <a:schemeClr val="tx1"/>
                </a:solidFill>
                <a:effectLst/>
                <a:latin typeface="+mn-lt"/>
                <a:ea typeface="+mn-ea"/>
                <a:cs typeface="+mn-cs"/>
              </a:rPr>
              <a:t>hippuric</a:t>
            </a:r>
            <a:r>
              <a:rPr lang="en-US" sz="1200" kern="1200" dirty="0" smtClean="0">
                <a:solidFill>
                  <a:schemeClr val="tx1"/>
                </a:solidFill>
                <a:effectLst/>
                <a:latin typeface="+mn-lt"/>
                <a:ea typeface="+mn-ea"/>
                <a:cs typeface="+mn-cs"/>
              </a:rPr>
              <a:t> acid is usually complete within 24 hours after exposure. The</a:t>
            </a:r>
          </a:p>
          <a:p>
            <a:r>
              <a:rPr lang="en-US" sz="1200" kern="1200" dirty="0" smtClean="0">
                <a:solidFill>
                  <a:schemeClr val="tx1"/>
                </a:solidFill>
                <a:effectLst/>
                <a:latin typeface="+mn-lt"/>
                <a:ea typeface="+mn-ea"/>
                <a:cs typeface="+mn-cs"/>
              </a:rPr>
              <a:t>glucuronide conjugate of benzoic acid excreted in the urine represents </a:t>
            </a:r>
          </a:p>
          <a:p>
            <a:r>
              <a:rPr lang="en-US" sz="1200" kern="1200" dirty="0" smtClean="0">
                <a:solidFill>
                  <a:schemeClr val="tx1"/>
                </a:solidFill>
                <a:effectLst/>
                <a:latin typeface="+mn-lt"/>
                <a:ea typeface="+mn-ea"/>
                <a:cs typeface="+mn-cs"/>
              </a:rPr>
              <a:t>10-20% of absorbed toluene. Elimination of unchanged toluene by the lungs and possibly by the skin may</a:t>
            </a:r>
          </a:p>
          <a:p>
            <a:r>
              <a:rPr lang="en-US" sz="1200" kern="1200" dirty="0" smtClean="0">
                <a:solidFill>
                  <a:schemeClr val="tx1"/>
                </a:solidFill>
                <a:effectLst/>
                <a:latin typeface="+mn-lt"/>
                <a:ea typeface="+mn-ea"/>
                <a:cs typeface="+mn-cs"/>
              </a:rPr>
              <a:t>also account for 10-20% of the absorbed dose</a:t>
            </a:r>
          </a:p>
          <a:p>
            <a:endParaRPr lang="en-US" dirty="0"/>
          </a:p>
        </p:txBody>
      </p:sp>
      <p:sp>
        <p:nvSpPr>
          <p:cNvPr id="4" name="Slide Number Placeholder 3"/>
          <p:cNvSpPr>
            <a:spLocks noGrp="1"/>
          </p:cNvSpPr>
          <p:nvPr>
            <p:ph type="sldNum" sz="quarter" idx="10"/>
          </p:nvPr>
        </p:nvSpPr>
        <p:spPr/>
        <p:txBody>
          <a:bodyPr/>
          <a:lstStyle/>
          <a:p>
            <a:fld id="{78A62585-AD33-4900-8948-3A319ACF337B}" type="slidenum">
              <a:rPr lang="en-US" smtClean="0"/>
              <a:t>5</a:t>
            </a:fld>
            <a:endParaRPr lang="en-US"/>
          </a:p>
        </p:txBody>
      </p:sp>
    </p:spTree>
    <p:extLst>
      <p:ext uri="{BB962C8B-B14F-4D97-AF65-F5344CB8AC3E}">
        <p14:creationId xmlns:p14="http://schemas.microsoft.com/office/powerpoint/2010/main" val="303818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seconds of inhalation exposure. It is highly lipid soluble and accumulates in adipose tissue, tissues with high fat content, and highly vascularized tissues. Highest concentrations are found in the liver, kidney, brain and blood. The initial half-life in whole blood averages 4.5 hours, (range of 3-6 hours), with a terminal phase half-life of 72 hours. The half-life in adipose tissue ranges from 0.5-2.7 days, increasing with amounts of body fat. Approximately 80% of a dose is metabolized in the liver. Absorption through the skin is slow:  ranging from 14-23 mg/cm2/hr.  The diagram illustrates</a:t>
            </a:r>
            <a:r>
              <a:rPr lang="en-US" baseline="0" dirty="0" smtClean="0"/>
              <a:t> the decay curve for blood concentration of toluene vs time.  As observed there is a decrease in the concentration within the blood with increasing time.</a:t>
            </a:r>
            <a:endParaRPr lang="en-US" dirty="0" smtClean="0"/>
          </a:p>
          <a:p>
            <a:endParaRPr lang="en-US" dirty="0"/>
          </a:p>
        </p:txBody>
      </p:sp>
      <p:sp>
        <p:nvSpPr>
          <p:cNvPr id="4" name="Slide Number Placeholder 3"/>
          <p:cNvSpPr>
            <a:spLocks noGrp="1"/>
          </p:cNvSpPr>
          <p:nvPr>
            <p:ph type="sldNum" sz="quarter" idx="10"/>
          </p:nvPr>
        </p:nvSpPr>
        <p:spPr/>
        <p:txBody>
          <a:bodyPr/>
          <a:lstStyle/>
          <a:p>
            <a:fld id="{78A62585-AD33-4900-8948-3A319ACF337B}" type="slidenum">
              <a:rPr lang="en-US" smtClean="0"/>
              <a:t>6</a:t>
            </a:fld>
            <a:endParaRPr lang="en-US"/>
          </a:p>
        </p:txBody>
      </p:sp>
    </p:spTree>
    <p:extLst>
      <p:ext uri="{BB962C8B-B14F-4D97-AF65-F5344CB8AC3E}">
        <p14:creationId xmlns:p14="http://schemas.microsoft.com/office/powerpoint/2010/main" val="281182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Measurements of toluene</a:t>
            </a:r>
            <a:r>
              <a:rPr lang="en-US" baseline="0" dirty="0" smtClean="0"/>
              <a:t> can be conducted through oral exposure through monitoring exhaled air or through urine for a urine analysis for toluene metabolites.  In addition, blood analysis can be checked within 12 hours of exposure in order to detect toluene.  </a:t>
            </a:r>
            <a:endParaRPr lang="en-US" dirty="0"/>
          </a:p>
        </p:txBody>
      </p:sp>
      <p:sp>
        <p:nvSpPr>
          <p:cNvPr id="4" name="Slide Number Placeholder 3"/>
          <p:cNvSpPr>
            <a:spLocks noGrp="1"/>
          </p:cNvSpPr>
          <p:nvPr>
            <p:ph type="sldNum" sz="quarter" idx="10"/>
          </p:nvPr>
        </p:nvSpPr>
        <p:spPr/>
        <p:txBody>
          <a:bodyPr/>
          <a:lstStyle/>
          <a:p>
            <a:fld id="{78A62585-AD33-4900-8948-3A319ACF337B}" type="slidenum">
              <a:rPr lang="en-US" smtClean="0"/>
              <a:t>7</a:t>
            </a:fld>
            <a:endParaRPr lang="en-US"/>
          </a:p>
        </p:txBody>
      </p:sp>
    </p:spTree>
    <p:extLst>
      <p:ext uri="{BB962C8B-B14F-4D97-AF65-F5344CB8AC3E}">
        <p14:creationId xmlns:p14="http://schemas.microsoft.com/office/powerpoint/2010/main" val="64760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primary target organ is the Central Nervous System.  Symptoms include fatigue </a:t>
            </a:r>
            <a:r>
              <a:rPr lang="en-US" dirty="0" smtClean="0"/>
              <a:t>tiredness, impaired cognitive ability, irritation of the eyes and throat.  In addition, with increased exposure,</a:t>
            </a:r>
            <a:r>
              <a:rPr lang="en-US" baseline="0" dirty="0" smtClean="0"/>
              <a:t> there are also symptoms of nausea, staggering gait, nervousness, muscular fatigue, confusion and insomnia.  </a:t>
            </a:r>
            <a:r>
              <a:rPr lang="en-US" dirty="0" smtClean="0"/>
              <a:t>Induction or repression of genes in pathways associated with synaptic plasticity, including long-term depression, GABA receptor signaling and mitochondrial function. Death can result from heart failure, asphyxiation or aspiration. Toluene also owes its pharmacology to a mucosal irritant effect from an exothermic reaction with water. This results in vomiting, lacrimation and ocular burning, cough, chest pain, wheezing and possible interstitial edema, and kidney toxicity with tubular acidosis. Toluene exposure is also associated with a transient liver injury.</a:t>
            </a:r>
            <a:endParaRPr lang="en-US" dirty="0"/>
          </a:p>
        </p:txBody>
      </p:sp>
      <p:sp>
        <p:nvSpPr>
          <p:cNvPr id="4" name="Slide Number Placeholder 3"/>
          <p:cNvSpPr>
            <a:spLocks noGrp="1"/>
          </p:cNvSpPr>
          <p:nvPr>
            <p:ph type="sldNum" sz="quarter" idx="10"/>
          </p:nvPr>
        </p:nvSpPr>
        <p:spPr/>
        <p:txBody>
          <a:bodyPr/>
          <a:lstStyle/>
          <a:p>
            <a:fld id="{78A62585-AD33-4900-8948-3A319ACF337B}" type="slidenum">
              <a:rPr lang="en-US" smtClean="0"/>
              <a:t>8</a:t>
            </a:fld>
            <a:endParaRPr lang="en-US"/>
          </a:p>
        </p:txBody>
      </p:sp>
    </p:spTree>
    <p:extLst>
      <p:ext uri="{BB962C8B-B14F-4D97-AF65-F5344CB8AC3E}">
        <p14:creationId xmlns:p14="http://schemas.microsoft.com/office/powerpoint/2010/main" val="2368401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hs.wisconsin.gov/chemical/toluene.htm" TargetMode="External"/><Relationship Id="rId2" Type="http://schemas.openxmlformats.org/officeDocument/2006/relationships/hyperlink" Target="http://www.cdc.gov/niosh/npg/npgd0619.html" TargetMode="External"/><Relationship Id="rId1" Type="http://schemas.openxmlformats.org/officeDocument/2006/relationships/slideLayout" Target="../slideLayouts/slideLayout2.xml"/><Relationship Id="rId5" Type="http://schemas.openxmlformats.org/officeDocument/2006/relationships/hyperlink" Target="http://vanilla47.com/PDFs/Toluene/TOXICITY%20SUMMARY%20FOR%20TOLUENE%20%20OAK%20RIDGE%20RESERVATION%20ENVIRONMENTAL%20RESTORATION%20PROGRAM.pdf" TargetMode="External"/><Relationship Id="rId4" Type="http://schemas.openxmlformats.org/officeDocument/2006/relationships/hyperlink" Target="http://www.nhtsa.gov/People/injury/research/job185drugs/toluen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Toluene (C7H8)</a:t>
            </a:r>
            <a:endParaRPr lang="en-US" dirty="0"/>
          </a:p>
        </p:txBody>
      </p:sp>
      <p:sp>
        <p:nvSpPr>
          <p:cNvPr id="3" name="Subtitle 2"/>
          <p:cNvSpPr>
            <a:spLocks noGrp="1"/>
          </p:cNvSpPr>
          <p:nvPr>
            <p:ph type="subTitle" idx="1"/>
          </p:nvPr>
        </p:nvSpPr>
        <p:spPr/>
        <p:txBody>
          <a:bodyPr/>
          <a:lstStyle/>
          <a:p>
            <a:r>
              <a:rPr lang="en-US" dirty="0" smtClean="0"/>
              <a:t>By: </a:t>
            </a:r>
            <a:endParaRPr lang="en-US" dirty="0"/>
          </a:p>
        </p:txBody>
      </p:sp>
      <p:pic>
        <p:nvPicPr>
          <p:cNvPr id="1026" name="Picture 2" descr="http://aulas.iesjorgemanrique.com/calculus/catalogomol/molecules/t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975" y="1600198"/>
            <a:ext cx="1314450" cy="1790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23500" y="3073400"/>
            <a:ext cx="1727200" cy="58419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498003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Hazardous carcinogen</a:t>
            </a:r>
          </a:p>
          <a:p>
            <a:r>
              <a:rPr lang="en-US" dirty="0" smtClean="0"/>
              <a:t>Also known as: Methyl benzene, Methyl </a:t>
            </a:r>
            <a:r>
              <a:rPr lang="en-US" dirty="0" err="1" smtClean="0"/>
              <a:t>benzol</a:t>
            </a:r>
            <a:r>
              <a:rPr lang="en-US" dirty="0" smtClean="0"/>
              <a:t>, Phenyl methane, </a:t>
            </a:r>
            <a:r>
              <a:rPr lang="en-US" dirty="0" err="1" smtClean="0"/>
              <a:t>Toluol</a:t>
            </a:r>
            <a:endParaRPr lang="en-US" dirty="0" smtClean="0"/>
          </a:p>
          <a:p>
            <a:r>
              <a:rPr lang="en-US" dirty="0" smtClean="0"/>
              <a:t>Colorless Liquid; mild odor</a:t>
            </a:r>
          </a:p>
          <a:p>
            <a:r>
              <a:rPr lang="en-US" dirty="0" smtClean="0"/>
              <a:t>Exposure limits: TWA 100 ppm  ST 150 ppm  (CDC, 2014)</a:t>
            </a:r>
          </a:p>
          <a:p>
            <a:r>
              <a:rPr lang="en-US" dirty="0" smtClean="0"/>
              <a:t>Ingredient in degreasers, crude oil, paint thinners, brush cleaners, nail polish, glues, inks, and stain removers, car exhaust, and smoke from cigarettes.</a:t>
            </a:r>
          </a:p>
          <a:p>
            <a:r>
              <a:rPr lang="en-US" dirty="0" smtClean="0"/>
              <a:t>Utilized in:</a:t>
            </a:r>
          </a:p>
          <a:p>
            <a:pPr lvl="1"/>
            <a:r>
              <a:rPr lang="en-US" dirty="0" smtClean="0"/>
              <a:t>Oil Refining</a:t>
            </a:r>
          </a:p>
          <a:p>
            <a:pPr lvl="1"/>
            <a:r>
              <a:rPr lang="en-US" dirty="0" smtClean="0"/>
              <a:t>Manufacturing of paints, TNT explosives, glues</a:t>
            </a:r>
          </a:p>
          <a:p>
            <a:pPr marL="457200" lvl="1" indent="0">
              <a:buNone/>
            </a:pPr>
            <a:r>
              <a:rPr lang="en-US" dirty="0" smtClean="0"/>
              <a:t>(Wisconsin Department of Health Services, 2014)</a:t>
            </a:r>
          </a:p>
          <a:p>
            <a:pPr lvl="1"/>
            <a:endParaRPr lang="en-US" dirty="0" smtClean="0"/>
          </a:p>
          <a:p>
            <a:pPr marL="0" indent="0">
              <a:buNone/>
            </a:pPr>
            <a:endParaRPr lang="en-US" dirty="0"/>
          </a:p>
        </p:txBody>
      </p:sp>
    </p:spTree>
    <p:extLst>
      <p:ext uri="{BB962C8B-B14F-4D97-AF65-F5344CB8AC3E}">
        <p14:creationId xmlns:p14="http://schemas.microsoft.com/office/powerpoint/2010/main" val="1921698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Routes of Exposure:</a:t>
            </a:r>
          </a:p>
          <a:p>
            <a:pPr lvl="1"/>
            <a:r>
              <a:rPr lang="en-US" dirty="0" smtClean="0"/>
              <a:t>Inhalation of vapor gas</a:t>
            </a:r>
          </a:p>
          <a:p>
            <a:pPr lvl="2"/>
            <a:r>
              <a:rPr lang="en-US" dirty="0" smtClean="0"/>
              <a:t>Open container</a:t>
            </a:r>
          </a:p>
          <a:p>
            <a:pPr lvl="2"/>
            <a:r>
              <a:rPr lang="en-US" dirty="0" smtClean="0"/>
              <a:t>Soaked rag</a:t>
            </a:r>
          </a:p>
          <a:p>
            <a:pPr lvl="2"/>
            <a:r>
              <a:rPr lang="en-US" dirty="0" smtClean="0"/>
              <a:t>Spill</a:t>
            </a:r>
          </a:p>
          <a:p>
            <a:pPr lvl="1"/>
            <a:r>
              <a:rPr lang="en-US" dirty="0" smtClean="0"/>
              <a:t>Ingestion</a:t>
            </a:r>
          </a:p>
          <a:p>
            <a:pPr lvl="1"/>
            <a:r>
              <a:rPr lang="en-US" dirty="0" smtClean="0"/>
              <a:t>Skin Contact</a:t>
            </a:r>
          </a:p>
          <a:p>
            <a:pPr lvl="1"/>
            <a:r>
              <a:rPr lang="en-US" dirty="0" smtClean="0"/>
              <a:t>Chemical can also be released into the environment. </a:t>
            </a:r>
          </a:p>
          <a:p>
            <a:pPr marL="457200" lvl="1" indent="0">
              <a:buNone/>
            </a:pPr>
            <a:r>
              <a:rPr lang="en-US" dirty="0" smtClean="0"/>
              <a:t>(Drugs and Human Performance Fact Sheets)</a:t>
            </a:r>
            <a:endParaRPr lang="en-US" dirty="0"/>
          </a:p>
        </p:txBody>
      </p:sp>
      <p:pic>
        <p:nvPicPr>
          <p:cNvPr id="2050" name="Picture 2" descr="http://www.atsdr.cdc.gov/sites/springvalley/images/exposure_pathway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482" y="1948204"/>
            <a:ext cx="4805080" cy="3160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11035" y="5943600"/>
            <a:ext cx="353657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664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of Toluene</a:t>
            </a:r>
            <a:endParaRPr lang="en-US" dirty="0"/>
          </a:p>
        </p:txBody>
      </p:sp>
      <p:sp>
        <p:nvSpPr>
          <p:cNvPr id="3" name="Content Placeholder 2"/>
          <p:cNvSpPr>
            <a:spLocks noGrp="1"/>
          </p:cNvSpPr>
          <p:nvPr>
            <p:ph idx="1"/>
          </p:nvPr>
        </p:nvSpPr>
        <p:spPr>
          <a:xfrm>
            <a:off x="1295402" y="2503144"/>
            <a:ext cx="9601196" cy="3318936"/>
          </a:xfrm>
        </p:spPr>
        <p:txBody>
          <a:bodyPr>
            <a:normAutofit fontScale="85000" lnSpcReduction="20000"/>
          </a:bodyPr>
          <a:lstStyle/>
          <a:p>
            <a:r>
              <a:rPr lang="en-US" dirty="0" smtClean="0"/>
              <a:t>Readily absorbed via respiratory and gastrointestinal tracts, decreased extent via the skin</a:t>
            </a:r>
          </a:p>
          <a:p>
            <a:r>
              <a:rPr lang="en-US" dirty="0" smtClean="0"/>
              <a:t>Detected in blood within 10 seconds of exposure via inhalation.</a:t>
            </a:r>
          </a:p>
          <a:p>
            <a:r>
              <a:rPr lang="en-US" dirty="0" smtClean="0"/>
              <a:t>Distributed throughout the body. </a:t>
            </a:r>
          </a:p>
          <a:p>
            <a:pPr lvl="1"/>
            <a:r>
              <a:rPr lang="en-US" dirty="0" smtClean="0"/>
              <a:t>Accumulates in fat and vascular tissues</a:t>
            </a:r>
          </a:p>
          <a:p>
            <a:r>
              <a:rPr lang="en-US" dirty="0" smtClean="0"/>
              <a:t>Metabolism:</a:t>
            </a:r>
          </a:p>
          <a:p>
            <a:pPr lvl="1"/>
            <a:r>
              <a:rPr lang="en-US" dirty="0" smtClean="0"/>
              <a:t>Side-chain hydroxylation to benzyl alcohol by P-450 enzymes in the liver tissue</a:t>
            </a:r>
          </a:p>
          <a:p>
            <a:pPr lvl="1"/>
            <a:r>
              <a:rPr lang="en-US" dirty="0" smtClean="0"/>
              <a:t>Oxidation to </a:t>
            </a:r>
            <a:r>
              <a:rPr lang="en-US" dirty="0" err="1" smtClean="0"/>
              <a:t>benzaldehyde</a:t>
            </a:r>
            <a:r>
              <a:rPr lang="en-US" dirty="0" smtClean="0"/>
              <a:t> by </a:t>
            </a:r>
            <a:r>
              <a:rPr lang="en-US" dirty="0" err="1" smtClean="0"/>
              <a:t>alcholol</a:t>
            </a:r>
            <a:r>
              <a:rPr lang="en-US" dirty="0" smtClean="0"/>
              <a:t> </a:t>
            </a:r>
            <a:r>
              <a:rPr lang="en-US" dirty="0" err="1" smtClean="0"/>
              <a:t>dehydrogenase</a:t>
            </a:r>
            <a:r>
              <a:rPr lang="en-US" dirty="0" err="1" smtClean="0">
                <a:sym typeface="Wingdings" panose="05000000000000000000" pitchFamily="2" charset="2"/>
              </a:rPr>
              <a:t>benzoic</a:t>
            </a:r>
            <a:r>
              <a:rPr lang="en-US" dirty="0" smtClean="0">
                <a:sym typeface="Wingdings" panose="05000000000000000000" pitchFamily="2" charset="2"/>
              </a:rPr>
              <a:t> acid by aldehyde dehydrogenase.  </a:t>
            </a:r>
          </a:p>
          <a:p>
            <a:pPr lvl="1"/>
            <a:r>
              <a:rPr lang="en-US" dirty="0" smtClean="0">
                <a:sym typeface="Wingdings" panose="05000000000000000000" pitchFamily="2" charset="2"/>
              </a:rPr>
              <a:t>Benzoic acid + glycine  </a:t>
            </a:r>
            <a:r>
              <a:rPr lang="en-US" dirty="0" err="1" smtClean="0">
                <a:sym typeface="Wingdings" panose="05000000000000000000" pitchFamily="2" charset="2"/>
              </a:rPr>
              <a:t>hippuric</a:t>
            </a:r>
            <a:r>
              <a:rPr lang="en-US" dirty="0" smtClean="0">
                <a:sym typeface="Wingdings" panose="05000000000000000000" pitchFamily="2" charset="2"/>
              </a:rPr>
              <a:t> acid (urinary </a:t>
            </a:r>
            <a:r>
              <a:rPr lang="en-US" dirty="0" err="1" smtClean="0">
                <a:sym typeface="Wingdings" panose="05000000000000000000" pitchFamily="2" charset="2"/>
              </a:rPr>
              <a:t>metolite</a:t>
            </a:r>
            <a:r>
              <a:rPr lang="en-US" dirty="0" smtClean="0">
                <a:sym typeface="Wingdings" panose="05000000000000000000" pitchFamily="2" charset="2"/>
              </a:rPr>
              <a:t>)</a:t>
            </a:r>
          </a:p>
          <a:p>
            <a:pPr marL="457200" lvl="1" indent="0">
              <a:buNone/>
            </a:pPr>
            <a:r>
              <a:rPr lang="en-US" dirty="0" smtClean="0">
                <a:sym typeface="Wingdings" panose="05000000000000000000" pitchFamily="2" charset="2"/>
              </a:rPr>
              <a:t>(Faust, 1994)</a:t>
            </a:r>
            <a:endParaRPr lang="en-US" dirty="0"/>
          </a:p>
        </p:txBody>
      </p:sp>
    </p:spTree>
    <p:extLst>
      <p:ext uri="{BB962C8B-B14F-4D97-AF65-F5344CB8AC3E}">
        <p14:creationId xmlns:p14="http://schemas.microsoft.com/office/powerpoint/2010/main" val="239559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Excretion</a:t>
            </a:r>
            <a:endParaRPr lang="en-US" dirty="0"/>
          </a:p>
        </p:txBody>
      </p:sp>
      <p:sp>
        <p:nvSpPr>
          <p:cNvPr id="3" name="Content Placeholder 2"/>
          <p:cNvSpPr>
            <a:spLocks noGrp="1"/>
          </p:cNvSpPr>
          <p:nvPr>
            <p:ph idx="1"/>
          </p:nvPr>
        </p:nvSpPr>
        <p:spPr/>
        <p:txBody>
          <a:bodyPr/>
          <a:lstStyle/>
          <a:p>
            <a:r>
              <a:rPr lang="en-US" dirty="0" smtClean="0"/>
              <a:t>Dose-</a:t>
            </a:r>
            <a:r>
              <a:rPr lang="en-US" dirty="0" err="1" smtClean="0"/>
              <a:t>Dependant</a:t>
            </a:r>
            <a:endParaRPr lang="en-US" dirty="0" smtClean="0"/>
          </a:p>
          <a:p>
            <a:r>
              <a:rPr lang="en-US" dirty="0" smtClean="0"/>
              <a:t>Clearance rapid</a:t>
            </a:r>
          </a:p>
          <a:p>
            <a:r>
              <a:rPr lang="en-US" dirty="0" smtClean="0"/>
              <a:t>Excreted as metabolite in urine, as </a:t>
            </a:r>
            <a:r>
              <a:rPr lang="en-US" dirty="0" err="1" smtClean="0"/>
              <a:t>hippuric</a:t>
            </a:r>
            <a:r>
              <a:rPr lang="en-US" dirty="0" smtClean="0"/>
              <a:t> acid (60-70% of absorbed)</a:t>
            </a:r>
          </a:p>
          <a:p>
            <a:r>
              <a:rPr lang="en-US" dirty="0" smtClean="0"/>
              <a:t>Complete within 24 hours after exposure</a:t>
            </a:r>
          </a:p>
          <a:p>
            <a:r>
              <a:rPr lang="en-US" dirty="0" smtClean="0"/>
              <a:t>Elimination of toluene by lungs and skin (10-20%)</a:t>
            </a:r>
          </a:p>
          <a:p>
            <a:pPr marL="0" indent="0">
              <a:buNone/>
            </a:pPr>
            <a:r>
              <a:rPr lang="en-US" dirty="0" smtClean="0"/>
              <a:t>(Faust, 1994)</a:t>
            </a:r>
            <a:endParaRPr lang="en-US" dirty="0"/>
          </a:p>
        </p:txBody>
      </p:sp>
    </p:spTree>
    <p:extLst>
      <p:ext uri="{BB962C8B-B14F-4D97-AF65-F5344CB8AC3E}">
        <p14:creationId xmlns:p14="http://schemas.microsoft.com/office/powerpoint/2010/main" val="162917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10 sec of inhalation exposure</a:t>
            </a:r>
          </a:p>
          <a:p>
            <a:r>
              <a:rPr lang="en-US" dirty="0" smtClean="0"/>
              <a:t>Highly lipid </a:t>
            </a:r>
            <a:r>
              <a:rPr lang="en-US" dirty="0" err="1" smtClean="0"/>
              <a:t>solube</a:t>
            </a:r>
            <a:r>
              <a:rPr lang="en-US" dirty="0" smtClean="0"/>
              <a:t> </a:t>
            </a:r>
          </a:p>
          <a:p>
            <a:r>
              <a:rPr lang="en-US" dirty="0" smtClean="0"/>
              <a:t>Highest concentrations in liver, kidney, brain and blood</a:t>
            </a:r>
          </a:p>
          <a:p>
            <a:r>
              <a:rPr lang="en-US" dirty="0" smtClean="0"/>
              <a:t>Half-life in whole blood averages 4.5 </a:t>
            </a:r>
            <a:r>
              <a:rPr lang="en-US" dirty="0" err="1" smtClean="0"/>
              <a:t>hrs</a:t>
            </a:r>
            <a:r>
              <a:rPr lang="en-US" dirty="0" smtClean="0"/>
              <a:t> (range 3-6 </a:t>
            </a:r>
            <a:r>
              <a:rPr lang="en-US" dirty="0" err="1" smtClean="0"/>
              <a:t>hrs</a:t>
            </a:r>
            <a:r>
              <a:rPr lang="en-US" dirty="0" smtClean="0"/>
              <a:t>)</a:t>
            </a:r>
          </a:p>
          <a:p>
            <a:pPr lvl="1"/>
            <a:r>
              <a:rPr lang="en-US" dirty="0" smtClean="0"/>
              <a:t>Terminal phase half-life 72 hours.  </a:t>
            </a:r>
          </a:p>
          <a:p>
            <a:r>
              <a:rPr lang="en-US" dirty="0" smtClean="0"/>
              <a:t>Half-life in fat tissue is 0.5-2.7 days</a:t>
            </a:r>
          </a:p>
          <a:p>
            <a:r>
              <a:rPr lang="en-US" dirty="0" smtClean="0"/>
              <a:t>80% metabolized in liver</a:t>
            </a:r>
          </a:p>
          <a:p>
            <a:r>
              <a:rPr lang="en-US" dirty="0" smtClean="0"/>
              <a:t>Absorption through the skin is slow:  ranging from 14-23 mg/cm2/</a:t>
            </a:r>
            <a:r>
              <a:rPr lang="en-US" dirty="0" err="1" smtClean="0"/>
              <a:t>hr</a:t>
            </a:r>
            <a:endParaRPr lang="en-US" dirty="0" smtClean="0"/>
          </a:p>
          <a:p>
            <a:pPr marL="0" indent="0">
              <a:buNone/>
            </a:pPr>
            <a:r>
              <a:rPr lang="en-US" dirty="0" smtClean="0"/>
              <a:t>(Drugs and Human Performance Fact Sheets)</a:t>
            </a:r>
          </a:p>
          <a:p>
            <a:endParaRPr lang="en-US" dirty="0"/>
          </a:p>
        </p:txBody>
      </p:sp>
      <p:pic>
        <p:nvPicPr>
          <p:cNvPr id="4098" name="Picture 2" descr="http://www.pactox.com/library/graphics/toluen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798" y="803368"/>
            <a:ext cx="3400425"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4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3" name="Content Placeholder 2"/>
          <p:cNvSpPr>
            <a:spLocks noGrp="1"/>
          </p:cNvSpPr>
          <p:nvPr>
            <p:ph idx="1"/>
          </p:nvPr>
        </p:nvSpPr>
        <p:spPr/>
        <p:txBody>
          <a:bodyPr/>
          <a:lstStyle/>
          <a:p>
            <a:r>
              <a:rPr lang="en-US" dirty="0" smtClean="0"/>
              <a:t>In humans can be measured as follows:</a:t>
            </a:r>
          </a:p>
          <a:p>
            <a:pPr lvl="1"/>
            <a:r>
              <a:rPr lang="en-US" dirty="0" smtClean="0"/>
              <a:t>Oral absorption: monitored by exhaled air</a:t>
            </a:r>
          </a:p>
          <a:p>
            <a:pPr lvl="1"/>
            <a:r>
              <a:rPr lang="en-US" dirty="0" smtClean="0"/>
              <a:t>Urine analysis: toluene metabolites</a:t>
            </a:r>
          </a:p>
          <a:p>
            <a:pPr lvl="1"/>
            <a:r>
              <a:rPr lang="en-US" dirty="0" smtClean="0"/>
              <a:t>Blood analysis: levels of toluene (within 12 hours)</a:t>
            </a:r>
            <a:endParaRPr lang="en-US" dirty="0"/>
          </a:p>
        </p:txBody>
      </p:sp>
      <p:pic>
        <p:nvPicPr>
          <p:cNvPr id="3074" name="Picture 2" descr="Blood_t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152" y="2692400"/>
            <a:ext cx="4291853" cy="286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5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Injury Mechanism</a:t>
            </a:r>
            <a:endParaRPr lang="en-US" dirty="0"/>
          </a:p>
        </p:txBody>
      </p:sp>
      <p:sp>
        <p:nvSpPr>
          <p:cNvPr id="3" name="Content Placeholder 2"/>
          <p:cNvSpPr>
            <a:spLocks noGrp="1"/>
          </p:cNvSpPr>
          <p:nvPr>
            <p:ph idx="1"/>
          </p:nvPr>
        </p:nvSpPr>
        <p:spPr>
          <a:xfrm>
            <a:off x="1295402" y="2556932"/>
            <a:ext cx="9601196" cy="3318936"/>
          </a:xfrm>
        </p:spPr>
        <p:txBody>
          <a:bodyPr>
            <a:normAutofit fontScale="62500" lnSpcReduction="20000"/>
          </a:bodyPr>
          <a:lstStyle/>
          <a:p>
            <a:r>
              <a:rPr lang="en-US" dirty="0" smtClean="0"/>
              <a:t>CNS primary target organ for acute and chronic exposure</a:t>
            </a:r>
          </a:p>
          <a:p>
            <a:pPr lvl="1"/>
            <a:r>
              <a:rPr lang="en-US" dirty="0" smtClean="0"/>
              <a:t>Development of fatigue, tiredness, impaired cognitive ability, irritation of the eyes and throat.</a:t>
            </a:r>
          </a:p>
          <a:p>
            <a:pPr lvl="1"/>
            <a:r>
              <a:rPr lang="en-US" dirty="0" smtClean="0"/>
              <a:t>Increased exposure concentration: nausea, staggering gait, nervousness, muscular fatigue, confusion, insomnia.</a:t>
            </a:r>
          </a:p>
          <a:p>
            <a:pPr lvl="1"/>
            <a:r>
              <a:rPr lang="en-US" dirty="0" smtClean="0"/>
              <a:t>Research has shown that it is related to induction or repression of genes in pathways associated with synaptic plasticity, GABA receptor signaling and </a:t>
            </a:r>
            <a:r>
              <a:rPr lang="en-US" dirty="0" err="1" smtClean="0"/>
              <a:t>mitochrondrial</a:t>
            </a:r>
            <a:r>
              <a:rPr lang="en-US" dirty="0" smtClean="0"/>
              <a:t> functioning in the CNS  (Hester, 2011)</a:t>
            </a:r>
          </a:p>
          <a:p>
            <a:r>
              <a:rPr lang="en-US" dirty="0" smtClean="0"/>
              <a:t>Kidneys, Liver, Respiratory System, and Reproductive system affected. </a:t>
            </a:r>
          </a:p>
          <a:p>
            <a:pPr lvl="2"/>
            <a:r>
              <a:rPr lang="en-US" dirty="0" smtClean="0"/>
              <a:t>Constriction and necrosis of myocardial fibers, swollen liver, congestion </a:t>
            </a:r>
          </a:p>
          <a:p>
            <a:pPr lvl="1"/>
            <a:r>
              <a:rPr lang="en-US" dirty="0" smtClean="0"/>
              <a:t>Symptoms include headaches, dizziness, intoxication</a:t>
            </a:r>
          </a:p>
          <a:p>
            <a:r>
              <a:rPr lang="en-US" dirty="0" smtClean="0"/>
              <a:t>Increased exposure at high concentrations can also lead to death.</a:t>
            </a:r>
          </a:p>
          <a:p>
            <a:pPr lvl="1"/>
            <a:r>
              <a:rPr lang="en-US" dirty="0" smtClean="0"/>
              <a:t>Heart failure, asphyxiation or aspiration</a:t>
            </a:r>
          </a:p>
          <a:p>
            <a:pPr lvl="2"/>
            <a:r>
              <a:rPr lang="en-US" dirty="0" smtClean="0"/>
              <a:t>Mucosal irritant effect from exothermic reaction with water.</a:t>
            </a:r>
          </a:p>
          <a:p>
            <a:pPr marL="914400" lvl="2" indent="0">
              <a:buNone/>
            </a:pPr>
            <a:r>
              <a:rPr lang="en-US" dirty="0" smtClean="0"/>
              <a:t>(Drugs and Human Performance Fact Sheets)</a:t>
            </a:r>
          </a:p>
          <a:p>
            <a:endParaRPr lang="en-US" dirty="0"/>
          </a:p>
        </p:txBody>
      </p:sp>
    </p:spTree>
    <p:extLst>
      <p:ext uri="{BB962C8B-B14F-4D97-AF65-F5344CB8AC3E}">
        <p14:creationId xmlns:p14="http://schemas.microsoft.com/office/powerpoint/2010/main" val="276861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CDC.  (2015).  Toluene.  NIOSH Pocket Guide to Chemical Hazards.  Retrieved from: </a:t>
            </a:r>
            <a:r>
              <a:rPr lang="en-US" dirty="0" smtClean="0">
                <a:hlinkClick r:id="rId2"/>
              </a:rPr>
              <a:t>http://www.cdc.gov/niosh/npg/npgd0619.html</a:t>
            </a:r>
            <a:endParaRPr lang="en-US" dirty="0" smtClean="0"/>
          </a:p>
          <a:p>
            <a:r>
              <a:rPr lang="en-US" dirty="0" smtClean="0"/>
              <a:t>Wisconsin Department of Health Services.  (2014).  </a:t>
            </a:r>
            <a:r>
              <a:rPr lang="en-US" dirty="0" err="1" smtClean="0"/>
              <a:t>Toleune</a:t>
            </a:r>
            <a:r>
              <a:rPr lang="en-US" dirty="0" smtClean="0"/>
              <a:t>.  Retrieved from: </a:t>
            </a:r>
            <a:r>
              <a:rPr lang="en-US" dirty="0" smtClean="0">
                <a:hlinkClick r:id="rId3"/>
              </a:rPr>
              <a:t>https://www.dhs.wisconsin.gov/chemical/toluene.htm</a:t>
            </a:r>
            <a:endParaRPr lang="en-US" dirty="0" smtClean="0"/>
          </a:p>
          <a:p>
            <a:r>
              <a:rPr lang="en-US" dirty="0" smtClean="0"/>
              <a:t>Drugs and Human Performance Fact Sheets.  Retrieved from:   </a:t>
            </a:r>
            <a:r>
              <a:rPr lang="en-US" dirty="0" smtClean="0">
                <a:hlinkClick r:id="rId4"/>
              </a:rPr>
              <a:t>http://www.nhtsa.gov/People/injury/research/job185drugs/toluene.htm</a:t>
            </a:r>
            <a:endParaRPr lang="en-US" dirty="0" smtClean="0"/>
          </a:p>
          <a:p>
            <a:r>
              <a:rPr lang="en-US" dirty="0" smtClean="0"/>
              <a:t>Faust, R.  (1994).  Toxicity Summary for Toluene.  </a:t>
            </a:r>
            <a:r>
              <a:rPr lang="en-US" dirty="0"/>
              <a:t>Retrieved from: </a:t>
            </a:r>
            <a:r>
              <a:rPr lang="en-US" dirty="0">
                <a:hlinkClick r:id="rId5"/>
              </a:rPr>
              <a:t>http://</a:t>
            </a:r>
            <a:r>
              <a:rPr lang="en-US" dirty="0" smtClean="0">
                <a:hlinkClick r:id="rId5"/>
              </a:rPr>
              <a:t>vanilla47.com/PDFs/Toluene/TOXICITY%20SUMMARY%20FOR%20TOLUENE%20%20OAK%20RIDGE%20RESERVATION%20ENVIRONMENTAL%20RESTORATION%20PROGRAM.pdf</a:t>
            </a:r>
            <a:endParaRPr lang="en-US" dirty="0" smtClean="0"/>
          </a:p>
          <a:p>
            <a:r>
              <a:rPr lang="en-US" dirty="0" smtClean="0"/>
              <a:t>Hester, S.  (2011).  Acute toluene exposure alters expression of genes in the central nervous system associated with synaptic structure and function. </a:t>
            </a:r>
            <a:r>
              <a:rPr lang="en-US" dirty="0" err="1" smtClean="0"/>
              <a:t>Neurotoxicology</a:t>
            </a:r>
            <a:r>
              <a:rPr lang="en-US" dirty="0" smtClean="0"/>
              <a:t> and Teratology.  33(5):522-9</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3678395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225</TotalTime>
  <Words>1371</Words>
  <Application>Microsoft Office PowerPoint</Application>
  <PresentationFormat>Custom</PresentationFormat>
  <Paragraphs>95</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Toluene (C7H8)</vt:lpstr>
      <vt:lpstr>Background</vt:lpstr>
      <vt:lpstr>Exposure </vt:lpstr>
      <vt:lpstr>Absorption of Toluene</vt:lpstr>
      <vt:lpstr>Excretion</vt:lpstr>
      <vt:lpstr>Kinetics</vt:lpstr>
      <vt:lpstr>Measurements</vt:lpstr>
      <vt:lpstr>Injury Mechanism</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Toluene (C7H8)</dc:title>
  <dc:creator>Dana Schafer</dc:creator>
  <cp:lastModifiedBy>Schafer, Dana Marie</cp:lastModifiedBy>
  <cp:revision>21</cp:revision>
  <dcterms:created xsi:type="dcterms:W3CDTF">2015-03-02T20:13:31Z</dcterms:created>
  <dcterms:modified xsi:type="dcterms:W3CDTF">2015-03-03T00:00:04Z</dcterms:modified>
</cp:coreProperties>
</file>