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355" r:id="rId3"/>
    <p:sldId id="267" r:id="rId4"/>
    <p:sldId id="258" r:id="rId5"/>
    <p:sldId id="259" r:id="rId6"/>
    <p:sldId id="288" r:id="rId7"/>
    <p:sldId id="289" r:id="rId8"/>
    <p:sldId id="287" r:id="rId9"/>
    <p:sldId id="292" r:id="rId10"/>
    <p:sldId id="293" r:id="rId11"/>
    <p:sldId id="323" r:id="rId12"/>
    <p:sldId id="342" r:id="rId13"/>
    <p:sldId id="340" r:id="rId14"/>
    <p:sldId id="356" r:id="rId15"/>
    <p:sldId id="351"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108"/>
      </p:cViewPr>
      <p:guideLst>
        <p:guide orient="horz" pos="2160"/>
        <p:guide pos="2880"/>
      </p:guideLst>
    </p:cSldViewPr>
  </p:slideViewPr>
  <p:notesTextViewPr>
    <p:cViewPr>
      <p:scale>
        <a:sx n="1" d="1"/>
        <a:sy n="1" d="1"/>
      </p:scale>
      <p:origin x="0" y="0"/>
    </p:cViewPr>
  </p:notesTextViewPr>
  <p:sorterViewPr>
    <p:cViewPr>
      <p:scale>
        <a:sx n="100" d="100"/>
        <a:sy n="100" d="100"/>
      </p:scale>
      <p:origin x="0" y="-46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248CE1C-C3CC-4A48-BE6B-1B51A7E1C09E}" type="doc">
      <dgm:prSet loTypeId="urn:microsoft.com/office/officeart/2005/8/layout/chevron1" loCatId="process" qsTypeId="urn:microsoft.com/office/officeart/2005/8/quickstyle/simple1" qsCatId="simple" csTypeId="urn:microsoft.com/office/officeart/2005/8/colors/accent1_2" csCatId="accent1" phldr="1"/>
      <dgm:spPr/>
    </dgm:pt>
    <dgm:pt modelId="{25E9A7EC-C3A6-4ACA-AAD7-3EF60F912291}">
      <dgm:prSet phldrT="[Text]"/>
      <dgm:spPr>
        <a:solidFill>
          <a:schemeClr val="accent1">
            <a:lumMod val="20000"/>
            <a:lumOff val="80000"/>
          </a:schemeClr>
        </a:solidFill>
        <a:ln w="25400">
          <a:solidFill>
            <a:schemeClr val="accent1"/>
          </a:solidFill>
        </a:ln>
      </dgm:spPr>
      <dgm:t>
        <a:bodyPr/>
        <a:lstStyle/>
        <a:p>
          <a:r>
            <a:rPr lang="en-US" dirty="0" smtClean="0">
              <a:solidFill>
                <a:schemeClr val="tx1"/>
              </a:solidFill>
            </a:rPr>
            <a:t>Image</a:t>
          </a:r>
          <a:endParaRPr lang="en-US" dirty="0">
            <a:solidFill>
              <a:schemeClr val="tx1"/>
            </a:solidFill>
          </a:endParaRPr>
        </a:p>
      </dgm:t>
    </dgm:pt>
    <dgm:pt modelId="{EE3F490F-335A-4FB2-A281-9B1AFA6014B9}" type="parTrans" cxnId="{B5C3C102-77B8-4916-9A0D-81C85AFE1BF3}">
      <dgm:prSet/>
      <dgm:spPr/>
      <dgm:t>
        <a:bodyPr/>
        <a:lstStyle/>
        <a:p>
          <a:endParaRPr lang="en-US"/>
        </a:p>
      </dgm:t>
    </dgm:pt>
    <dgm:pt modelId="{672E50A5-4823-4BC1-A622-CC9DADB35A1B}" type="sibTrans" cxnId="{B5C3C102-77B8-4916-9A0D-81C85AFE1BF3}">
      <dgm:prSet/>
      <dgm:spPr/>
      <dgm:t>
        <a:bodyPr/>
        <a:lstStyle/>
        <a:p>
          <a:endParaRPr lang="en-US"/>
        </a:p>
      </dgm:t>
    </dgm:pt>
    <dgm:pt modelId="{BF40764B-FCAA-44E7-AEBD-413F54A951B8}">
      <dgm:prSet phldrT="[Text]"/>
      <dgm:spPr>
        <a:solidFill>
          <a:schemeClr val="accent1"/>
        </a:solidFill>
        <a:ln w="25400">
          <a:solidFill>
            <a:schemeClr val="accent1">
              <a:lumMod val="50000"/>
            </a:schemeClr>
          </a:solidFill>
        </a:ln>
      </dgm:spPr>
      <dgm:t>
        <a:bodyPr/>
        <a:lstStyle/>
        <a:p>
          <a:r>
            <a:rPr lang="en-US" dirty="0" smtClean="0">
              <a:effectLst>
                <a:outerShdw blurRad="38100" dist="38100" dir="2700000" algn="tl">
                  <a:srgbClr val="000000">
                    <a:alpha val="43137"/>
                  </a:srgbClr>
                </a:outerShdw>
              </a:effectLst>
            </a:rPr>
            <a:t>Customer Base</a:t>
          </a:r>
          <a:endParaRPr lang="en-US" dirty="0">
            <a:effectLst>
              <a:outerShdw blurRad="38100" dist="38100" dir="2700000" algn="tl">
                <a:srgbClr val="000000">
                  <a:alpha val="43137"/>
                </a:srgbClr>
              </a:outerShdw>
            </a:effectLst>
          </a:endParaRPr>
        </a:p>
      </dgm:t>
    </dgm:pt>
    <dgm:pt modelId="{AD9B2DCC-90E3-461C-849D-48F6265E3C39}" type="parTrans" cxnId="{F74997F6-3D20-4B4F-9778-DEF8D75691BD}">
      <dgm:prSet/>
      <dgm:spPr/>
      <dgm:t>
        <a:bodyPr/>
        <a:lstStyle/>
        <a:p>
          <a:endParaRPr lang="en-US"/>
        </a:p>
      </dgm:t>
    </dgm:pt>
    <dgm:pt modelId="{2124D726-1F75-4E9A-93C6-C967E03DA560}" type="sibTrans" cxnId="{F74997F6-3D20-4B4F-9778-DEF8D75691BD}">
      <dgm:prSet/>
      <dgm:spPr/>
      <dgm:t>
        <a:bodyPr/>
        <a:lstStyle/>
        <a:p>
          <a:endParaRPr lang="en-US"/>
        </a:p>
      </dgm:t>
    </dgm:pt>
    <dgm:pt modelId="{0C49EF50-0910-4B55-AB40-D32898F598A4}">
      <dgm:prSet phldrT="[Text]"/>
      <dgm:spPr>
        <a:solidFill>
          <a:schemeClr val="accent1">
            <a:lumMod val="20000"/>
            <a:lumOff val="80000"/>
          </a:schemeClr>
        </a:solidFill>
        <a:ln w="25400">
          <a:solidFill>
            <a:schemeClr val="accent1"/>
          </a:solidFill>
        </a:ln>
      </dgm:spPr>
      <dgm:t>
        <a:bodyPr/>
        <a:lstStyle/>
        <a:p>
          <a:r>
            <a:rPr lang="en-US" dirty="0" smtClean="0">
              <a:solidFill>
                <a:schemeClr val="tx1"/>
              </a:solidFill>
            </a:rPr>
            <a:t>Quality</a:t>
          </a:r>
          <a:endParaRPr lang="en-US" dirty="0">
            <a:solidFill>
              <a:schemeClr val="tx1"/>
            </a:solidFill>
          </a:endParaRPr>
        </a:p>
      </dgm:t>
    </dgm:pt>
    <dgm:pt modelId="{51195A84-67C0-46AE-9021-87FE9192C5D1}" type="parTrans" cxnId="{F3DCEF95-9C4A-4B2F-A6FE-51ABBCC5A567}">
      <dgm:prSet/>
      <dgm:spPr/>
      <dgm:t>
        <a:bodyPr/>
        <a:lstStyle/>
        <a:p>
          <a:endParaRPr lang="en-US"/>
        </a:p>
      </dgm:t>
    </dgm:pt>
    <dgm:pt modelId="{F8B103EF-0050-4120-A6A7-646FB3463315}" type="sibTrans" cxnId="{F3DCEF95-9C4A-4B2F-A6FE-51ABBCC5A567}">
      <dgm:prSet/>
      <dgm:spPr/>
      <dgm:t>
        <a:bodyPr/>
        <a:lstStyle/>
        <a:p>
          <a:endParaRPr lang="en-US"/>
        </a:p>
      </dgm:t>
    </dgm:pt>
    <dgm:pt modelId="{ACDA42E9-D585-4F93-9C84-41472DDA84D9}">
      <dgm:prSet phldrT="[Text]"/>
      <dgm:spPr>
        <a:solidFill>
          <a:schemeClr val="accent1">
            <a:lumMod val="20000"/>
            <a:lumOff val="80000"/>
          </a:schemeClr>
        </a:solidFill>
        <a:ln w="25400">
          <a:solidFill>
            <a:schemeClr val="accent1"/>
          </a:solidFill>
        </a:ln>
      </dgm:spPr>
      <dgm:t>
        <a:bodyPr/>
        <a:lstStyle/>
        <a:p>
          <a:r>
            <a:rPr lang="en-US" dirty="0" smtClean="0">
              <a:solidFill>
                <a:schemeClr val="tx1"/>
              </a:solidFill>
            </a:rPr>
            <a:t>Profits</a:t>
          </a:r>
          <a:endParaRPr lang="en-US" dirty="0">
            <a:solidFill>
              <a:schemeClr val="tx1"/>
            </a:solidFill>
          </a:endParaRPr>
        </a:p>
      </dgm:t>
    </dgm:pt>
    <dgm:pt modelId="{559715B5-5DDE-4CB3-A75A-62AEC7CAEFFF}" type="parTrans" cxnId="{D7EBB97F-F3B2-4B04-9688-31C57D94AD54}">
      <dgm:prSet/>
      <dgm:spPr/>
      <dgm:t>
        <a:bodyPr/>
        <a:lstStyle/>
        <a:p>
          <a:endParaRPr lang="en-US"/>
        </a:p>
      </dgm:t>
    </dgm:pt>
    <dgm:pt modelId="{3E4A059C-EE7B-434A-9594-69D6AD8A03C2}" type="sibTrans" cxnId="{D7EBB97F-F3B2-4B04-9688-31C57D94AD54}">
      <dgm:prSet/>
      <dgm:spPr/>
      <dgm:t>
        <a:bodyPr/>
        <a:lstStyle/>
        <a:p>
          <a:endParaRPr lang="en-US"/>
        </a:p>
      </dgm:t>
    </dgm:pt>
    <dgm:pt modelId="{AD5F895B-4E5E-4D8F-B36C-329A6334884A}" type="pres">
      <dgm:prSet presAssocID="{F248CE1C-C3CC-4A48-BE6B-1B51A7E1C09E}" presName="Name0" presStyleCnt="0">
        <dgm:presLayoutVars>
          <dgm:dir/>
          <dgm:animLvl val="lvl"/>
          <dgm:resizeHandles val="exact"/>
        </dgm:presLayoutVars>
      </dgm:prSet>
      <dgm:spPr/>
    </dgm:pt>
    <dgm:pt modelId="{BC5C9942-116C-40CF-8A3B-056CD2837B1B}" type="pres">
      <dgm:prSet presAssocID="{25E9A7EC-C3A6-4ACA-AAD7-3EF60F912291}" presName="parTxOnly" presStyleLbl="node1" presStyleIdx="0" presStyleCnt="4">
        <dgm:presLayoutVars>
          <dgm:chMax val="0"/>
          <dgm:chPref val="0"/>
          <dgm:bulletEnabled val="1"/>
        </dgm:presLayoutVars>
      </dgm:prSet>
      <dgm:spPr/>
      <dgm:t>
        <a:bodyPr/>
        <a:lstStyle/>
        <a:p>
          <a:endParaRPr lang="en-US"/>
        </a:p>
      </dgm:t>
    </dgm:pt>
    <dgm:pt modelId="{9E9F1775-24F4-4D93-9E12-606CD14E06A0}" type="pres">
      <dgm:prSet presAssocID="{672E50A5-4823-4BC1-A622-CC9DADB35A1B}" presName="parTxOnlySpace" presStyleCnt="0"/>
      <dgm:spPr/>
    </dgm:pt>
    <dgm:pt modelId="{A8BC982F-EE18-46A6-88BC-D5AA38B79CCD}" type="pres">
      <dgm:prSet presAssocID="{ACDA42E9-D585-4F93-9C84-41472DDA84D9}" presName="parTxOnly" presStyleLbl="node1" presStyleIdx="1" presStyleCnt="4">
        <dgm:presLayoutVars>
          <dgm:chMax val="0"/>
          <dgm:chPref val="0"/>
          <dgm:bulletEnabled val="1"/>
        </dgm:presLayoutVars>
      </dgm:prSet>
      <dgm:spPr/>
      <dgm:t>
        <a:bodyPr/>
        <a:lstStyle/>
        <a:p>
          <a:endParaRPr lang="en-US"/>
        </a:p>
      </dgm:t>
    </dgm:pt>
    <dgm:pt modelId="{B339867F-F541-4962-9765-993313D9EC0C}" type="pres">
      <dgm:prSet presAssocID="{3E4A059C-EE7B-434A-9594-69D6AD8A03C2}" presName="parTxOnlySpace" presStyleCnt="0"/>
      <dgm:spPr/>
    </dgm:pt>
    <dgm:pt modelId="{BED79BD0-53F0-4A81-9EFC-06B1FF127DC6}" type="pres">
      <dgm:prSet presAssocID="{BF40764B-FCAA-44E7-AEBD-413F54A951B8}" presName="parTxOnly" presStyleLbl="node1" presStyleIdx="2" presStyleCnt="4">
        <dgm:presLayoutVars>
          <dgm:chMax val="0"/>
          <dgm:chPref val="0"/>
          <dgm:bulletEnabled val="1"/>
        </dgm:presLayoutVars>
      </dgm:prSet>
      <dgm:spPr/>
      <dgm:t>
        <a:bodyPr/>
        <a:lstStyle/>
        <a:p>
          <a:endParaRPr lang="en-US"/>
        </a:p>
      </dgm:t>
    </dgm:pt>
    <dgm:pt modelId="{DD23A732-B98A-4AED-8ED1-A9B29A0AC6FE}" type="pres">
      <dgm:prSet presAssocID="{2124D726-1F75-4E9A-93C6-C967E03DA560}" presName="parTxOnlySpace" presStyleCnt="0"/>
      <dgm:spPr/>
    </dgm:pt>
    <dgm:pt modelId="{CDC0A61C-B175-4043-972C-7F2A2447DB4C}" type="pres">
      <dgm:prSet presAssocID="{0C49EF50-0910-4B55-AB40-D32898F598A4}" presName="parTxOnly" presStyleLbl="node1" presStyleIdx="3" presStyleCnt="4">
        <dgm:presLayoutVars>
          <dgm:chMax val="0"/>
          <dgm:chPref val="0"/>
          <dgm:bulletEnabled val="1"/>
        </dgm:presLayoutVars>
      </dgm:prSet>
      <dgm:spPr/>
      <dgm:t>
        <a:bodyPr/>
        <a:lstStyle/>
        <a:p>
          <a:endParaRPr lang="en-US"/>
        </a:p>
      </dgm:t>
    </dgm:pt>
  </dgm:ptLst>
  <dgm:cxnLst>
    <dgm:cxn modelId="{A4DDCB14-BFAF-43E1-90FD-8D7DAEAEF721}" type="presOf" srcId="{ACDA42E9-D585-4F93-9C84-41472DDA84D9}" destId="{A8BC982F-EE18-46A6-88BC-D5AA38B79CCD}" srcOrd="0" destOrd="0" presId="urn:microsoft.com/office/officeart/2005/8/layout/chevron1"/>
    <dgm:cxn modelId="{D7EBB97F-F3B2-4B04-9688-31C57D94AD54}" srcId="{F248CE1C-C3CC-4A48-BE6B-1B51A7E1C09E}" destId="{ACDA42E9-D585-4F93-9C84-41472DDA84D9}" srcOrd="1" destOrd="0" parTransId="{559715B5-5DDE-4CB3-A75A-62AEC7CAEFFF}" sibTransId="{3E4A059C-EE7B-434A-9594-69D6AD8A03C2}"/>
    <dgm:cxn modelId="{86C20798-5B77-4063-8559-6D934BAB6F97}" type="presOf" srcId="{25E9A7EC-C3A6-4ACA-AAD7-3EF60F912291}" destId="{BC5C9942-116C-40CF-8A3B-056CD2837B1B}" srcOrd="0" destOrd="0" presId="urn:microsoft.com/office/officeart/2005/8/layout/chevron1"/>
    <dgm:cxn modelId="{61AD95E4-7C6C-48B1-A463-236752809233}" type="presOf" srcId="{0C49EF50-0910-4B55-AB40-D32898F598A4}" destId="{CDC0A61C-B175-4043-972C-7F2A2447DB4C}" srcOrd="0" destOrd="0" presId="urn:microsoft.com/office/officeart/2005/8/layout/chevron1"/>
    <dgm:cxn modelId="{98D93EEA-B252-47CC-BE2B-ABE55DB7CEA9}" type="presOf" srcId="{BF40764B-FCAA-44E7-AEBD-413F54A951B8}" destId="{BED79BD0-53F0-4A81-9EFC-06B1FF127DC6}" srcOrd="0" destOrd="0" presId="urn:microsoft.com/office/officeart/2005/8/layout/chevron1"/>
    <dgm:cxn modelId="{F74997F6-3D20-4B4F-9778-DEF8D75691BD}" srcId="{F248CE1C-C3CC-4A48-BE6B-1B51A7E1C09E}" destId="{BF40764B-FCAA-44E7-AEBD-413F54A951B8}" srcOrd="2" destOrd="0" parTransId="{AD9B2DCC-90E3-461C-849D-48F6265E3C39}" sibTransId="{2124D726-1F75-4E9A-93C6-C967E03DA560}"/>
    <dgm:cxn modelId="{B5C3C102-77B8-4916-9A0D-81C85AFE1BF3}" srcId="{F248CE1C-C3CC-4A48-BE6B-1B51A7E1C09E}" destId="{25E9A7EC-C3A6-4ACA-AAD7-3EF60F912291}" srcOrd="0" destOrd="0" parTransId="{EE3F490F-335A-4FB2-A281-9B1AFA6014B9}" sibTransId="{672E50A5-4823-4BC1-A622-CC9DADB35A1B}"/>
    <dgm:cxn modelId="{F3DCEF95-9C4A-4B2F-A6FE-51ABBCC5A567}" srcId="{F248CE1C-C3CC-4A48-BE6B-1B51A7E1C09E}" destId="{0C49EF50-0910-4B55-AB40-D32898F598A4}" srcOrd="3" destOrd="0" parTransId="{51195A84-67C0-46AE-9021-87FE9192C5D1}" sibTransId="{F8B103EF-0050-4120-A6A7-646FB3463315}"/>
    <dgm:cxn modelId="{6F080F34-263B-4CAD-A88F-50EB1614276D}" type="presOf" srcId="{F248CE1C-C3CC-4A48-BE6B-1B51A7E1C09E}" destId="{AD5F895B-4E5E-4D8F-B36C-329A6334884A}" srcOrd="0" destOrd="0" presId="urn:microsoft.com/office/officeart/2005/8/layout/chevron1"/>
    <dgm:cxn modelId="{26A0AB0C-C5A7-41B0-BD98-0C8F7047A0BD}" type="presParOf" srcId="{AD5F895B-4E5E-4D8F-B36C-329A6334884A}" destId="{BC5C9942-116C-40CF-8A3B-056CD2837B1B}" srcOrd="0" destOrd="0" presId="urn:microsoft.com/office/officeart/2005/8/layout/chevron1"/>
    <dgm:cxn modelId="{DDCFCACE-A12C-43D0-BE35-54B880FE07AB}" type="presParOf" srcId="{AD5F895B-4E5E-4D8F-B36C-329A6334884A}" destId="{9E9F1775-24F4-4D93-9E12-606CD14E06A0}" srcOrd="1" destOrd="0" presId="urn:microsoft.com/office/officeart/2005/8/layout/chevron1"/>
    <dgm:cxn modelId="{D55C405A-D92D-4BC3-BFF8-ABC0F0415AA9}" type="presParOf" srcId="{AD5F895B-4E5E-4D8F-B36C-329A6334884A}" destId="{A8BC982F-EE18-46A6-88BC-D5AA38B79CCD}" srcOrd="2" destOrd="0" presId="urn:microsoft.com/office/officeart/2005/8/layout/chevron1"/>
    <dgm:cxn modelId="{1E619D72-508C-474F-B94D-FBAD7D38B7EF}" type="presParOf" srcId="{AD5F895B-4E5E-4D8F-B36C-329A6334884A}" destId="{B339867F-F541-4962-9765-993313D9EC0C}" srcOrd="3" destOrd="0" presId="urn:microsoft.com/office/officeart/2005/8/layout/chevron1"/>
    <dgm:cxn modelId="{68DA6C19-E3CF-4180-B51B-0CD98E836183}" type="presParOf" srcId="{AD5F895B-4E5E-4D8F-B36C-329A6334884A}" destId="{BED79BD0-53F0-4A81-9EFC-06B1FF127DC6}" srcOrd="4" destOrd="0" presId="urn:microsoft.com/office/officeart/2005/8/layout/chevron1"/>
    <dgm:cxn modelId="{05C5BB47-4B31-4178-9569-2C6B9486E309}" type="presParOf" srcId="{AD5F895B-4E5E-4D8F-B36C-329A6334884A}" destId="{DD23A732-B98A-4AED-8ED1-A9B29A0AC6FE}" srcOrd="5" destOrd="0" presId="urn:microsoft.com/office/officeart/2005/8/layout/chevron1"/>
    <dgm:cxn modelId="{BAC7D5F8-3AAC-473C-9F1F-F2A104607403}" type="presParOf" srcId="{AD5F895B-4E5E-4D8F-B36C-329A6334884A}" destId="{CDC0A61C-B175-4043-972C-7F2A2447DB4C}" srcOrd="6" destOrd="0" presId="urn:microsoft.com/office/officeart/2005/8/layout/chevron1"/>
  </dgm:cxnLst>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D824868-0F5C-40CF-9950-F98723D21C8A}" type="doc">
      <dgm:prSet loTypeId="urn:microsoft.com/office/officeart/2005/8/layout/venn1" loCatId="relationship" qsTypeId="urn:microsoft.com/office/officeart/2005/8/quickstyle/simple1" qsCatId="simple" csTypeId="urn:microsoft.com/office/officeart/2005/8/colors/accent1_2" csCatId="accent1" phldr="1"/>
      <dgm:spPr/>
    </dgm:pt>
    <dgm:pt modelId="{626F58AC-6758-4F7B-A1A0-C7DF984759E2}">
      <dgm:prSet phldrT="[Text]" custT="1"/>
      <dgm:spPr>
        <a:solidFill>
          <a:schemeClr val="accent3">
            <a:alpha val="70000"/>
          </a:schemeClr>
        </a:solidFill>
      </dgm:spPr>
      <dgm:t>
        <a:bodyPr/>
        <a:lstStyle/>
        <a:p>
          <a:r>
            <a:rPr lang="en-US" sz="2400" dirty="0" smtClean="0">
              <a:solidFill>
                <a:schemeClr val="bg1"/>
              </a:solidFill>
            </a:rPr>
            <a:t>EHR Quality</a:t>
          </a:r>
          <a:endParaRPr lang="en-US" sz="2400" dirty="0"/>
        </a:p>
      </dgm:t>
    </dgm:pt>
    <dgm:pt modelId="{3D1C780F-F0AE-40A0-B6A6-50D35F68BF81}" type="parTrans" cxnId="{2A360DD8-50A3-40FE-95C2-DBCFDE466568}">
      <dgm:prSet/>
      <dgm:spPr/>
      <dgm:t>
        <a:bodyPr/>
        <a:lstStyle/>
        <a:p>
          <a:endParaRPr lang="en-US"/>
        </a:p>
      </dgm:t>
    </dgm:pt>
    <dgm:pt modelId="{EF14BEA7-CF01-42EA-97A5-57585D69C155}" type="sibTrans" cxnId="{2A360DD8-50A3-40FE-95C2-DBCFDE466568}">
      <dgm:prSet/>
      <dgm:spPr/>
      <dgm:t>
        <a:bodyPr/>
        <a:lstStyle/>
        <a:p>
          <a:endParaRPr lang="en-US"/>
        </a:p>
      </dgm:t>
    </dgm:pt>
    <dgm:pt modelId="{C7613D6A-2DB8-4364-B740-E61355E8EE3D}">
      <dgm:prSet phldrT="[Text]" custT="1"/>
      <dgm:spPr>
        <a:solidFill>
          <a:schemeClr val="accent2">
            <a:alpha val="80000"/>
          </a:schemeClr>
        </a:solidFill>
      </dgm:spPr>
      <dgm:t>
        <a:bodyPr/>
        <a:lstStyle/>
        <a:p>
          <a:r>
            <a:rPr lang="en-US" sz="2400" dirty="0" smtClean="0">
              <a:solidFill>
                <a:schemeClr val="bg1"/>
              </a:solidFill>
            </a:rPr>
            <a:t>Negative Press</a:t>
          </a:r>
          <a:endParaRPr lang="en-US" sz="2400" dirty="0">
            <a:solidFill>
              <a:schemeClr val="bg1"/>
            </a:solidFill>
          </a:endParaRPr>
        </a:p>
      </dgm:t>
    </dgm:pt>
    <dgm:pt modelId="{B43931DA-3934-4129-AEF2-669157D9FD56}" type="parTrans" cxnId="{AE83382A-2FBC-4DF8-A0FE-B38EBAA66979}">
      <dgm:prSet/>
      <dgm:spPr/>
      <dgm:t>
        <a:bodyPr/>
        <a:lstStyle/>
        <a:p>
          <a:endParaRPr lang="en-US"/>
        </a:p>
      </dgm:t>
    </dgm:pt>
    <dgm:pt modelId="{2747ECD2-56A3-46AB-AB13-C8D32C3EECF2}" type="sibTrans" cxnId="{AE83382A-2FBC-4DF8-A0FE-B38EBAA66979}">
      <dgm:prSet/>
      <dgm:spPr/>
      <dgm:t>
        <a:bodyPr/>
        <a:lstStyle/>
        <a:p>
          <a:endParaRPr lang="en-US"/>
        </a:p>
      </dgm:t>
    </dgm:pt>
    <dgm:pt modelId="{139A2B55-1F3C-4FC3-B409-0E6CE27CEE2B}">
      <dgm:prSet phldrT="[Text]" custT="1"/>
      <dgm:spPr>
        <a:solidFill>
          <a:schemeClr val="accent1">
            <a:alpha val="70000"/>
          </a:schemeClr>
        </a:solidFill>
      </dgm:spPr>
      <dgm:t>
        <a:bodyPr/>
        <a:lstStyle/>
        <a:p>
          <a:r>
            <a:rPr lang="en-US" sz="2400" dirty="0" smtClean="0">
              <a:solidFill>
                <a:schemeClr val="bg1"/>
              </a:solidFill>
            </a:rPr>
            <a:t>Reputation </a:t>
          </a:r>
          <a:endParaRPr lang="en-US" sz="2400" dirty="0">
            <a:solidFill>
              <a:schemeClr val="bg1"/>
            </a:solidFill>
          </a:endParaRPr>
        </a:p>
      </dgm:t>
    </dgm:pt>
    <dgm:pt modelId="{0799C052-EF21-440F-8393-0358F993530F}" type="parTrans" cxnId="{1AA72E79-6696-4D85-BD29-B5C1FE7E76D5}">
      <dgm:prSet/>
      <dgm:spPr/>
      <dgm:t>
        <a:bodyPr/>
        <a:lstStyle/>
        <a:p>
          <a:endParaRPr lang="en-US"/>
        </a:p>
      </dgm:t>
    </dgm:pt>
    <dgm:pt modelId="{362BEF91-629D-4F3E-B093-1B68FB6BC78A}" type="sibTrans" cxnId="{1AA72E79-6696-4D85-BD29-B5C1FE7E76D5}">
      <dgm:prSet/>
      <dgm:spPr/>
      <dgm:t>
        <a:bodyPr/>
        <a:lstStyle/>
        <a:p>
          <a:endParaRPr lang="en-US"/>
        </a:p>
      </dgm:t>
    </dgm:pt>
    <dgm:pt modelId="{EF85810C-D125-4C10-89C9-2A985E8493E7}" type="pres">
      <dgm:prSet presAssocID="{5D824868-0F5C-40CF-9950-F98723D21C8A}" presName="compositeShape" presStyleCnt="0">
        <dgm:presLayoutVars>
          <dgm:chMax val="7"/>
          <dgm:dir/>
          <dgm:resizeHandles val="exact"/>
        </dgm:presLayoutVars>
      </dgm:prSet>
      <dgm:spPr/>
    </dgm:pt>
    <dgm:pt modelId="{CC6E3EC4-BF89-4115-809E-00629EFAFBD0}" type="pres">
      <dgm:prSet presAssocID="{626F58AC-6758-4F7B-A1A0-C7DF984759E2}" presName="circ1" presStyleLbl="vennNode1" presStyleIdx="0" presStyleCnt="3"/>
      <dgm:spPr/>
      <dgm:t>
        <a:bodyPr/>
        <a:lstStyle/>
        <a:p>
          <a:endParaRPr lang="en-US"/>
        </a:p>
      </dgm:t>
    </dgm:pt>
    <dgm:pt modelId="{4F2FCA01-26BE-4250-B214-3E43BCBC56F9}" type="pres">
      <dgm:prSet presAssocID="{626F58AC-6758-4F7B-A1A0-C7DF984759E2}" presName="circ1Tx" presStyleLbl="revTx" presStyleIdx="0" presStyleCnt="0">
        <dgm:presLayoutVars>
          <dgm:chMax val="0"/>
          <dgm:chPref val="0"/>
          <dgm:bulletEnabled val="1"/>
        </dgm:presLayoutVars>
      </dgm:prSet>
      <dgm:spPr/>
      <dgm:t>
        <a:bodyPr/>
        <a:lstStyle/>
        <a:p>
          <a:endParaRPr lang="en-US"/>
        </a:p>
      </dgm:t>
    </dgm:pt>
    <dgm:pt modelId="{BB1209FE-0A9B-4CE5-B67C-1A0B85068B4D}" type="pres">
      <dgm:prSet presAssocID="{C7613D6A-2DB8-4364-B740-E61355E8EE3D}" presName="circ2" presStyleLbl="vennNode1" presStyleIdx="1" presStyleCnt="3"/>
      <dgm:spPr/>
      <dgm:t>
        <a:bodyPr/>
        <a:lstStyle/>
        <a:p>
          <a:endParaRPr lang="en-US"/>
        </a:p>
      </dgm:t>
    </dgm:pt>
    <dgm:pt modelId="{05A77714-2698-4C5D-94E4-9490DA38BBF4}" type="pres">
      <dgm:prSet presAssocID="{C7613D6A-2DB8-4364-B740-E61355E8EE3D}" presName="circ2Tx" presStyleLbl="revTx" presStyleIdx="0" presStyleCnt="0">
        <dgm:presLayoutVars>
          <dgm:chMax val="0"/>
          <dgm:chPref val="0"/>
          <dgm:bulletEnabled val="1"/>
        </dgm:presLayoutVars>
      </dgm:prSet>
      <dgm:spPr/>
      <dgm:t>
        <a:bodyPr/>
        <a:lstStyle/>
        <a:p>
          <a:endParaRPr lang="en-US"/>
        </a:p>
      </dgm:t>
    </dgm:pt>
    <dgm:pt modelId="{59BB60A6-0D96-4F46-A565-511841D092A8}" type="pres">
      <dgm:prSet presAssocID="{139A2B55-1F3C-4FC3-B409-0E6CE27CEE2B}" presName="circ3" presStyleLbl="vennNode1" presStyleIdx="2" presStyleCnt="3"/>
      <dgm:spPr/>
      <dgm:t>
        <a:bodyPr/>
        <a:lstStyle/>
        <a:p>
          <a:endParaRPr lang="en-US"/>
        </a:p>
      </dgm:t>
    </dgm:pt>
    <dgm:pt modelId="{ABCE19B2-3642-42A2-B859-08634AD8726E}" type="pres">
      <dgm:prSet presAssocID="{139A2B55-1F3C-4FC3-B409-0E6CE27CEE2B}" presName="circ3Tx" presStyleLbl="revTx" presStyleIdx="0" presStyleCnt="0">
        <dgm:presLayoutVars>
          <dgm:chMax val="0"/>
          <dgm:chPref val="0"/>
          <dgm:bulletEnabled val="1"/>
        </dgm:presLayoutVars>
      </dgm:prSet>
      <dgm:spPr/>
      <dgm:t>
        <a:bodyPr/>
        <a:lstStyle/>
        <a:p>
          <a:endParaRPr lang="en-US"/>
        </a:p>
      </dgm:t>
    </dgm:pt>
  </dgm:ptLst>
  <dgm:cxnLst>
    <dgm:cxn modelId="{1D2AD631-8651-44D7-9F16-0C5A1481DEF2}" type="presOf" srcId="{C7613D6A-2DB8-4364-B740-E61355E8EE3D}" destId="{05A77714-2698-4C5D-94E4-9490DA38BBF4}" srcOrd="1" destOrd="0" presId="urn:microsoft.com/office/officeart/2005/8/layout/venn1"/>
    <dgm:cxn modelId="{576BA4AF-E609-48F5-9808-E467D0A40C27}" type="presOf" srcId="{C7613D6A-2DB8-4364-B740-E61355E8EE3D}" destId="{BB1209FE-0A9B-4CE5-B67C-1A0B85068B4D}" srcOrd="0" destOrd="0" presId="urn:microsoft.com/office/officeart/2005/8/layout/venn1"/>
    <dgm:cxn modelId="{61148846-DBFD-48B3-B0D8-0A4C1AA8E056}" type="presOf" srcId="{5D824868-0F5C-40CF-9950-F98723D21C8A}" destId="{EF85810C-D125-4C10-89C9-2A985E8493E7}" srcOrd="0" destOrd="0" presId="urn:microsoft.com/office/officeart/2005/8/layout/venn1"/>
    <dgm:cxn modelId="{1AA72E79-6696-4D85-BD29-B5C1FE7E76D5}" srcId="{5D824868-0F5C-40CF-9950-F98723D21C8A}" destId="{139A2B55-1F3C-4FC3-B409-0E6CE27CEE2B}" srcOrd="2" destOrd="0" parTransId="{0799C052-EF21-440F-8393-0358F993530F}" sibTransId="{362BEF91-629D-4F3E-B093-1B68FB6BC78A}"/>
    <dgm:cxn modelId="{FBA42FC4-39CA-41A3-B92B-6CDD8A0E7283}" type="presOf" srcId="{626F58AC-6758-4F7B-A1A0-C7DF984759E2}" destId="{4F2FCA01-26BE-4250-B214-3E43BCBC56F9}" srcOrd="1" destOrd="0" presId="urn:microsoft.com/office/officeart/2005/8/layout/venn1"/>
    <dgm:cxn modelId="{8C085172-F5BD-4F9F-ADA3-8EEFEDAE5FE7}" type="presOf" srcId="{139A2B55-1F3C-4FC3-B409-0E6CE27CEE2B}" destId="{ABCE19B2-3642-42A2-B859-08634AD8726E}" srcOrd="1" destOrd="0" presId="urn:microsoft.com/office/officeart/2005/8/layout/venn1"/>
    <dgm:cxn modelId="{DE99D88A-747A-4E8B-9961-EF0D11AEA3B8}" type="presOf" srcId="{626F58AC-6758-4F7B-A1A0-C7DF984759E2}" destId="{CC6E3EC4-BF89-4115-809E-00629EFAFBD0}" srcOrd="0" destOrd="0" presId="urn:microsoft.com/office/officeart/2005/8/layout/venn1"/>
    <dgm:cxn modelId="{3C73EE7A-BB65-4AA0-AAF6-6DB90A834A8B}" type="presOf" srcId="{139A2B55-1F3C-4FC3-B409-0E6CE27CEE2B}" destId="{59BB60A6-0D96-4F46-A565-511841D092A8}" srcOrd="0" destOrd="0" presId="urn:microsoft.com/office/officeart/2005/8/layout/venn1"/>
    <dgm:cxn modelId="{AE83382A-2FBC-4DF8-A0FE-B38EBAA66979}" srcId="{5D824868-0F5C-40CF-9950-F98723D21C8A}" destId="{C7613D6A-2DB8-4364-B740-E61355E8EE3D}" srcOrd="1" destOrd="0" parTransId="{B43931DA-3934-4129-AEF2-669157D9FD56}" sibTransId="{2747ECD2-56A3-46AB-AB13-C8D32C3EECF2}"/>
    <dgm:cxn modelId="{2A360DD8-50A3-40FE-95C2-DBCFDE466568}" srcId="{5D824868-0F5C-40CF-9950-F98723D21C8A}" destId="{626F58AC-6758-4F7B-A1A0-C7DF984759E2}" srcOrd="0" destOrd="0" parTransId="{3D1C780F-F0AE-40A0-B6A6-50D35F68BF81}" sibTransId="{EF14BEA7-CF01-42EA-97A5-57585D69C155}"/>
    <dgm:cxn modelId="{777946CA-A18D-41EB-9048-0A3A28C0BAE7}" type="presParOf" srcId="{EF85810C-D125-4C10-89C9-2A985E8493E7}" destId="{CC6E3EC4-BF89-4115-809E-00629EFAFBD0}" srcOrd="0" destOrd="0" presId="urn:microsoft.com/office/officeart/2005/8/layout/venn1"/>
    <dgm:cxn modelId="{379FD1D8-3083-4412-A1D9-B17D51A49472}" type="presParOf" srcId="{EF85810C-D125-4C10-89C9-2A985E8493E7}" destId="{4F2FCA01-26BE-4250-B214-3E43BCBC56F9}" srcOrd="1" destOrd="0" presId="urn:microsoft.com/office/officeart/2005/8/layout/venn1"/>
    <dgm:cxn modelId="{62EF8E1B-243C-4F72-B447-F3D4EBC93720}" type="presParOf" srcId="{EF85810C-D125-4C10-89C9-2A985E8493E7}" destId="{BB1209FE-0A9B-4CE5-B67C-1A0B85068B4D}" srcOrd="2" destOrd="0" presId="urn:microsoft.com/office/officeart/2005/8/layout/venn1"/>
    <dgm:cxn modelId="{A168C159-F31B-44B1-B9E2-7C68DB675D35}" type="presParOf" srcId="{EF85810C-D125-4C10-89C9-2A985E8493E7}" destId="{05A77714-2698-4C5D-94E4-9490DA38BBF4}" srcOrd="3" destOrd="0" presId="urn:microsoft.com/office/officeart/2005/8/layout/venn1"/>
    <dgm:cxn modelId="{82513822-35FD-416B-8CBB-DA8774C91D9E}" type="presParOf" srcId="{EF85810C-D125-4C10-89C9-2A985E8493E7}" destId="{59BB60A6-0D96-4F46-A565-511841D092A8}" srcOrd="4" destOrd="0" presId="urn:microsoft.com/office/officeart/2005/8/layout/venn1"/>
    <dgm:cxn modelId="{4D23E201-584D-4F65-BAD7-C7BEA241FE6E}" type="presParOf" srcId="{EF85810C-D125-4C10-89C9-2A985E8493E7}" destId="{ABCE19B2-3642-42A2-B859-08634AD8726E}" srcOrd="5" destOrd="0" presId="urn:microsoft.com/office/officeart/2005/8/layout/venn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CBE3B3B-0D2F-4366-A8E2-769EBEFFF7A2}" type="doc">
      <dgm:prSet loTypeId="urn:microsoft.com/office/officeart/2005/8/layout/venn2" loCatId="relationship" qsTypeId="urn:microsoft.com/office/officeart/2005/8/quickstyle/simple1" qsCatId="simple" csTypeId="urn:microsoft.com/office/officeart/2005/8/colors/accent1_2" csCatId="accent1" phldr="1"/>
      <dgm:spPr/>
      <dgm:t>
        <a:bodyPr/>
        <a:lstStyle/>
        <a:p>
          <a:endParaRPr lang="en-US"/>
        </a:p>
      </dgm:t>
    </dgm:pt>
    <dgm:pt modelId="{C944FEC1-A62D-4536-B28A-844DDA1C596E}">
      <dgm:prSet phldrT="[Text]" custT="1"/>
      <dgm:spPr>
        <a:solidFill>
          <a:schemeClr val="accent1">
            <a:hueOff val="0"/>
            <a:satOff val="0"/>
            <a:lumOff val="0"/>
          </a:schemeClr>
        </a:solidFill>
      </dgm:spPr>
      <dgm:t>
        <a:bodyPr/>
        <a:lstStyle/>
        <a:p>
          <a:r>
            <a:rPr lang="en-US" sz="1400" dirty="0" smtClean="0"/>
            <a:t>Competitive Salaries</a:t>
          </a:r>
          <a:endParaRPr lang="en-US" sz="1400" dirty="0"/>
        </a:p>
      </dgm:t>
    </dgm:pt>
    <dgm:pt modelId="{F88A8C12-B222-46C2-9A23-742F77330D33}" type="parTrans" cxnId="{FB314693-A5F2-447F-A626-60F7F7A57F3A}">
      <dgm:prSet/>
      <dgm:spPr/>
      <dgm:t>
        <a:bodyPr/>
        <a:lstStyle/>
        <a:p>
          <a:endParaRPr lang="en-US"/>
        </a:p>
      </dgm:t>
    </dgm:pt>
    <dgm:pt modelId="{29BF1CC4-617C-459B-84A9-209A4E3EFAD3}" type="sibTrans" cxnId="{FB314693-A5F2-447F-A626-60F7F7A57F3A}">
      <dgm:prSet/>
      <dgm:spPr/>
      <dgm:t>
        <a:bodyPr/>
        <a:lstStyle/>
        <a:p>
          <a:endParaRPr lang="en-US"/>
        </a:p>
      </dgm:t>
    </dgm:pt>
    <dgm:pt modelId="{BFC57D2C-5FFF-4DE3-92AE-1E2E42ABB637}">
      <dgm:prSet phldrT="[Text]"/>
      <dgm:spPr>
        <a:solidFill>
          <a:schemeClr val="accent3"/>
        </a:solidFill>
      </dgm:spPr>
      <dgm:t>
        <a:bodyPr/>
        <a:lstStyle/>
        <a:p>
          <a:r>
            <a:rPr lang="en-US" dirty="0" smtClean="0"/>
            <a:t>Bonuses</a:t>
          </a:r>
          <a:endParaRPr lang="en-US" dirty="0"/>
        </a:p>
      </dgm:t>
    </dgm:pt>
    <dgm:pt modelId="{E8248B27-5C9F-4CD9-97D3-871047409421}" type="parTrans" cxnId="{B281155B-C660-41C7-923E-C62223962E96}">
      <dgm:prSet/>
      <dgm:spPr/>
      <dgm:t>
        <a:bodyPr/>
        <a:lstStyle/>
        <a:p>
          <a:endParaRPr lang="en-US"/>
        </a:p>
      </dgm:t>
    </dgm:pt>
    <dgm:pt modelId="{F7CB95B8-3404-4F8E-B095-AE9DC7A0329A}" type="sibTrans" cxnId="{B281155B-C660-41C7-923E-C62223962E96}">
      <dgm:prSet/>
      <dgm:spPr/>
      <dgm:t>
        <a:bodyPr/>
        <a:lstStyle/>
        <a:p>
          <a:endParaRPr lang="en-US"/>
        </a:p>
      </dgm:t>
    </dgm:pt>
    <dgm:pt modelId="{5D4EE2F6-133D-42A6-99AC-43E17B2CD947}">
      <dgm:prSet phldrT="[Text]"/>
      <dgm:spPr>
        <a:solidFill>
          <a:schemeClr val="accent2"/>
        </a:solidFill>
      </dgm:spPr>
      <dgm:t>
        <a:bodyPr/>
        <a:lstStyle/>
        <a:p>
          <a:r>
            <a:rPr lang="en-US" dirty="0" smtClean="0">
              <a:solidFill>
                <a:schemeClr val="bg1"/>
              </a:solidFill>
            </a:rPr>
            <a:t>8 weeks Vacation</a:t>
          </a:r>
          <a:endParaRPr lang="en-US" dirty="0">
            <a:solidFill>
              <a:schemeClr val="bg1"/>
            </a:solidFill>
          </a:endParaRPr>
        </a:p>
      </dgm:t>
    </dgm:pt>
    <dgm:pt modelId="{180458A5-6A2B-4F30-BD75-94DF5D69C057}" type="parTrans" cxnId="{39D60952-4EFE-4EC5-BBF1-BFB15CA3009D}">
      <dgm:prSet/>
      <dgm:spPr/>
      <dgm:t>
        <a:bodyPr/>
        <a:lstStyle/>
        <a:p>
          <a:endParaRPr lang="en-US"/>
        </a:p>
      </dgm:t>
    </dgm:pt>
    <dgm:pt modelId="{91089287-51D1-4F08-9C2D-06241E7BED94}" type="sibTrans" cxnId="{39D60952-4EFE-4EC5-BBF1-BFB15CA3009D}">
      <dgm:prSet/>
      <dgm:spPr/>
      <dgm:t>
        <a:bodyPr/>
        <a:lstStyle/>
        <a:p>
          <a:endParaRPr lang="en-US"/>
        </a:p>
      </dgm:t>
    </dgm:pt>
    <dgm:pt modelId="{920812D5-81C5-4B8E-A32E-E3679969427C}">
      <dgm:prSet phldrT="[Text]"/>
      <dgm:spPr>
        <a:solidFill>
          <a:schemeClr val="accent4"/>
        </a:solidFill>
      </dgm:spPr>
      <dgm:t>
        <a:bodyPr/>
        <a:lstStyle/>
        <a:p>
          <a:r>
            <a:rPr lang="en-US" dirty="0" smtClean="0">
              <a:solidFill>
                <a:schemeClr val="bg1"/>
              </a:solidFill>
            </a:rPr>
            <a:t>Profit-Sharing ASC Performance</a:t>
          </a:r>
          <a:endParaRPr lang="en-US" dirty="0">
            <a:solidFill>
              <a:schemeClr val="bg1"/>
            </a:solidFill>
          </a:endParaRPr>
        </a:p>
      </dgm:t>
    </dgm:pt>
    <dgm:pt modelId="{324AEFE6-2495-4556-A56E-96977CF88C7F}" type="parTrans" cxnId="{FE5792BB-4810-4E0B-9EF1-E657902CAE61}">
      <dgm:prSet/>
      <dgm:spPr/>
      <dgm:t>
        <a:bodyPr/>
        <a:lstStyle/>
        <a:p>
          <a:endParaRPr lang="en-US"/>
        </a:p>
      </dgm:t>
    </dgm:pt>
    <dgm:pt modelId="{B33A800B-D36A-4F5A-AAC5-2851C19F654A}" type="sibTrans" cxnId="{FE5792BB-4810-4E0B-9EF1-E657902CAE61}">
      <dgm:prSet/>
      <dgm:spPr/>
      <dgm:t>
        <a:bodyPr/>
        <a:lstStyle/>
        <a:p>
          <a:endParaRPr lang="en-US"/>
        </a:p>
      </dgm:t>
    </dgm:pt>
    <dgm:pt modelId="{030C4D7B-C351-45FD-A04B-E65FB86620AB}" type="pres">
      <dgm:prSet presAssocID="{4CBE3B3B-0D2F-4366-A8E2-769EBEFFF7A2}" presName="Name0" presStyleCnt="0">
        <dgm:presLayoutVars>
          <dgm:chMax val="7"/>
          <dgm:resizeHandles val="exact"/>
        </dgm:presLayoutVars>
      </dgm:prSet>
      <dgm:spPr/>
      <dgm:t>
        <a:bodyPr/>
        <a:lstStyle/>
        <a:p>
          <a:endParaRPr lang="en-US"/>
        </a:p>
      </dgm:t>
    </dgm:pt>
    <dgm:pt modelId="{E53B58C1-8489-4358-89BD-DAC26EA3C2CA}" type="pres">
      <dgm:prSet presAssocID="{4CBE3B3B-0D2F-4366-A8E2-769EBEFFF7A2}" presName="comp1" presStyleCnt="0"/>
      <dgm:spPr/>
    </dgm:pt>
    <dgm:pt modelId="{CE891B76-EAA2-41F1-8D08-60884C40EC7F}" type="pres">
      <dgm:prSet presAssocID="{4CBE3B3B-0D2F-4366-A8E2-769EBEFFF7A2}" presName="circle1" presStyleLbl="node1" presStyleIdx="0" presStyleCnt="4"/>
      <dgm:spPr/>
      <dgm:t>
        <a:bodyPr/>
        <a:lstStyle/>
        <a:p>
          <a:endParaRPr lang="en-US"/>
        </a:p>
      </dgm:t>
    </dgm:pt>
    <dgm:pt modelId="{A42E986D-E0E2-4F28-A228-BFD98C2CC507}" type="pres">
      <dgm:prSet presAssocID="{4CBE3B3B-0D2F-4366-A8E2-769EBEFFF7A2}" presName="c1text" presStyleLbl="node1" presStyleIdx="0" presStyleCnt="4">
        <dgm:presLayoutVars>
          <dgm:bulletEnabled val="1"/>
        </dgm:presLayoutVars>
      </dgm:prSet>
      <dgm:spPr/>
      <dgm:t>
        <a:bodyPr/>
        <a:lstStyle/>
        <a:p>
          <a:endParaRPr lang="en-US"/>
        </a:p>
      </dgm:t>
    </dgm:pt>
    <dgm:pt modelId="{801AB175-C42E-4683-8624-3AB67F34CC1C}" type="pres">
      <dgm:prSet presAssocID="{4CBE3B3B-0D2F-4366-A8E2-769EBEFFF7A2}" presName="comp2" presStyleCnt="0"/>
      <dgm:spPr/>
    </dgm:pt>
    <dgm:pt modelId="{CEADFECE-BDCB-4F85-8CCA-FFFDB33D040C}" type="pres">
      <dgm:prSet presAssocID="{4CBE3B3B-0D2F-4366-A8E2-769EBEFFF7A2}" presName="circle2" presStyleLbl="node1" presStyleIdx="1" presStyleCnt="4"/>
      <dgm:spPr/>
      <dgm:t>
        <a:bodyPr/>
        <a:lstStyle/>
        <a:p>
          <a:endParaRPr lang="en-US"/>
        </a:p>
      </dgm:t>
    </dgm:pt>
    <dgm:pt modelId="{C6489B5C-7DA8-47ED-A82F-19E01008D8DB}" type="pres">
      <dgm:prSet presAssocID="{4CBE3B3B-0D2F-4366-A8E2-769EBEFFF7A2}" presName="c2text" presStyleLbl="node1" presStyleIdx="1" presStyleCnt="4">
        <dgm:presLayoutVars>
          <dgm:bulletEnabled val="1"/>
        </dgm:presLayoutVars>
      </dgm:prSet>
      <dgm:spPr/>
      <dgm:t>
        <a:bodyPr/>
        <a:lstStyle/>
        <a:p>
          <a:endParaRPr lang="en-US"/>
        </a:p>
      </dgm:t>
    </dgm:pt>
    <dgm:pt modelId="{B1211E38-2F1D-43F4-B2D5-3A6914C792EB}" type="pres">
      <dgm:prSet presAssocID="{4CBE3B3B-0D2F-4366-A8E2-769EBEFFF7A2}" presName="comp3" presStyleCnt="0"/>
      <dgm:spPr/>
    </dgm:pt>
    <dgm:pt modelId="{4B69748E-7362-4D18-8581-7B26B2864CBA}" type="pres">
      <dgm:prSet presAssocID="{4CBE3B3B-0D2F-4366-A8E2-769EBEFFF7A2}" presName="circle3" presStyleLbl="node1" presStyleIdx="2" presStyleCnt="4"/>
      <dgm:spPr/>
      <dgm:t>
        <a:bodyPr/>
        <a:lstStyle/>
        <a:p>
          <a:endParaRPr lang="en-US"/>
        </a:p>
      </dgm:t>
    </dgm:pt>
    <dgm:pt modelId="{C9D68422-8496-409D-84CE-A21C831760B9}" type="pres">
      <dgm:prSet presAssocID="{4CBE3B3B-0D2F-4366-A8E2-769EBEFFF7A2}" presName="c3text" presStyleLbl="node1" presStyleIdx="2" presStyleCnt="4">
        <dgm:presLayoutVars>
          <dgm:bulletEnabled val="1"/>
        </dgm:presLayoutVars>
      </dgm:prSet>
      <dgm:spPr/>
      <dgm:t>
        <a:bodyPr/>
        <a:lstStyle/>
        <a:p>
          <a:endParaRPr lang="en-US"/>
        </a:p>
      </dgm:t>
    </dgm:pt>
    <dgm:pt modelId="{19D3FD15-EA44-49DE-B56A-FE60F78B04A4}" type="pres">
      <dgm:prSet presAssocID="{4CBE3B3B-0D2F-4366-A8E2-769EBEFFF7A2}" presName="comp4" presStyleCnt="0"/>
      <dgm:spPr/>
    </dgm:pt>
    <dgm:pt modelId="{88A51D48-D6B8-4E68-BA5D-ECB86946C630}" type="pres">
      <dgm:prSet presAssocID="{4CBE3B3B-0D2F-4366-A8E2-769EBEFFF7A2}" presName="circle4" presStyleLbl="node1" presStyleIdx="3" presStyleCnt="4"/>
      <dgm:spPr/>
      <dgm:t>
        <a:bodyPr/>
        <a:lstStyle/>
        <a:p>
          <a:endParaRPr lang="en-US"/>
        </a:p>
      </dgm:t>
    </dgm:pt>
    <dgm:pt modelId="{F53B5545-D107-417D-B953-8950775B0DEF}" type="pres">
      <dgm:prSet presAssocID="{4CBE3B3B-0D2F-4366-A8E2-769EBEFFF7A2}" presName="c4text" presStyleLbl="node1" presStyleIdx="3" presStyleCnt="4">
        <dgm:presLayoutVars>
          <dgm:bulletEnabled val="1"/>
        </dgm:presLayoutVars>
      </dgm:prSet>
      <dgm:spPr/>
      <dgm:t>
        <a:bodyPr/>
        <a:lstStyle/>
        <a:p>
          <a:endParaRPr lang="en-US"/>
        </a:p>
      </dgm:t>
    </dgm:pt>
  </dgm:ptLst>
  <dgm:cxnLst>
    <dgm:cxn modelId="{FB314693-A5F2-447F-A626-60F7F7A57F3A}" srcId="{4CBE3B3B-0D2F-4366-A8E2-769EBEFFF7A2}" destId="{C944FEC1-A62D-4536-B28A-844DDA1C596E}" srcOrd="0" destOrd="0" parTransId="{F88A8C12-B222-46C2-9A23-742F77330D33}" sibTransId="{29BF1CC4-617C-459B-84A9-209A4E3EFAD3}"/>
    <dgm:cxn modelId="{B281155B-C660-41C7-923E-C62223962E96}" srcId="{4CBE3B3B-0D2F-4366-A8E2-769EBEFFF7A2}" destId="{BFC57D2C-5FFF-4DE3-92AE-1E2E42ABB637}" srcOrd="1" destOrd="0" parTransId="{E8248B27-5C9F-4CD9-97D3-871047409421}" sibTransId="{F7CB95B8-3404-4F8E-B095-AE9DC7A0329A}"/>
    <dgm:cxn modelId="{26CAE150-7D74-41F2-BCF1-681B8EF42B1F}" type="presOf" srcId="{BFC57D2C-5FFF-4DE3-92AE-1E2E42ABB637}" destId="{C6489B5C-7DA8-47ED-A82F-19E01008D8DB}" srcOrd="1" destOrd="0" presId="urn:microsoft.com/office/officeart/2005/8/layout/venn2"/>
    <dgm:cxn modelId="{80B0566E-2207-46F4-B75D-BC1D567F33B0}" type="presOf" srcId="{920812D5-81C5-4B8E-A32E-E3679969427C}" destId="{88A51D48-D6B8-4E68-BA5D-ECB86946C630}" srcOrd="0" destOrd="0" presId="urn:microsoft.com/office/officeart/2005/8/layout/venn2"/>
    <dgm:cxn modelId="{2730C080-A40E-46E1-BF90-9C6B518D8A46}" type="presOf" srcId="{5D4EE2F6-133D-42A6-99AC-43E17B2CD947}" destId="{4B69748E-7362-4D18-8581-7B26B2864CBA}" srcOrd="0" destOrd="0" presId="urn:microsoft.com/office/officeart/2005/8/layout/venn2"/>
    <dgm:cxn modelId="{546D5015-D702-4B90-AEFC-B06398319139}" type="presOf" srcId="{5D4EE2F6-133D-42A6-99AC-43E17B2CD947}" destId="{C9D68422-8496-409D-84CE-A21C831760B9}" srcOrd="1" destOrd="0" presId="urn:microsoft.com/office/officeart/2005/8/layout/venn2"/>
    <dgm:cxn modelId="{FE5792BB-4810-4E0B-9EF1-E657902CAE61}" srcId="{4CBE3B3B-0D2F-4366-A8E2-769EBEFFF7A2}" destId="{920812D5-81C5-4B8E-A32E-E3679969427C}" srcOrd="3" destOrd="0" parTransId="{324AEFE6-2495-4556-A56E-96977CF88C7F}" sibTransId="{B33A800B-D36A-4F5A-AAC5-2851C19F654A}"/>
    <dgm:cxn modelId="{FD0FC840-9A35-4F77-8D0A-FD1A2597BBEF}" type="presOf" srcId="{920812D5-81C5-4B8E-A32E-E3679969427C}" destId="{F53B5545-D107-417D-B953-8950775B0DEF}" srcOrd="1" destOrd="0" presId="urn:microsoft.com/office/officeart/2005/8/layout/venn2"/>
    <dgm:cxn modelId="{C9460AA7-568B-4593-8016-C73244107809}" type="presOf" srcId="{BFC57D2C-5FFF-4DE3-92AE-1E2E42ABB637}" destId="{CEADFECE-BDCB-4F85-8CCA-FFFDB33D040C}" srcOrd="0" destOrd="0" presId="urn:microsoft.com/office/officeart/2005/8/layout/venn2"/>
    <dgm:cxn modelId="{259C2648-7A5E-48B8-B57B-55E4A4AFA176}" type="presOf" srcId="{C944FEC1-A62D-4536-B28A-844DDA1C596E}" destId="{A42E986D-E0E2-4F28-A228-BFD98C2CC507}" srcOrd="1" destOrd="0" presId="urn:microsoft.com/office/officeart/2005/8/layout/venn2"/>
    <dgm:cxn modelId="{7F7B539E-918C-4413-96CC-2BEE060CACC7}" type="presOf" srcId="{C944FEC1-A62D-4536-B28A-844DDA1C596E}" destId="{CE891B76-EAA2-41F1-8D08-60884C40EC7F}" srcOrd="0" destOrd="0" presId="urn:microsoft.com/office/officeart/2005/8/layout/venn2"/>
    <dgm:cxn modelId="{39D60952-4EFE-4EC5-BBF1-BFB15CA3009D}" srcId="{4CBE3B3B-0D2F-4366-A8E2-769EBEFFF7A2}" destId="{5D4EE2F6-133D-42A6-99AC-43E17B2CD947}" srcOrd="2" destOrd="0" parTransId="{180458A5-6A2B-4F30-BD75-94DF5D69C057}" sibTransId="{91089287-51D1-4F08-9C2D-06241E7BED94}"/>
    <dgm:cxn modelId="{9D8D4BE9-B462-4C47-83BE-1671E13B1AE6}" type="presOf" srcId="{4CBE3B3B-0D2F-4366-A8E2-769EBEFFF7A2}" destId="{030C4D7B-C351-45FD-A04B-E65FB86620AB}" srcOrd="0" destOrd="0" presId="urn:microsoft.com/office/officeart/2005/8/layout/venn2"/>
    <dgm:cxn modelId="{6672E995-1EA5-4244-953D-BE36A537EB6F}" type="presParOf" srcId="{030C4D7B-C351-45FD-A04B-E65FB86620AB}" destId="{E53B58C1-8489-4358-89BD-DAC26EA3C2CA}" srcOrd="0" destOrd="0" presId="urn:microsoft.com/office/officeart/2005/8/layout/venn2"/>
    <dgm:cxn modelId="{326E9B5E-1AF6-4D7A-97CF-A0FA0FB7C160}" type="presParOf" srcId="{E53B58C1-8489-4358-89BD-DAC26EA3C2CA}" destId="{CE891B76-EAA2-41F1-8D08-60884C40EC7F}" srcOrd="0" destOrd="0" presId="urn:microsoft.com/office/officeart/2005/8/layout/venn2"/>
    <dgm:cxn modelId="{0910A5A7-ADD7-4AC4-82F6-EA6912375FC7}" type="presParOf" srcId="{E53B58C1-8489-4358-89BD-DAC26EA3C2CA}" destId="{A42E986D-E0E2-4F28-A228-BFD98C2CC507}" srcOrd="1" destOrd="0" presId="urn:microsoft.com/office/officeart/2005/8/layout/venn2"/>
    <dgm:cxn modelId="{F57B1EC0-56DC-4DE0-B4C2-A92AAEB15B6E}" type="presParOf" srcId="{030C4D7B-C351-45FD-A04B-E65FB86620AB}" destId="{801AB175-C42E-4683-8624-3AB67F34CC1C}" srcOrd="1" destOrd="0" presId="urn:microsoft.com/office/officeart/2005/8/layout/venn2"/>
    <dgm:cxn modelId="{2042259D-B0B0-40A4-81E2-6D0A08488175}" type="presParOf" srcId="{801AB175-C42E-4683-8624-3AB67F34CC1C}" destId="{CEADFECE-BDCB-4F85-8CCA-FFFDB33D040C}" srcOrd="0" destOrd="0" presId="urn:microsoft.com/office/officeart/2005/8/layout/venn2"/>
    <dgm:cxn modelId="{C7CBEA36-F529-49E3-BC63-DC22D5978EB0}" type="presParOf" srcId="{801AB175-C42E-4683-8624-3AB67F34CC1C}" destId="{C6489B5C-7DA8-47ED-A82F-19E01008D8DB}" srcOrd="1" destOrd="0" presId="urn:microsoft.com/office/officeart/2005/8/layout/venn2"/>
    <dgm:cxn modelId="{29C02116-49A0-4733-9F56-DA27B8F84E88}" type="presParOf" srcId="{030C4D7B-C351-45FD-A04B-E65FB86620AB}" destId="{B1211E38-2F1D-43F4-B2D5-3A6914C792EB}" srcOrd="2" destOrd="0" presId="urn:microsoft.com/office/officeart/2005/8/layout/venn2"/>
    <dgm:cxn modelId="{2C928321-9FCB-4D3C-9A35-428EF34459C5}" type="presParOf" srcId="{B1211E38-2F1D-43F4-B2D5-3A6914C792EB}" destId="{4B69748E-7362-4D18-8581-7B26B2864CBA}" srcOrd="0" destOrd="0" presId="urn:microsoft.com/office/officeart/2005/8/layout/venn2"/>
    <dgm:cxn modelId="{F91885D7-23DF-460A-9264-B760FDE88B7E}" type="presParOf" srcId="{B1211E38-2F1D-43F4-B2D5-3A6914C792EB}" destId="{C9D68422-8496-409D-84CE-A21C831760B9}" srcOrd="1" destOrd="0" presId="urn:microsoft.com/office/officeart/2005/8/layout/venn2"/>
    <dgm:cxn modelId="{341FA387-3976-40CC-B7FC-F1B8FCFC69CE}" type="presParOf" srcId="{030C4D7B-C351-45FD-A04B-E65FB86620AB}" destId="{19D3FD15-EA44-49DE-B56A-FE60F78B04A4}" srcOrd="3" destOrd="0" presId="urn:microsoft.com/office/officeart/2005/8/layout/venn2"/>
    <dgm:cxn modelId="{F354E269-67D2-405B-8EDB-00448D237FB4}" type="presParOf" srcId="{19D3FD15-EA44-49DE-B56A-FE60F78B04A4}" destId="{88A51D48-D6B8-4E68-BA5D-ECB86946C630}" srcOrd="0" destOrd="0" presId="urn:microsoft.com/office/officeart/2005/8/layout/venn2"/>
    <dgm:cxn modelId="{F25352F5-A470-41AD-8AD8-9189A9C4A6F0}" type="presParOf" srcId="{19D3FD15-EA44-49DE-B56A-FE60F78B04A4}" destId="{F53B5545-D107-417D-B953-8950775B0DEF}"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62D4BEB-A967-4EEC-B79C-C7274FC30367}" type="doc">
      <dgm:prSet loTypeId="urn:microsoft.com/office/officeart/2005/8/layout/venn3" loCatId="relationship" qsTypeId="urn:microsoft.com/office/officeart/2005/8/quickstyle/simple1" qsCatId="simple" csTypeId="urn:microsoft.com/office/officeart/2005/8/colors/accent1_5" csCatId="accent1" phldr="1"/>
      <dgm:spPr/>
      <dgm:t>
        <a:bodyPr/>
        <a:lstStyle/>
        <a:p>
          <a:endParaRPr lang="en-US"/>
        </a:p>
      </dgm:t>
    </dgm:pt>
    <dgm:pt modelId="{9C365ECE-19FA-4723-958F-B4CF4DA4CBD9}">
      <dgm:prSet phldrT="[Text]" custT="1"/>
      <dgm:spPr>
        <a:solidFill>
          <a:schemeClr val="accent2">
            <a:alpha val="93000"/>
          </a:schemeClr>
        </a:solidFill>
      </dgm:spPr>
      <dgm:t>
        <a:bodyPr/>
        <a:lstStyle/>
        <a:p>
          <a:r>
            <a:rPr lang="en-US" sz="2000" dirty="0" smtClean="0">
              <a:solidFill>
                <a:schemeClr val="bg1"/>
              </a:solidFill>
            </a:rPr>
            <a:t>Implement Quality Controls Program</a:t>
          </a:r>
          <a:endParaRPr lang="en-US" sz="2000" dirty="0">
            <a:solidFill>
              <a:schemeClr val="bg1"/>
            </a:solidFill>
          </a:endParaRPr>
        </a:p>
      </dgm:t>
    </dgm:pt>
    <dgm:pt modelId="{86DD0449-0E26-4244-BD60-0DB681369386}" type="parTrans" cxnId="{A09F73D2-9C28-4A9E-A3B8-A9F882B7E3B5}">
      <dgm:prSet/>
      <dgm:spPr/>
      <dgm:t>
        <a:bodyPr/>
        <a:lstStyle/>
        <a:p>
          <a:endParaRPr lang="en-US"/>
        </a:p>
      </dgm:t>
    </dgm:pt>
    <dgm:pt modelId="{FAF08FA3-D283-4E40-9456-94F1DF846574}" type="sibTrans" cxnId="{A09F73D2-9C28-4A9E-A3B8-A9F882B7E3B5}">
      <dgm:prSet/>
      <dgm:spPr/>
      <dgm:t>
        <a:bodyPr/>
        <a:lstStyle/>
        <a:p>
          <a:endParaRPr lang="en-US"/>
        </a:p>
      </dgm:t>
    </dgm:pt>
    <dgm:pt modelId="{2E44456C-91E5-4AC8-BA8B-15CEDB31C728}">
      <dgm:prSet phldrT="[Text]" custT="1"/>
      <dgm:spPr>
        <a:solidFill>
          <a:schemeClr val="accent1">
            <a:alpha val="80000"/>
          </a:schemeClr>
        </a:solidFill>
      </dgm:spPr>
      <dgm:t>
        <a:bodyPr/>
        <a:lstStyle/>
        <a:p>
          <a:r>
            <a:rPr lang="en-US" sz="2000" dirty="0" smtClean="0">
              <a:solidFill>
                <a:schemeClr val="bg1"/>
              </a:solidFill>
            </a:rPr>
            <a:t>Public  Image Consultant </a:t>
          </a:r>
          <a:endParaRPr lang="en-US" sz="2000" dirty="0">
            <a:solidFill>
              <a:schemeClr val="bg1"/>
            </a:solidFill>
          </a:endParaRPr>
        </a:p>
      </dgm:t>
    </dgm:pt>
    <dgm:pt modelId="{262B28C5-3E69-4B73-99A5-26F1469831D0}" type="parTrans" cxnId="{EF1C458C-123E-45D0-8B1D-6DC96135D2E7}">
      <dgm:prSet/>
      <dgm:spPr/>
      <dgm:t>
        <a:bodyPr/>
        <a:lstStyle/>
        <a:p>
          <a:endParaRPr lang="en-US"/>
        </a:p>
      </dgm:t>
    </dgm:pt>
    <dgm:pt modelId="{D3F5F751-8202-4555-AAFB-17113490AC33}" type="sibTrans" cxnId="{EF1C458C-123E-45D0-8B1D-6DC96135D2E7}">
      <dgm:prSet/>
      <dgm:spPr/>
      <dgm:t>
        <a:bodyPr/>
        <a:lstStyle/>
        <a:p>
          <a:endParaRPr lang="en-US"/>
        </a:p>
      </dgm:t>
    </dgm:pt>
    <dgm:pt modelId="{6D52C0B6-1159-4F25-82B8-9FF189609EB2}">
      <dgm:prSet phldrT="[Text]" custT="1"/>
      <dgm:spPr>
        <a:solidFill>
          <a:schemeClr val="accent4">
            <a:alpha val="87000"/>
          </a:schemeClr>
        </a:solidFill>
      </dgm:spPr>
      <dgm:t>
        <a:bodyPr/>
        <a:lstStyle/>
        <a:p>
          <a:r>
            <a:rPr lang="en-US" sz="2000" dirty="0" smtClean="0">
              <a:solidFill>
                <a:schemeClr val="bg1"/>
              </a:solidFill>
            </a:rPr>
            <a:t>Customer Satisfaction Surveys </a:t>
          </a:r>
          <a:endParaRPr lang="en-US" sz="2000" dirty="0">
            <a:solidFill>
              <a:schemeClr val="bg1"/>
            </a:solidFill>
          </a:endParaRPr>
        </a:p>
      </dgm:t>
    </dgm:pt>
    <dgm:pt modelId="{99C21F7F-DAF0-408E-9EDC-C60FDEB10CD8}" type="parTrans" cxnId="{794AB312-A631-43E5-BBC8-DFCA6BA0F30B}">
      <dgm:prSet/>
      <dgm:spPr/>
      <dgm:t>
        <a:bodyPr/>
        <a:lstStyle/>
        <a:p>
          <a:endParaRPr lang="en-US"/>
        </a:p>
      </dgm:t>
    </dgm:pt>
    <dgm:pt modelId="{44FA2B0A-9757-4293-BD24-935CC3D8CC2D}" type="sibTrans" cxnId="{794AB312-A631-43E5-BBC8-DFCA6BA0F30B}">
      <dgm:prSet/>
      <dgm:spPr/>
      <dgm:t>
        <a:bodyPr/>
        <a:lstStyle/>
        <a:p>
          <a:endParaRPr lang="en-US"/>
        </a:p>
      </dgm:t>
    </dgm:pt>
    <dgm:pt modelId="{19909488-804C-4332-9361-5CBB12A2D5EA}">
      <dgm:prSet phldrT="[Text]" custT="1"/>
      <dgm:spPr>
        <a:solidFill>
          <a:schemeClr val="accent3">
            <a:alpha val="80000"/>
          </a:schemeClr>
        </a:solidFill>
        <a:ln>
          <a:solidFill>
            <a:schemeClr val="bg1"/>
          </a:solidFill>
        </a:ln>
      </dgm:spPr>
      <dgm:t>
        <a:bodyPr/>
        <a:lstStyle/>
        <a:p>
          <a:r>
            <a:rPr lang="en-US" sz="2000" dirty="0" smtClean="0">
              <a:solidFill>
                <a:schemeClr val="bg1"/>
              </a:solidFill>
            </a:rPr>
            <a:t>Accept Medicare/Medicaid Patients</a:t>
          </a:r>
          <a:endParaRPr lang="en-US" sz="2000" dirty="0">
            <a:solidFill>
              <a:schemeClr val="bg1"/>
            </a:solidFill>
          </a:endParaRPr>
        </a:p>
      </dgm:t>
    </dgm:pt>
    <dgm:pt modelId="{062BF247-6869-40D9-B249-A7E8376077AC}" type="parTrans" cxnId="{C39E3C24-74D5-434F-95AF-0606131AD3DB}">
      <dgm:prSet/>
      <dgm:spPr/>
      <dgm:t>
        <a:bodyPr/>
        <a:lstStyle/>
        <a:p>
          <a:endParaRPr lang="en-US"/>
        </a:p>
      </dgm:t>
    </dgm:pt>
    <dgm:pt modelId="{ACEB832E-6E31-47E1-820F-6505AD2E9597}" type="sibTrans" cxnId="{C39E3C24-74D5-434F-95AF-0606131AD3DB}">
      <dgm:prSet/>
      <dgm:spPr/>
      <dgm:t>
        <a:bodyPr/>
        <a:lstStyle/>
        <a:p>
          <a:endParaRPr lang="en-US"/>
        </a:p>
      </dgm:t>
    </dgm:pt>
    <dgm:pt modelId="{5A4433A0-E563-4CD5-9792-93CCE18BCE56}" type="pres">
      <dgm:prSet presAssocID="{D62D4BEB-A967-4EEC-B79C-C7274FC30367}" presName="Name0" presStyleCnt="0">
        <dgm:presLayoutVars>
          <dgm:dir/>
          <dgm:resizeHandles val="exact"/>
        </dgm:presLayoutVars>
      </dgm:prSet>
      <dgm:spPr/>
      <dgm:t>
        <a:bodyPr/>
        <a:lstStyle/>
        <a:p>
          <a:endParaRPr lang="en-US"/>
        </a:p>
      </dgm:t>
    </dgm:pt>
    <dgm:pt modelId="{587353F7-7C54-43B8-8031-4ED30EA32EF2}" type="pres">
      <dgm:prSet presAssocID="{9C365ECE-19FA-4723-958F-B4CF4DA4CBD9}" presName="Name5" presStyleLbl="vennNode1" presStyleIdx="0" presStyleCnt="4" custLinFactNeighborX="5184" custLinFactNeighborY="-1829">
        <dgm:presLayoutVars>
          <dgm:bulletEnabled val="1"/>
        </dgm:presLayoutVars>
      </dgm:prSet>
      <dgm:spPr/>
      <dgm:t>
        <a:bodyPr/>
        <a:lstStyle/>
        <a:p>
          <a:endParaRPr lang="en-US"/>
        </a:p>
      </dgm:t>
    </dgm:pt>
    <dgm:pt modelId="{C0847111-A111-40A6-89F6-B917C144A0D1}" type="pres">
      <dgm:prSet presAssocID="{FAF08FA3-D283-4E40-9456-94F1DF846574}" presName="space" presStyleCnt="0"/>
      <dgm:spPr/>
      <dgm:t>
        <a:bodyPr/>
        <a:lstStyle/>
        <a:p>
          <a:endParaRPr lang="en-US"/>
        </a:p>
      </dgm:t>
    </dgm:pt>
    <dgm:pt modelId="{56400439-CF18-47BE-B7BE-E0B83A1AB43A}" type="pres">
      <dgm:prSet presAssocID="{2E44456C-91E5-4AC8-BA8B-15CEDB31C728}" presName="Name5" presStyleLbl="vennNode1" presStyleIdx="1" presStyleCnt="4">
        <dgm:presLayoutVars>
          <dgm:bulletEnabled val="1"/>
        </dgm:presLayoutVars>
      </dgm:prSet>
      <dgm:spPr/>
      <dgm:t>
        <a:bodyPr/>
        <a:lstStyle/>
        <a:p>
          <a:endParaRPr lang="en-US"/>
        </a:p>
      </dgm:t>
    </dgm:pt>
    <dgm:pt modelId="{9134A72B-B12B-4A84-8B17-448C942328F6}" type="pres">
      <dgm:prSet presAssocID="{D3F5F751-8202-4555-AAFB-17113490AC33}" presName="space" presStyleCnt="0"/>
      <dgm:spPr/>
      <dgm:t>
        <a:bodyPr/>
        <a:lstStyle/>
        <a:p>
          <a:endParaRPr lang="en-US"/>
        </a:p>
      </dgm:t>
    </dgm:pt>
    <dgm:pt modelId="{A43B6FCE-AB87-467A-BDAE-B50A039B8203}" type="pres">
      <dgm:prSet presAssocID="{6D52C0B6-1159-4F25-82B8-9FF189609EB2}" presName="Name5" presStyleLbl="vennNode1" presStyleIdx="2" presStyleCnt="4">
        <dgm:presLayoutVars>
          <dgm:bulletEnabled val="1"/>
        </dgm:presLayoutVars>
      </dgm:prSet>
      <dgm:spPr/>
      <dgm:t>
        <a:bodyPr/>
        <a:lstStyle/>
        <a:p>
          <a:endParaRPr lang="en-US"/>
        </a:p>
      </dgm:t>
    </dgm:pt>
    <dgm:pt modelId="{C23CCA96-8901-49FB-9A70-3CD344687F1F}" type="pres">
      <dgm:prSet presAssocID="{44FA2B0A-9757-4293-BD24-935CC3D8CC2D}" presName="space" presStyleCnt="0"/>
      <dgm:spPr/>
      <dgm:t>
        <a:bodyPr/>
        <a:lstStyle/>
        <a:p>
          <a:endParaRPr lang="en-US"/>
        </a:p>
      </dgm:t>
    </dgm:pt>
    <dgm:pt modelId="{2D80521E-159F-4EC5-AFF1-2B12B7EA840F}" type="pres">
      <dgm:prSet presAssocID="{19909488-804C-4332-9361-5CBB12A2D5EA}" presName="Name5" presStyleLbl="vennNode1" presStyleIdx="3" presStyleCnt="4">
        <dgm:presLayoutVars>
          <dgm:bulletEnabled val="1"/>
        </dgm:presLayoutVars>
      </dgm:prSet>
      <dgm:spPr/>
      <dgm:t>
        <a:bodyPr/>
        <a:lstStyle/>
        <a:p>
          <a:endParaRPr lang="en-US"/>
        </a:p>
      </dgm:t>
    </dgm:pt>
  </dgm:ptLst>
  <dgm:cxnLst>
    <dgm:cxn modelId="{FEF5762E-DE64-4A56-817D-D1264B3E5B2C}" type="presOf" srcId="{9C365ECE-19FA-4723-958F-B4CF4DA4CBD9}" destId="{587353F7-7C54-43B8-8031-4ED30EA32EF2}" srcOrd="0" destOrd="0" presId="urn:microsoft.com/office/officeart/2005/8/layout/venn3"/>
    <dgm:cxn modelId="{EF1C458C-123E-45D0-8B1D-6DC96135D2E7}" srcId="{D62D4BEB-A967-4EEC-B79C-C7274FC30367}" destId="{2E44456C-91E5-4AC8-BA8B-15CEDB31C728}" srcOrd="1" destOrd="0" parTransId="{262B28C5-3E69-4B73-99A5-26F1469831D0}" sibTransId="{D3F5F751-8202-4555-AAFB-17113490AC33}"/>
    <dgm:cxn modelId="{02C84915-574D-4252-A574-5AFE6F6764D3}" type="presOf" srcId="{19909488-804C-4332-9361-5CBB12A2D5EA}" destId="{2D80521E-159F-4EC5-AFF1-2B12B7EA840F}" srcOrd="0" destOrd="0" presId="urn:microsoft.com/office/officeart/2005/8/layout/venn3"/>
    <dgm:cxn modelId="{794AB312-A631-43E5-BBC8-DFCA6BA0F30B}" srcId="{D62D4BEB-A967-4EEC-B79C-C7274FC30367}" destId="{6D52C0B6-1159-4F25-82B8-9FF189609EB2}" srcOrd="2" destOrd="0" parTransId="{99C21F7F-DAF0-408E-9EDC-C60FDEB10CD8}" sibTransId="{44FA2B0A-9757-4293-BD24-935CC3D8CC2D}"/>
    <dgm:cxn modelId="{C39E3C24-74D5-434F-95AF-0606131AD3DB}" srcId="{D62D4BEB-A967-4EEC-B79C-C7274FC30367}" destId="{19909488-804C-4332-9361-5CBB12A2D5EA}" srcOrd="3" destOrd="0" parTransId="{062BF247-6869-40D9-B249-A7E8376077AC}" sibTransId="{ACEB832E-6E31-47E1-820F-6505AD2E9597}"/>
    <dgm:cxn modelId="{A09F73D2-9C28-4A9E-A3B8-A9F882B7E3B5}" srcId="{D62D4BEB-A967-4EEC-B79C-C7274FC30367}" destId="{9C365ECE-19FA-4723-958F-B4CF4DA4CBD9}" srcOrd="0" destOrd="0" parTransId="{86DD0449-0E26-4244-BD60-0DB681369386}" sibTransId="{FAF08FA3-D283-4E40-9456-94F1DF846574}"/>
    <dgm:cxn modelId="{1D42FA94-0DD3-4AC1-94FF-6EF20A3081C8}" type="presOf" srcId="{6D52C0B6-1159-4F25-82B8-9FF189609EB2}" destId="{A43B6FCE-AB87-467A-BDAE-B50A039B8203}" srcOrd="0" destOrd="0" presId="urn:microsoft.com/office/officeart/2005/8/layout/venn3"/>
    <dgm:cxn modelId="{D81AE689-F6B8-423B-A53A-D6982011451C}" type="presOf" srcId="{D62D4BEB-A967-4EEC-B79C-C7274FC30367}" destId="{5A4433A0-E563-4CD5-9792-93CCE18BCE56}" srcOrd="0" destOrd="0" presId="urn:microsoft.com/office/officeart/2005/8/layout/venn3"/>
    <dgm:cxn modelId="{955C2474-4E89-40BF-8F10-F55D98E32419}" type="presOf" srcId="{2E44456C-91E5-4AC8-BA8B-15CEDB31C728}" destId="{56400439-CF18-47BE-B7BE-E0B83A1AB43A}" srcOrd="0" destOrd="0" presId="urn:microsoft.com/office/officeart/2005/8/layout/venn3"/>
    <dgm:cxn modelId="{3D4BB67F-B812-4128-A54A-3188FEE794B3}" type="presParOf" srcId="{5A4433A0-E563-4CD5-9792-93CCE18BCE56}" destId="{587353F7-7C54-43B8-8031-4ED30EA32EF2}" srcOrd="0" destOrd="0" presId="urn:microsoft.com/office/officeart/2005/8/layout/venn3"/>
    <dgm:cxn modelId="{3F0E191E-9196-43F7-BA8F-5F183FD17400}" type="presParOf" srcId="{5A4433A0-E563-4CD5-9792-93CCE18BCE56}" destId="{C0847111-A111-40A6-89F6-B917C144A0D1}" srcOrd="1" destOrd="0" presId="urn:microsoft.com/office/officeart/2005/8/layout/venn3"/>
    <dgm:cxn modelId="{F15CBA70-CDDD-4471-A1A7-2A48075D43C2}" type="presParOf" srcId="{5A4433A0-E563-4CD5-9792-93CCE18BCE56}" destId="{56400439-CF18-47BE-B7BE-E0B83A1AB43A}" srcOrd="2" destOrd="0" presId="urn:microsoft.com/office/officeart/2005/8/layout/venn3"/>
    <dgm:cxn modelId="{7F85A3A2-2109-4B1F-B4F5-BAE2BC7BA852}" type="presParOf" srcId="{5A4433A0-E563-4CD5-9792-93CCE18BCE56}" destId="{9134A72B-B12B-4A84-8B17-448C942328F6}" srcOrd="3" destOrd="0" presId="urn:microsoft.com/office/officeart/2005/8/layout/venn3"/>
    <dgm:cxn modelId="{FDEE4042-1934-48BA-9AAB-DD826182A60E}" type="presParOf" srcId="{5A4433A0-E563-4CD5-9792-93CCE18BCE56}" destId="{A43B6FCE-AB87-467A-BDAE-B50A039B8203}" srcOrd="4" destOrd="0" presId="urn:microsoft.com/office/officeart/2005/8/layout/venn3"/>
    <dgm:cxn modelId="{20CED22F-69A2-4ADE-ABE4-F4FE52DD53A9}" type="presParOf" srcId="{5A4433A0-E563-4CD5-9792-93CCE18BCE56}" destId="{C23CCA96-8901-49FB-9A70-3CD344687F1F}" srcOrd="5" destOrd="0" presId="urn:microsoft.com/office/officeart/2005/8/layout/venn3"/>
    <dgm:cxn modelId="{F47A0D6E-8245-432E-8431-DDB595C33372}" type="presParOf" srcId="{5A4433A0-E563-4CD5-9792-93CCE18BCE56}" destId="{2D80521E-159F-4EC5-AFF1-2B12B7EA840F}" srcOrd="6" destOrd="0" presId="urn:microsoft.com/office/officeart/2005/8/layout/venn3"/>
  </dgm:cxnLst>
  <dgm:bg/>
  <dgm:whole>
    <a:effectLst/>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9D86D5E-BDC0-4E34-A39A-2AE62AC7DA18}" type="doc">
      <dgm:prSet loTypeId="urn:microsoft.com/office/officeart/2005/8/layout/default#1" loCatId="list" qsTypeId="urn:microsoft.com/office/officeart/2005/8/quickstyle/simple1" qsCatId="simple" csTypeId="urn:microsoft.com/office/officeart/2005/8/colors/accent1_2" csCatId="accent1" phldr="1"/>
      <dgm:spPr/>
      <dgm:t>
        <a:bodyPr/>
        <a:lstStyle/>
        <a:p>
          <a:endParaRPr lang="en-US"/>
        </a:p>
      </dgm:t>
    </dgm:pt>
    <dgm:pt modelId="{FAA57947-118C-4DEF-93DC-C38976F63F16}">
      <dgm:prSet phldrT="[Text]" custT="1"/>
      <dgm:spPr/>
      <dgm:t>
        <a:bodyPr/>
        <a:lstStyle/>
        <a:p>
          <a:r>
            <a:rPr lang="en-US" sz="2000" dirty="0" smtClean="0">
              <a:solidFill>
                <a:schemeClr val="bg1"/>
              </a:solidFill>
              <a:latin typeface="+mj-lt"/>
            </a:rPr>
            <a:t>ASC forced to sale or  partner ACA payment changes(less)</a:t>
          </a:r>
          <a:endParaRPr lang="en-US" sz="2000" dirty="0"/>
        </a:p>
      </dgm:t>
    </dgm:pt>
    <dgm:pt modelId="{841B8E5F-C417-4B8C-AB1C-DBDBA8E0A302}" type="parTrans" cxnId="{19CA303E-174E-4C76-B6C8-8368601604F4}">
      <dgm:prSet/>
      <dgm:spPr/>
      <dgm:t>
        <a:bodyPr/>
        <a:lstStyle/>
        <a:p>
          <a:endParaRPr lang="en-US" sz="2000"/>
        </a:p>
      </dgm:t>
    </dgm:pt>
    <dgm:pt modelId="{BA98C80E-543B-478B-A6FE-391B1C00545D}" type="sibTrans" cxnId="{19CA303E-174E-4C76-B6C8-8368601604F4}">
      <dgm:prSet/>
      <dgm:spPr/>
      <dgm:t>
        <a:bodyPr/>
        <a:lstStyle/>
        <a:p>
          <a:endParaRPr lang="en-US" sz="2000"/>
        </a:p>
      </dgm:t>
    </dgm:pt>
    <dgm:pt modelId="{C5413CA0-6408-4976-8FA1-9448050F22A2}">
      <dgm:prSet phldrT="[Text]" custT="1"/>
      <dgm:spPr>
        <a:solidFill>
          <a:schemeClr val="accent3"/>
        </a:solidFill>
      </dgm:spPr>
      <dgm:t>
        <a:bodyPr/>
        <a:lstStyle/>
        <a:p>
          <a:r>
            <a:rPr lang="en-US" sz="2000" dirty="0" smtClean="0">
              <a:solidFill>
                <a:schemeClr val="bg1"/>
              </a:solidFill>
              <a:latin typeface="+mj-lt"/>
            </a:rPr>
            <a:t>ACA pricing cause ASC business models change</a:t>
          </a:r>
          <a:endParaRPr lang="en-US" sz="2000" dirty="0"/>
        </a:p>
      </dgm:t>
    </dgm:pt>
    <dgm:pt modelId="{7D63E508-F820-4058-B2B5-53A62ACCAA6C}" type="parTrans" cxnId="{50636F8B-1C10-42A4-A10D-DBC23869384A}">
      <dgm:prSet/>
      <dgm:spPr/>
      <dgm:t>
        <a:bodyPr/>
        <a:lstStyle/>
        <a:p>
          <a:endParaRPr lang="en-US" sz="2000"/>
        </a:p>
      </dgm:t>
    </dgm:pt>
    <dgm:pt modelId="{81FDFAB9-BDC8-40D0-BCD3-C8E27A382A04}" type="sibTrans" cxnId="{50636F8B-1C10-42A4-A10D-DBC23869384A}">
      <dgm:prSet/>
      <dgm:spPr/>
      <dgm:t>
        <a:bodyPr/>
        <a:lstStyle/>
        <a:p>
          <a:endParaRPr lang="en-US" sz="2000"/>
        </a:p>
      </dgm:t>
    </dgm:pt>
    <dgm:pt modelId="{6BA6AE56-52F0-4512-817E-F02F0CC58C29}">
      <dgm:prSet phldrT="[Text]" custT="1"/>
      <dgm:spPr/>
      <dgm:t>
        <a:bodyPr/>
        <a:lstStyle/>
        <a:p>
          <a:r>
            <a:rPr lang="en-US" sz="2000" dirty="0" smtClean="0">
              <a:solidFill>
                <a:schemeClr val="bg1"/>
              </a:solidFill>
              <a:latin typeface="+mj-lt"/>
            </a:rPr>
            <a:t>ASC no referrals from ACA Healthcare Exchange</a:t>
          </a:r>
          <a:endParaRPr lang="en-US" sz="2000" dirty="0"/>
        </a:p>
      </dgm:t>
    </dgm:pt>
    <dgm:pt modelId="{C61C2B6E-A262-44E0-B1FA-3758789B56CB}" type="parTrans" cxnId="{10C5FB2B-6662-4A52-8ABD-F0AE60B93A3D}">
      <dgm:prSet/>
      <dgm:spPr/>
      <dgm:t>
        <a:bodyPr/>
        <a:lstStyle/>
        <a:p>
          <a:endParaRPr lang="en-US" sz="2000"/>
        </a:p>
      </dgm:t>
    </dgm:pt>
    <dgm:pt modelId="{248F6AC3-2626-4229-9944-5FE4016D8FE9}" type="sibTrans" cxnId="{10C5FB2B-6662-4A52-8ABD-F0AE60B93A3D}">
      <dgm:prSet/>
      <dgm:spPr/>
      <dgm:t>
        <a:bodyPr/>
        <a:lstStyle/>
        <a:p>
          <a:endParaRPr lang="en-US" sz="2000"/>
        </a:p>
      </dgm:t>
    </dgm:pt>
    <dgm:pt modelId="{078528CB-53A5-4797-893F-6D10AAEA4CA8}">
      <dgm:prSet phldrT="[Text]" custT="1"/>
      <dgm:spPr/>
      <dgm:t>
        <a:bodyPr/>
        <a:lstStyle/>
        <a:p>
          <a:r>
            <a:rPr lang="en-US" sz="2000" dirty="0" smtClean="0">
              <a:solidFill>
                <a:schemeClr val="bg1"/>
              </a:solidFill>
              <a:latin typeface="+mj-lt"/>
            </a:rPr>
            <a:t>ACA impact on family coverage impacts ASC bottom line</a:t>
          </a:r>
          <a:endParaRPr lang="en-US" sz="2000" dirty="0"/>
        </a:p>
      </dgm:t>
    </dgm:pt>
    <dgm:pt modelId="{44E2DCCA-8E5D-48F0-9F59-C88EFDAC85A6}" type="parTrans" cxnId="{458AC121-1407-4913-95C9-14CC742B94C3}">
      <dgm:prSet/>
      <dgm:spPr/>
      <dgm:t>
        <a:bodyPr/>
        <a:lstStyle/>
        <a:p>
          <a:endParaRPr lang="en-US" sz="2000"/>
        </a:p>
      </dgm:t>
    </dgm:pt>
    <dgm:pt modelId="{6E93B5D1-9F9B-4F68-A711-39F023CBF472}" type="sibTrans" cxnId="{458AC121-1407-4913-95C9-14CC742B94C3}">
      <dgm:prSet/>
      <dgm:spPr/>
      <dgm:t>
        <a:bodyPr/>
        <a:lstStyle/>
        <a:p>
          <a:endParaRPr lang="en-US" sz="2000"/>
        </a:p>
      </dgm:t>
    </dgm:pt>
    <dgm:pt modelId="{32755C68-AF36-414B-A55C-515E9CA8324E}">
      <dgm:prSet phldrT="[Text]" custT="1"/>
      <dgm:spPr>
        <a:solidFill>
          <a:schemeClr val="accent2"/>
        </a:solidFill>
      </dgm:spPr>
      <dgm:t>
        <a:bodyPr/>
        <a:lstStyle/>
        <a:p>
          <a:r>
            <a:rPr lang="en-US" sz="2000" dirty="0" smtClean="0">
              <a:solidFill>
                <a:schemeClr val="bg1"/>
              </a:solidFill>
              <a:latin typeface="+mj-lt"/>
            </a:rPr>
            <a:t>Healthcare Exchange(Obama Care ASC not included</a:t>
          </a:r>
          <a:endParaRPr lang="en-US" sz="2000" dirty="0"/>
        </a:p>
      </dgm:t>
    </dgm:pt>
    <dgm:pt modelId="{78395757-2895-47D5-8E3F-71E26B81D1AB}" type="parTrans" cxnId="{29CBF10E-EFA9-4F2E-AD3B-9C3EED64AB67}">
      <dgm:prSet/>
      <dgm:spPr/>
      <dgm:t>
        <a:bodyPr/>
        <a:lstStyle/>
        <a:p>
          <a:endParaRPr lang="en-US" sz="2000"/>
        </a:p>
      </dgm:t>
    </dgm:pt>
    <dgm:pt modelId="{DEC2C811-99A2-44F1-A36A-F73F9E97C14E}" type="sibTrans" cxnId="{29CBF10E-EFA9-4F2E-AD3B-9C3EED64AB67}">
      <dgm:prSet/>
      <dgm:spPr/>
      <dgm:t>
        <a:bodyPr/>
        <a:lstStyle/>
        <a:p>
          <a:endParaRPr lang="en-US" sz="2000"/>
        </a:p>
      </dgm:t>
    </dgm:pt>
    <dgm:pt modelId="{033C3DBB-782E-4551-8907-50F7A290C572}">
      <dgm:prSet phldrT="[Text]" custT="1"/>
      <dgm:spPr/>
      <dgm:t>
        <a:bodyPr/>
        <a:lstStyle/>
        <a:p>
          <a:r>
            <a:rPr lang="en-US" sz="2000" dirty="0" smtClean="0">
              <a:solidFill>
                <a:schemeClr val="bg1"/>
              </a:solidFill>
              <a:latin typeface="+mj-lt"/>
            </a:rPr>
            <a:t>Readmission Penalties from ACA impact ASC</a:t>
          </a:r>
          <a:endParaRPr lang="en-US" sz="2000" dirty="0"/>
        </a:p>
      </dgm:t>
    </dgm:pt>
    <dgm:pt modelId="{53DFDD28-3779-4258-AB58-02C724E1C941}" type="parTrans" cxnId="{5E660B69-E477-45E8-BECA-2D821FE31B08}">
      <dgm:prSet/>
      <dgm:spPr/>
      <dgm:t>
        <a:bodyPr/>
        <a:lstStyle/>
        <a:p>
          <a:endParaRPr lang="en-US" sz="2000"/>
        </a:p>
      </dgm:t>
    </dgm:pt>
    <dgm:pt modelId="{2BE4D2AC-6DE3-438E-8C3F-BBF830A2D48F}" type="sibTrans" cxnId="{5E660B69-E477-45E8-BECA-2D821FE31B08}">
      <dgm:prSet/>
      <dgm:spPr/>
      <dgm:t>
        <a:bodyPr/>
        <a:lstStyle/>
        <a:p>
          <a:endParaRPr lang="en-US" sz="2000"/>
        </a:p>
      </dgm:t>
    </dgm:pt>
    <dgm:pt modelId="{E89C409C-4ED4-41FF-97CE-3823AE6D9E36}">
      <dgm:prSet phldrT="[Text]" custT="1"/>
      <dgm:spPr/>
      <dgm:t>
        <a:bodyPr/>
        <a:lstStyle/>
        <a:p>
          <a:r>
            <a:rPr lang="en-US" sz="2000" dirty="0" smtClean="0">
              <a:solidFill>
                <a:schemeClr val="bg1"/>
              </a:solidFill>
              <a:latin typeface="+mj-lt"/>
            </a:rPr>
            <a:t>ASC adapting to ACA mandates on coverages</a:t>
          </a:r>
          <a:endParaRPr lang="en-US" sz="2000" dirty="0"/>
        </a:p>
      </dgm:t>
    </dgm:pt>
    <dgm:pt modelId="{62ECB12D-4B0E-428D-BBC9-BABC2DBC4062}" type="parTrans" cxnId="{7C66EEC9-51DC-42E3-B312-EC3822F9CA59}">
      <dgm:prSet/>
      <dgm:spPr/>
      <dgm:t>
        <a:bodyPr/>
        <a:lstStyle/>
        <a:p>
          <a:endParaRPr lang="en-US" sz="2000"/>
        </a:p>
      </dgm:t>
    </dgm:pt>
    <dgm:pt modelId="{447103E3-8D91-4715-8D41-F9429298C578}" type="sibTrans" cxnId="{7C66EEC9-51DC-42E3-B312-EC3822F9CA59}">
      <dgm:prSet/>
      <dgm:spPr/>
      <dgm:t>
        <a:bodyPr/>
        <a:lstStyle/>
        <a:p>
          <a:endParaRPr lang="en-US" sz="2000"/>
        </a:p>
      </dgm:t>
    </dgm:pt>
    <dgm:pt modelId="{84C83255-C88D-4541-BE48-E97738C32814}">
      <dgm:prSet phldrT="[Text]" custT="1"/>
      <dgm:spPr/>
      <dgm:t>
        <a:bodyPr/>
        <a:lstStyle/>
        <a:p>
          <a:r>
            <a:rPr lang="en-US" sz="2000" dirty="0" smtClean="0">
              <a:solidFill>
                <a:schemeClr val="bg1"/>
              </a:solidFill>
              <a:latin typeface="+mj-lt"/>
            </a:rPr>
            <a:t>ACA Healthcare Reform does not help ASC survive</a:t>
          </a:r>
          <a:endParaRPr lang="en-US" sz="2000" dirty="0"/>
        </a:p>
      </dgm:t>
    </dgm:pt>
    <dgm:pt modelId="{121F77BD-F96D-4F5E-9CC6-9CA8DF4963AD}" type="parTrans" cxnId="{B2E1309E-0E1B-4823-B612-A3683C865FEB}">
      <dgm:prSet/>
      <dgm:spPr/>
      <dgm:t>
        <a:bodyPr/>
        <a:lstStyle/>
        <a:p>
          <a:endParaRPr lang="en-US" sz="2000"/>
        </a:p>
      </dgm:t>
    </dgm:pt>
    <dgm:pt modelId="{9F014CAA-BDFA-4CF1-A171-8F1C9D7E776D}" type="sibTrans" cxnId="{B2E1309E-0E1B-4823-B612-A3683C865FEB}">
      <dgm:prSet/>
      <dgm:spPr/>
      <dgm:t>
        <a:bodyPr/>
        <a:lstStyle/>
        <a:p>
          <a:endParaRPr lang="en-US" sz="2000"/>
        </a:p>
      </dgm:t>
    </dgm:pt>
    <dgm:pt modelId="{9740AB49-FDBA-450E-94EC-DA51FF3E8BBE}">
      <dgm:prSet phldrT="[Text]" custT="1"/>
      <dgm:spPr>
        <a:solidFill>
          <a:schemeClr val="accent4"/>
        </a:solidFill>
      </dgm:spPr>
      <dgm:t>
        <a:bodyPr/>
        <a:lstStyle/>
        <a:p>
          <a:r>
            <a:rPr lang="en-US" sz="2000" dirty="0" smtClean="0">
              <a:solidFill>
                <a:schemeClr val="bg1"/>
              </a:solidFill>
              <a:latin typeface="+mj-lt"/>
            </a:rPr>
            <a:t>ASC difficult getting Patients Referrals for Nursing Homes</a:t>
          </a:r>
          <a:endParaRPr lang="en-US" sz="2000" dirty="0">
            <a:solidFill>
              <a:schemeClr val="bg1"/>
            </a:solidFill>
          </a:endParaRPr>
        </a:p>
      </dgm:t>
    </dgm:pt>
    <dgm:pt modelId="{5A53C926-07EE-4DE8-B456-7ABA96AB1873}" type="parTrans" cxnId="{328B5D44-C076-4913-B9D6-EAAD0280A2CD}">
      <dgm:prSet/>
      <dgm:spPr/>
      <dgm:t>
        <a:bodyPr/>
        <a:lstStyle/>
        <a:p>
          <a:endParaRPr lang="en-US" sz="2000"/>
        </a:p>
      </dgm:t>
    </dgm:pt>
    <dgm:pt modelId="{44BD8A95-8FC2-43B7-94AA-423AD88B88E7}" type="sibTrans" cxnId="{328B5D44-C076-4913-B9D6-EAAD0280A2CD}">
      <dgm:prSet/>
      <dgm:spPr/>
      <dgm:t>
        <a:bodyPr/>
        <a:lstStyle/>
        <a:p>
          <a:endParaRPr lang="en-US" sz="2000"/>
        </a:p>
      </dgm:t>
    </dgm:pt>
    <dgm:pt modelId="{EB19AA58-C24B-4B35-9626-34C85B987A9F}" type="pres">
      <dgm:prSet presAssocID="{E9D86D5E-BDC0-4E34-A39A-2AE62AC7DA18}" presName="diagram" presStyleCnt="0">
        <dgm:presLayoutVars>
          <dgm:dir/>
          <dgm:resizeHandles val="exact"/>
        </dgm:presLayoutVars>
      </dgm:prSet>
      <dgm:spPr/>
      <dgm:t>
        <a:bodyPr/>
        <a:lstStyle/>
        <a:p>
          <a:endParaRPr lang="en-US"/>
        </a:p>
      </dgm:t>
    </dgm:pt>
    <dgm:pt modelId="{51613BAD-1FB9-4438-8C6D-E68CD461B92F}" type="pres">
      <dgm:prSet presAssocID="{FAA57947-118C-4DEF-93DC-C38976F63F16}" presName="node" presStyleLbl="node1" presStyleIdx="0" presStyleCnt="9">
        <dgm:presLayoutVars>
          <dgm:bulletEnabled val="1"/>
        </dgm:presLayoutVars>
      </dgm:prSet>
      <dgm:spPr/>
      <dgm:t>
        <a:bodyPr/>
        <a:lstStyle/>
        <a:p>
          <a:endParaRPr lang="en-US"/>
        </a:p>
      </dgm:t>
    </dgm:pt>
    <dgm:pt modelId="{27C3FD69-3F4F-486A-AD4D-A7BB30FAE863}" type="pres">
      <dgm:prSet presAssocID="{BA98C80E-543B-478B-A6FE-391B1C00545D}" presName="sibTrans" presStyleCnt="0"/>
      <dgm:spPr/>
    </dgm:pt>
    <dgm:pt modelId="{8317E36D-FF39-4EAA-A360-211AF4CD0D63}" type="pres">
      <dgm:prSet presAssocID="{C5413CA0-6408-4976-8FA1-9448050F22A2}" presName="node" presStyleLbl="node1" presStyleIdx="1" presStyleCnt="9">
        <dgm:presLayoutVars>
          <dgm:bulletEnabled val="1"/>
        </dgm:presLayoutVars>
      </dgm:prSet>
      <dgm:spPr/>
      <dgm:t>
        <a:bodyPr/>
        <a:lstStyle/>
        <a:p>
          <a:endParaRPr lang="en-US"/>
        </a:p>
      </dgm:t>
    </dgm:pt>
    <dgm:pt modelId="{C2BB542B-DCFC-4CAB-8E35-87FEA3B921D7}" type="pres">
      <dgm:prSet presAssocID="{81FDFAB9-BDC8-40D0-BCD3-C8E27A382A04}" presName="sibTrans" presStyleCnt="0"/>
      <dgm:spPr/>
    </dgm:pt>
    <dgm:pt modelId="{CDDE105D-E1A5-4C9D-87E6-ECF39F546965}" type="pres">
      <dgm:prSet presAssocID="{078528CB-53A5-4797-893F-6D10AAEA4CA8}" presName="node" presStyleLbl="node1" presStyleIdx="2" presStyleCnt="9">
        <dgm:presLayoutVars>
          <dgm:bulletEnabled val="1"/>
        </dgm:presLayoutVars>
      </dgm:prSet>
      <dgm:spPr/>
      <dgm:t>
        <a:bodyPr/>
        <a:lstStyle/>
        <a:p>
          <a:endParaRPr lang="en-US"/>
        </a:p>
      </dgm:t>
    </dgm:pt>
    <dgm:pt modelId="{358A7D4D-F312-4C26-98D7-02E167734E69}" type="pres">
      <dgm:prSet presAssocID="{6E93B5D1-9F9B-4F68-A711-39F023CBF472}" presName="sibTrans" presStyleCnt="0"/>
      <dgm:spPr/>
    </dgm:pt>
    <dgm:pt modelId="{95E388B5-52FE-4608-A0C7-5808080E115E}" type="pres">
      <dgm:prSet presAssocID="{32755C68-AF36-414B-A55C-515E9CA8324E}" presName="node" presStyleLbl="node1" presStyleIdx="3" presStyleCnt="9">
        <dgm:presLayoutVars>
          <dgm:bulletEnabled val="1"/>
        </dgm:presLayoutVars>
      </dgm:prSet>
      <dgm:spPr/>
      <dgm:t>
        <a:bodyPr/>
        <a:lstStyle/>
        <a:p>
          <a:endParaRPr lang="en-US"/>
        </a:p>
      </dgm:t>
    </dgm:pt>
    <dgm:pt modelId="{13BF39F4-944B-4D39-9767-AB5ACD1C8303}" type="pres">
      <dgm:prSet presAssocID="{DEC2C811-99A2-44F1-A36A-F73F9E97C14E}" presName="sibTrans" presStyleCnt="0"/>
      <dgm:spPr/>
    </dgm:pt>
    <dgm:pt modelId="{31A94BF8-1F64-4FD7-A884-8F54D3881F1F}" type="pres">
      <dgm:prSet presAssocID="{033C3DBB-782E-4551-8907-50F7A290C572}" presName="node" presStyleLbl="node1" presStyleIdx="4" presStyleCnt="9">
        <dgm:presLayoutVars>
          <dgm:bulletEnabled val="1"/>
        </dgm:presLayoutVars>
      </dgm:prSet>
      <dgm:spPr/>
      <dgm:t>
        <a:bodyPr/>
        <a:lstStyle/>
        <a:p>
          <a:endParaRPr lang="en-US"/>
        </a:p>
      </dgm:t>
    </dgm:pt>
    <dgm:pt modelId="{9AFD2DF4-3AC0-4BF5-B0CA-17229613C7AB}" type="pres">
      <dgm:prSet presAssocID="{2BE4D2AC-6DE3-438E-8C3F-BBF830A2D48F}" presName="sibTrans" presStyleCnt="0"/>
      <dgm:spPr/>
    </dgm:pt>
    <dgm:pt modelId="{B01BD1B4-1D58-4EE4-B47B-7E71FE208C49}" type="pres">
      <dgm:prSet presAssocID="{6BA6AE56-52F0-4512-817E-F02F0CC58C29}" presName="node" presStyleLbl="node1" presStyleIdx="5" presStyleCnt="9">
        <dgm:presLayoutVars>
          <dgm:bulletEnabled val="1"/>
        </dgm:presLayoutVars>
      </dgm:prSet>
      <dgm:spPr/>
      <dgm:t>
        <a:bodyPr/>
        <a:lstStyle/>
        <a:p>
          <a:endParaRPr lang="en-US"/>
        </a:p>
      </dgm:t>
    </dgm:pt>
    <dgm:pt modelId="{DE1250DF-78DB-40C6-88DC-48865870CC94}" type="pres">
      <dgm:prSet presAssocID="{248F6AC3-2626-4229-9944-5FE4016D8FE9}" presName="sibTrans" presStyleCnt="0"/>
      <dgm:spPr/>
    </dgm:pt>
    <dgm:pt modelId="{1A98DB34-0310-4062-8FD0-7F13D5A3F16F}" type="pres">
      <dgm:prSet presAssocID="{E89C409C-4ED4-41FF-97CE-3823AE6D9E36}" presName="node" presStyleLbl="node1" presStyleIdx="6" presStyleCnt="9">
        <dgm:presLayoutVars>
          <dgm:bulletEnabled val="1"/>
        </dgm:presLayoutVars>
      </dgm:prSet>
      <dgm:spPr/>
      <dgm:t>
        <a:bodyPr/>
        <a:lstStyle/>
        <a:p>
          <a:endParaRPr lang="en-US"/>
        </a:p>
      </dgm:t>
    </dgm:pt>
    <dgm:pt modelId="{4C1398DE-CEC0-4526-BE42-FB745612A54A}" type="pres">
      <dgm:prSet presAssocID="{447103E3-8D91-4715-8D41-F9429298C578}" presName="sibTrans" presStyleCnt="0"/>
      <dgm:spPr/>
    </dgm:pt>
    <dgm:pt modelId="{9970BE9D-FC0F-4F80-B2C0-57A5E6183148}" type="pres">
      <dgm:prSet presAssocID="{84C83255-C88D-4541-BE48-E97738C32814}" presName="node" presStyleLbl="node1" presStyleIdx="7" presStyleCnt="9">
        <dgm:presLayoutVars>
          <dgm:bulletEnabled val="1"/>
        </dgm:presLayoutVars>
      </dgm:prSet>
      <dgm:spPr/>
      <dgm:t>
        <a:bodyPr/>
        <a:lstStyle/>
        <a:p>
          <a:endParaRPr lang="en-US"/>
        </a:p>
      </dgm:t>
    </dgm:pt>
    <dgm:pt modelId="{8E1D9CB0-D609-4FCB-8897-72F86A61BF80}" type="pres">
      <dgm:prSet presAssocID="{9F014CAA-BDFA-4CF1-A171-8F1C9D7E776D}" presName="sibTrans" presStyleCnt="0"/>
      <dgm:spPr/>
    </dgm:pt>
    <dgm:pt modelId="{A58A91F5-3517-40E6-9DEE-51BF00CE2A10}" type="pres">
      <dgm:prSet presAssocID="{9740AB49-FDBA-450E-94EC-DA51FF3E8BBE}" presName="node" presStyleLbl="node1" presStyleIdx="8" presStyleCnt="9">
        <dgm:presLayoutVars>
          <dgm:bulletEnabled val="1"/>
        </dgm:presLayoutVars>
      </dgm:prSet>
      <dgm:spPr/>
      <dgm:t>
        <a:bodyPr/>
        <a:lstStyle/>
        <a:p>
          <a:endParaRPr lang="en-US"/>
        </a:p>
      </dgm:t>
    </dgm:pt>
  </dgm:ptLst>
  <dgm:cxnLst>
    <dgm:cxn modelId="{25819146-61E0-4B6E-AD22-8F000A7F194A}" type="presOf" srcId="{C5413CA0-6408-4976-8FA1-9448050F22A2}" destId="{8317E36D-FF39-4EAA-A360-211AF4CD0D63}" srcOrd="0" destOrd="0" presId="urn:microsoft.com/office/officeart/2005/8/layout/default#1"/>
    <dgm:cxn modelId="{7C66EEC9-51DC-42E3-B312-EC3822F9CA59}" srcId="{E9D86D5E-BDC0-4E34-A39A-2AE62AC7DA18}" destId="{E89C409C-4ED4-41FF-97CE-3823AE6D9E36}" srcOrd="6" destOrd="0" parTransId="{62ECB12D-4B0E-428D-BBC9-BABC2DBC4062}" sibTransId="{447103E3-8D91-4715-8D41-F9429298C578}"/>
    <dgm:cxn modelId="{504E41F7-E05B-4405-B45C-337592EC17C3}" type="presOf" srcId="{32755C68-AF36-414B-A55C-515E9CA8324E}" destId="{95E388B5-52FE-4608-A0C7-5808080E115E}" srcOrd="0" destOrd="0" presId="urn:microsoft.com/office/officeart/2005/8/layout/default#1"/>
    <dgm:cxn modelId="{B2E1309E-0E1B-4823-B612-A3683C865FEB}" srcId="{E9D86D5E-BDC0-4E34-A39A-2AE62AC7DA18}" destId="{84C83255-C88D-4541-BE48-E97738C32814}" srcOrd="7" destOrd="0" parTransId="{121F77BD-F96D-4F5E-9CC6-9CA8DF4963AD}" sibTransId="{9F014CAA-BDFA-4CF1-A171-8F1C9D7E776D}"/>
    <dgm:cxn modelId="{19CA303E-174E-4C76-B6C8-8368601604F4}" srcId="{E9D86D5E-BDC0-4E34-A39A-2AE62AC7DA18}" destId="{FAA57947-118C-4DEF-93DC-C38976F63F16}" srcOrd="0" destOrd="0" parTransId="{841B8E5F-C417-4B8C-AB1C-DBDBA8E0A302}" sibTransId="{BA98C80E-543B-478B-A6FE-391B1C00545D}"/>
    <dgm:cxn modelId="{29CBF10E-EFA9-4F2E-AD3B-9C3EED64AB67}" srcId="{E9D86D5E-BDC0-4E34-A39A-2AE62AC7DA18}" destId="{32755C68-AF36-414B-A55C-515E9CA8324E}" srcOrd="3" destOrd="0" parTransId="{78395757-2895-47D5-8E3F-71E26B81D1AB}" sibTransId="{DEC2C811-99A2-44F1-A36A-F73F9E97C14E}"/>
    <dgm:cxn modelId="{50636F8B-1C10-42A4-A10D-DBC23869384A}" srcId="{E9D86D5E-BDC0-4E34-A39A-2AE62AC7DA18}" destId="{C5413CA0-6408-4976-8FA1-9448050F22A2}" srcOrd="1" destOrd="0" parTransId="{7D63E508-F820-4058-B2B5-53A62ACCAA6C}" sibTransId="{81FDFAB9-BDC8-40D0-BCD3-C8E27A382A04}"/>
    <dgm:cxn modelId="{33903FC3-0B07-44D3-AC8E-3A1256094224}" type="presOf" srcId="{E9D86D5E-BDC0-4E34-A39A-2AE62AC7DA18}" destId="{EB19AA58-C24B-4B35-9626-34C85B987A9F}" srcOrd="0" destOrd="0" presId="urn:microsoft.com/office/officeart/2005/8/layout/default#1"/>
    <dgm:cxn modelId="{49F91EBE-4EF9-4C6D-A18E-B699CA412FF3}" type="presOf" srcId="{E89C409C-4ED4-41FF-97CE-3823AE6D9E36}" destId="{1A98DB34-0310-4062-8FD0-7F13D5A3F16F}" srcOrd="0" destOrd="0" presId="urn:microsoft.com/office/officeart/2005/8/layout/default#1"/>
    <dgm:cxn modelId="{10C5FB2B-6662-4A52-8ABD-F0AE60B93A3D}" srcId="{E9D86D5E-BDC0-4E34-A39A-2AE62AC7DA18}" destId="{6BA6AE56-52F0-4512-817E-F02F0CC58C29}" srcOrd="5" destOrd="0" parTransId="{C61C2B6E-A262-44E0-B1FA-3758789B56CB}" sibTransId="{248F6AC3-2626-4229-9944-5FE4016D8FE9}"/>
    <dgm:cxn modelId="{B1CFABB9-66F8-4B67-8D56-AFC01BAFEB54}" type="presOf" srcId="{84C83255-C88D-4541-BE48-E97738C32814}" destId="{9970BE9D-FC0F-4F80-B2C0-57A5E6183148}" srcOrd="0" destOrd="0" presId="urn:microsoft.com/office/officeart/2005/8/layout/default#1"/>
    <dgm:cxn modelId="{4CF6DDB6-55EB-40C1-A9BF-069F7E32B9BD}" type="presOf" srcId="{FAA57947-118C-4DEF-93DC-C38976F63F16}" destId="{51613BAD-1FB9-4438-8C6D-E68CD461B92F}" srcOrd="0" destOrd="0" presId="urn:microsoft.com/office/officeart/2005/8/layout/default#1"/>
    <dgm:cxn modelId="{458AC121-1407-4913-95C9-14CC742B94C3}" srcId="{E9D86D5E-BDC0-4E34-A39A-2AE62AC7DA18}" destId="{078528CB-53A5-4797-893F-6D10AAEA4CA8}" srcOrd="2" destOrd="0" parTransId="{44E2DCCA-8E5D-48F0-9F59-C88EFDAC85A6}" sibTransId="{6E93B5D1-9F9B-4F68-A711-39F023CBF472}"/>
    <dgm:cxn modelId="{22E29F41-37DB-45C3-98CB-0A70D828AC9A}" type="presOf" srcId="{6BA6AE56-52F0-4512-817E-F02F0CC58C29}" destId="{B01BD1B4-1D58-4EE4-B47B-7E71FE208C49}" srcOrd="0" destOrd="0" presId="urn:microsoft.com/office/officeart/2005/8/layout/default#1"/>
    <dgm:cxn modelId="{556C2564-E9B1-4753-AF85-01AC66FA9FA0}" type="presOf" srcId="{078528CB-53A5-4797-893F-6D10AAEA4CA8}" destId="{CDDE105D-E1A5-4C9D-87E6-ECF39F546965}" srcOrd="0" destOrd="0" presId="urn:microsoft.com/office/officeart/2005/8/layout/default#1"/>
    <dgm:cxn modelId="{328B5D44-C076-4913-B9D6-EAAD0280A2CD}" srcId="{E9D86D5E-BDC0-4E34-A39A-2AE62AC7DA18}" destId="{9740AB49-FDBA-450E-94EC-DA51FF3E8BBE}" srcOrd="8" destOrd="0" parTransId="{5A53C926-07EE-4DE8-B456-7ABA96AB1873}" sibTransId="{44BD8A95-8FC2-43B7-94AA-423AD88B88E7}"/>
    <dgm:cxn modelId="{D90E4B3E-C4DC-4DDB-94C7-A2F0761DAA94}" type="presOf" srcId="{9740AB49-FDBA-450E-94EC-DA51FF3E8BBE}" destId="{A58A91F5-3517-40E6-9DEE-51BF00CE2A10}" srcOrd="0" destOrd="0" presId="urn:microsoft.com/office/officeart/2005/8/layout/default#1"/>
    <dgm:cxn modelId="{4F88C3AD-B903-4E64-9C1C-EA482FADDE1E}" type="presOf" srcId="{033C3DBB-782E-4551-8907-50F7A290C572}" destId="{31A94BF8-1F64-4FD7-A884-8F54D3881F1F}" srcOrd="0" destOrd="0" presId="urn:microsoft.com/office/officeart/2005/8/layout/default#1"/>
    <dgm:cxn modelId="{5E660B69-E477-45E8-BECA-2D821FE31B08}" srcId="{E9D86D5E-BDC0-4E34-A39A-2AE62AC7DA18}" destId="{033C3DBB-782E-4551-8907-50F7A290C572}" srcOrd="4" destOrd="0" parTransId="{53DFDD28-3779-4258-AB58-02C724E1C941}" sibTransId="{2BE4D2AC-6DE3-438E-8C3F-BBF830A2D48F}"/>
    <dgm:cxn modelId="{39FE5F4F-550C-45ED-9682-86C89851D8EB}" type="presParOf" srcId="{EB19AA58-C24B-4B35-9626-34C85B987A9F}" destId="{51613BAD-1FB9-4438-8C6D-E68CD461B92F}" srcOrd="0" destOrd="0" presId="urn:microsoft.com/office/officeart/2005/8/layout/default#1"/>
    <dgm:cxn modelId="{392433BC-80D0-46A8-90D2-87D1A360B332}" type="presParOf" srcId="{EB19AA58-C24B-4B35-9626-34C85B987A9F}" destId="{27C3FD69-3F4F-486A-AD4D-A7BB30FAE863}" srcOrd="1" destOrd="0" presId="urn:microsoft.com/office/officeart/2005/8/layout/default#1"/>
    <dgm:cxn modelId="{AA183A3F-9884-49BC-973F-5B8448389B39}" type="presParOf" srcId="{EB19AA58-C24B-4B35-9626-34C85B987A9F}" destId="{8317E36D-FF39-4EAA-A360-211AF4CD0D63}" srcOrd="2" destOrd="0" presId="urn:microsoft.com/office/officeart/2005/8/layout/default#1"/>
    <dgm:cxn modelId="{B608D6FE-170D-422E-B39C-9F98A5AFB64C}" type="presParOf" srcId="{EB19AA58-C24B-4B35-9626-34C85B987A9F}" destId="{C2BB542B-DCFC-4CAB-8E35-87FEA3B921D7}" srcOrd="3" destOrd="0" presId="urn:microsoft.com/office/officeart/2005/8/layout/default#1"/>
    <dgm:cxn modelId="{CAF3B4BD-0C43-48C8-883D-551BF4978664}" type="presParOf" srcId="{EB19AA58-C24B-4B35-9626-34C85B987A9F}" destId="{CDDE105D-E1A5-4C9D-87E6-ECF39F546965}" srcOrd="4" destOrd="0" presId="urn:microsoft.com/office/officeart/2005/8/layout/default#1"/>
    <dgm:cxn modelId="{0306D05A-F455-4079-AE1A-401A4A85B936}" type="presParOf" srcId="{EB19AA58-C24B-4B35-9626-34C85B987A9F}" destId="{358A7D4D-F312-4C26-98D7-02E167734E69}" srcOrd="5" destOrd="0" presId="urn:microsoft.com/office/officeart/2005/8/layout/default#1"/>
    <dgm:cxn modelId="{C0EF0483-949E-467A-8E9D-E09A04B6DA64}" type="presParOf" srcId="{EB19AA58-C24B-4B35-9626-34C85B987A9F}" destId="{95E388B5-52FE-4608-A0C7-5808080E115E}" srcOrd="6" destOrd="0" presId="urn:microsoft.com/office/officeart/2005/8/layout/default#1"/>
    <dgm:cxn modelId="{FF60733A-CB43-4184-8780-D08FF3BBBC08}" type="presParOf" srcId="{EB19AA58-C24B-4B35-9626-34C85B987A9F}" destId="{13BF39F4-944B-4D39-9767-AB5ACD1C8303}" srcOrd="7" destOrd="0" presId="urn:microsoft.com/office/officeart/2005/8/layout/default#1"/>
    <dgm:cxn modelId="{ABD5DF47-5470-4B1A-AFC3-8644855E581E}" type="presParOf" srcId="{EB19AA58-C24B-4B35-9626-34C85B987A9F}" destId="{31A94BF8-1F64-4FD7-A884-8F54D3881F1F}" srcOrd="8" destOrd="0" presId="urn:microsoft.com/office/officeart/2005/8/layout/default#1"/>
    <dgm:cxn modelId="{5395B1FE-9986-4557-8054-8515D255E9D6}" type="presParOf" srcId="{EB19AA58-C24B-4B35-9626-34C85B987A9F}" destId="{9AFD2DF4-3AC0-4BF5-B0CA-17229613C7AB}" srcOrd="9" destOrd="0" presId="urn:microsoft.com/office/officeart/2005/8/layout/default#1"/>
    <dgm:cxn modelId="{058005E5-F13E-4CFF-8582-E0D9D5459407}" type="presParOf" srcId="{EB19AA58-C24B-4B35-9626-34C85B987A9F}" destId="{B01BD1B4-1D58-4EE4-B47B-7E71FE208C49}" srcOrd="10" destOrd="0" presId="urn:microsoft.com/office/officeart/2005/8/layout/default#1"/>
    <dgm:cxn modelId="{386CAAC2-F3CF-4302-8386-19151CAC2691}" type="presParOf" srcId="{EB19AA58-C24B-4B35-9626-34C85B987A9F}" destId="{DE1250DF-78DB-40C6-88DC-48865870CC94}" srcOrd="11" destOrd="0" presId="urn:microsoft.com/office/officeart/2005/8/layout/default#1"/>
    <dgm:cxn modelId="{166A8210-45AA-4778-8D90-4A18B9D69231}" type="presParOf" srcId="{EB19AA58-C24B-4B35-9626-34C85B987A9F}" destId="{1A98DB34-0310-4062-8FD0-7F13D5A3F16F}" srcOrd="12" destOrd="0" presId="urn:microsoft.com/office/officeart/2005/8/layout/default#1"/>
    <dgm:cxn modelId="{300C6744-F04A-4837-8D2F-2F27AEE24FA8}" type="presParOf" srcId="{EB19AA58-C24B-4B35-9626-34C85B987A9F}" destId="{4C1398DE-CEC0-4526-BE42-FB745612A54A}" srcOrd="13" destOrd="0" presId="urn:microsoft.com/office/officeart/2005/8/layout/default#1"/>
    <dgm:cxn modelId="{D93E6958-C856-4699-9148-A11FA5FD522D}" type="presParOf" srcId="{EB19AA58-C24B-4B35-9626-34C85B987A9F}" destId="{9970BE9D-FC0F-4F80-B2C0-57A5E6183148}" srcOrd="14" destOrd="0" presId="urn:microsoft.com/office/officeart/2005/8/layout/default#1"/>
    <dgm:cxn modelId="{F88093FF-06DC-4A5F-8923-FB962728EC5D}" type="presParOf" srcId="{EB19AA58-C24B-4B35-9626-34C85B987A9F}" destId="{8E1D9CB0-D609-4FCB-8897-72F86A61BF80}" srcOrd="15" destOrd="0" presId="urn:microsoft.com/office/officeart/2005/8/layout/default#1"/>
    <dgm:cxn modelId="{96FEA4D1-A53A-4F4B-9726-5B88B136308B}" type="presParOf" srcId="{EB19AA58-C24B-4B35-9626-34C85B987A9F}" destId="{A58A91F5-3517-40E6-9DEE-51BF00CE2A10}" srcOrd="16" destOrd="0" presId="urn:microsoft.com/office/officeart/2005/8/layout/defaul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5C9942-116C-40CF-8A3B-056CD2837B1B}">
      <dsp:nvSpPr>
        <dsp:cNvPr id="0" name=""/>
        <dsp:cNvSpPr/>
      </dsp:nvSpPr>
      <dsp:spPr>
        <a:xfrm>
          <a:off x="3628" y="263414"/>
          <a:ext cx="2111926" cy="844770"/>
        </a:xfrm>
        <a:prstGeom prst="chevron">
          <a:avLst/>
        </a:prstGeom>
        <a:solidFill>
          <a:schemeClr val="accent1">
            <a:lumMod val="20000"/>
            <a:lumOff val="80000"/>
          </a:schemeClr>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en-US" sz="2200" kern="1200" dirty="0" smtClean="0">
              <a:solidFill>
                <a:schemeClr val="tx1"/>
              </a:solidFill>
            </a:rPr>
            <a:t>Image</a:t>
          </a:r>
          <a:endParaRPr lang="en-US" sz="2200" kern="1200" dirty="0">
            <a:solidFill>
              <a:schemeClr val="tx1"/>
            </a:solidFill>
          </a:endParaRPr>
        </a:p>
      </dsp:txBody>
      <dsp:txXfrm>
        <a:off x="426013" y="263414"/>
        <a:ext cx="1267156" cy="844770"/>
      </dsp:txXfrm>
    </dsp:sp>
    <dsp:sp modelId="{A8BC982F-EE18-46A6-88BC-D5AA38B79CCD}">
      <dsp:nvSpPr>
        <dsp:cNvPr id="0" name=""/>
        <dsp:cNvSpPr/>
      </dsp:nvSpPr>
      <dsp:spPr>
        <a:xfrm>
          <a:off x="1904362" y="263414"/>
          <a:ext cx="2111926" cy="844770"/>
        </a:xfrm>
        <a:prstGeom prst="chevron">
          <a:avLst/>
        </a:prstGeom>
        <a:solidFill>
          <a:schemeClr val="accent1">
            <a:lumMod val="20000"/>
            <a:lumOff val="80000"/>
          </a:schemeClr>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en-US" sz="2200" kern="1200" dirty="0" smtClean="0">
              <a:solidFill>
                <a:schemeClr val="tx1"/>
              </a:solidFill>
            </a:rPr>
            <a:t>Profits</a:t>
          </a:r>
          <a:endParaRPr lang="en-US" sz="2200" kern="1200" dirty="0">
            <a:solidFill>
              <a:schemeClr val="tx1"/>
            </a:solidFill>
          </a:endParaRPr>
        </a:p>
      </dsp:txBody>
      <dsp:txXfrm>
        <a:off x="2326747" y="263414"/>
        <a:ext cx="1267156" cy="844770"/>
      </dsp:txXfrm>
    </dsp:sp>
    <dsp:sp modelId="{BED79BD0-53F0-4A81-9EFC-06B1FF127DC6}">
      <dsp:nvSpPr>
        <dsp:cNvPr id="0" name=""/>
        <dsp:cNvSpPr/>
      </dsp:nvSpPr>
      <dsp:spPr>
        <a:xfrm>
          <a:off x="3805096" y="263414"/>
          <a:ext cx="2111926" cy="844770"/>
        </a:xfrm>
        <a:prstGeom prst="chevron">
          <a:avLst/>
        </a:prstGeom>
        <a:solidFill>
          <a:schemeClr val="accent1"/>
        </a:solidFill>
        <a:ln w="25400" cap="flat" cmpd="sng" algn="ctr">
          <a:solidFill>
            <a:schemeClr val="accent1">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en-US" sz="2200" kern="1200" dirty="0" smtClean="0">
              <a:effectLst>
                <a:outerShdw blurRad="38100" dist="38100" dir="2700000" algn="tl">
                  <a:srgbClr val="000000">
                    <a:alpha val="43137"/>
                  </a:srgbClr>
                </a:outerShdw>
              </a:effectLst>
            </a:rPr>
            <a:t>Customer Base</a:t>
          </a:r>
          <a:endParaRPr lang="en-US" sz="2200" kern="1200" dirty="0">
            <a:effectLst>
              <a:outerShdw blurRad="38100" dist="38100" dir="2700000" algn="tl">
                <a:srgbClr val="000000">
                  <a:alpha val="43137"/>
                </a:srgbClr>
              </a:outerShdw>
            </a:effectLst>
          </a:endParaRPr>
        </a:p>
      </dsp:txBody>
      <dsp:txXfrm>
        <a:off x="4227481" y="263414"/>
        <a:ext cx="1267156" cy="844770"/>
      </dsp:txXfrm>
    </dsp:sp>
    <dsp:sp modelId="{CDC0A61C-B175-4043-972C-7F2A2447DB4C}">
      <dsp:nvSpPr>
        <dsp:cNvPr id="0" name=""/>
        <dsp:cNvSpPr/>
      </dsp:nvSpPr>
      <dsp:spPr>
        <a:xfrm>
          <a:off x="5705830" y="263414"/>
          <a:ext cx="2111926" cy="844770"/>
        </a:xfrm>
        <a:prstGeom prst="chevron">
          <a:avLst/>
        </a:prstGeom>
        <a:solidFill>
          <a:schemeClr val="accent1">
            <a:lumMod val="20000"/>
            <a:lumOff val="80000"/>
          </a:schemeClr>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en-US" sz="2200" kern="1200" dirty="0" smtClean="0">
              <a:solidFill>
                <a:schemeClr val="tx1"/>
              </a:solidFill>
            </a:rPr>
            <a:t>Quality</a:t>
          </a:r>
          <a:endParaRPr lang="en-US" sz="2200" kern="1200" dirty="0">
            <a:solidFill>
              <a:schemeClr val="tx1"/>
            </a:solidFill>
          </a:endParaRPr>
        </a:p>
      </dsp:txBody>
      <dsp:txXfrm>
        <a:off x="6128215" y="263414"/>
        <a:ext cx="1267156" cy="84477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6E3EC4-BF89-4115-809E-00629EFAFBD0}">
      <dsp:nvSpPr>
        <dsp:cNvPr id="0" name=""/>
        <dsp:cNvSpPr/>
      </dsp:nvSpPr>
      <dsp:spPr>
        <a:xfrm>
          <a:off x="1897380" y="52704"/>
          <a:ext cx="2529840" cy="2529840"/>
        </a:xfrm>
        <a:prstGeom prst="ellipse">
          <a:avLst/>
        </a:prstGeom>
        <a:solidFill>
          <a:schemeClr val="accent3">
            <a:alpha val="7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bg1"/>
              </a:solidFill>
            </a:rPr>
            <a:t>EHR Quality</a:t>
          </a:r>
          <a:endParaRPr lang="en-US" sz="2400" kern="1200" dirty="0"/>
        </a:p>
      </dsp:txBody>
      <dsp:txXfrm>
        <a:off x="2234692" y="495426"/>
        <a:ext cx="1855216" cy="1138428"/>
      </dsp:txXfrm>
    </dsp:sp>
    <dsp:sp modelId="{BB1209FE-0A9B-4CE5-B67C-1A0B85068B4D}">
      <dsp:nvSpPr>
        <dsp:cNvPr id="0" name=""/>
        <dsp:cNvSpPr/>
      </dsp:nvSpPr>
      <dsp:spPr>
        <a:xfrm>
          <a:off x="2810230" y="1633855"/>
          <a:ext cx="2529840" cy="2529840"/>
        </a:xfrm>
        <a:prstGeom prst="ellipse">
          <a:avLst/>
        </a:prstGeom>
        <a:solidFill>
          <a:schemeClr val="accent2">
            <a:alpha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bg1"/>
              </a:solidFill>
            </a:rPr>
            <a:t>Negative Press</a:t>
          </a:r>
          <a:endParaRPr lang="en-US" sz="2400" kern="1200" dirty="0">
            <a:solidFill>
              <a:schemeClr val="bg1"/>
            </a:solidFill>
          </a:endParaRPr>
        </a:p>
      </dsp:txBody>
      <dsp:txXfrm>
        <a:off x="3583940" y="2287396"/>
        <a:ext cx="1517904" cy="1391412"/>
      </dsp:txXfrm>
    </dsp:sp>
    <dsp:sp modelId="{59BB60A6-0D96-4F46-A565-511841D092A8}">
      <dsp:nvSpPr>
        <dsp:cNvPr id="0" name=""/>
        <dsp:cNvSpPr/>
      </dsp:nvSpPr>
      <dsp:spPr>
        <a:xfrm>
          <a:off x="984529" y="1633855"/>
          <a:ext cx="2529840" cy="2529840"/>
        </a:xfrm>
        <a:prstGeom prst="ellipse">
          <a:avLst/>
        </a:prstGeom>
        <a:solidFill>
          <a:schemeClr val="accent1">
            <a:alpha val="7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bg1"/>
              </a:solidFill>
            </a:rPr>
            <a:t>Reputation </a:t>
          </a:r>
          <a:endParaRPr lang="en-US" sz="2400" kern="1200" dirty="0">
            <a:solidFill>
              <a:schemeClr val="bg1"/>
            </a:solidFill>
          </a:endParaRPr>
        </a:p>
      </dsp:txBody>
      <dsp:txXfrm>
        <a:off x="1222756" y="2287396"/>
        <a:ext cx="1517904" cy="139141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891B76-EAA2-41F1-8D08-60884C40EC7F}">
      <dsp:nvSpPr>
        <dsp:cNvPr id="0" name=""/>
        <dsp:cNvSpPr/>
      </dsp:nvSpPr>
      <dsp:spPr>
        <a:xfrm>
          <a:off x="1066800" y="0"/>
          <a:ext cx="4267200" cy="4267200"/>
        </a:xfrm>
        <a:prstGeom prst="ellipse">
          <a:avLst/>
        </a:prstGeom>
        <a:solidFill>
          <a:schemeClr val="accent1">
            <a:hueOff val="0"/>
            <a:satOff val="0"/>
            <a:lum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dirty="0" smtClean="0"/>
            <a:t>Competitive Salaries</a:t>
          </a:r>
          <a:endParaRPr lang="en-US" sz="1400" kern="1200" dirty="0"/>
        </a:p>
      </dsp:txBody>
      <dsp:txXfrm>
        <a:off x="2603845" y="213359"/>
        <a:ext cx="1193109" cy="640080"/>
      </dsp:txXfrm>
    </dsp:sp>
    <dsp:sp modelId="{CEADFECE-BDCB-4F85-8CCA-FFFDB33D040C}">
      <dsp:nvSpPr>
        <dsp:cNvPr id="0" name=""/>
        <dsp:cNvSpPr/>
      </dsp:nvSpPr>
      <dsp:spPr>
        <a:xfrm>
          <a:off x="1493520" y="853439"/>
          <a:ext cx="3413760" cy="3413760"/>
        </a:xfrm>
        <a:prstGeom prst="ellipse">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en-US" sz="1300" kern="1200" dirty="0" smtClean="0"/>
            <a:t>Bonuses</a:t>
          </a:r>
          <a:endParaRPr lang="en-US" sz="1300" kern="1200" dirty="0"/>
        </a:p>
      </dsp:txBody>
      <dsp:txXfrm>
        <a:off x="2603845" y="1058265"/>
        <a:ext cx="1193109" cy="614476"/>
      </dsp:txXfrm>
    </dsp:sp>
    <dsp:sp modelId="{4B69748E-7362-4D18-8581-7B26B2864CBA}">
      <dsp:nvSpPr>
        <dsp:cNvPr id="0" name=""/>
        <dsp:cNvSpPr/>
      </dsp:nvSpPr>
      <dsp:spPr>
        <a:xfrm>
          <a:off x="1920240" y="1706879"/>
          <a:ext cx="2560320" cy="2560320"/>
        </a:xfrm>
        <a:prstGeom prst="ellipse">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en-US" sz="1300" kern="1200" dirty="0" smtClean="0">
              <a:solidFill>
                <a:schemeClr val="bg1"/>
              </a:solidFill>
            </a:rPr>
            <a:t>8 weeks Vacation</a:t>
          </a:r>
          <a:endParaRPr lang="en-US" sz="1300" kern="1200" dirty="0">
            <a:solidFill>
              <a:schemeClr val="bg1"/>
            </a:solidFill>
          </a:endParaRPr>
        </a:p>
      </dsp:txBody>
      <dsp:txXfrm>
        <a:off x="2603845" y="1898904"/>
        <a:ext cx="1193109" cy="576072"/>
      </dsp:txXfrm>
    </dsp:sp>
    <dsp:sp modelId="{88A51D48-D6B8-4E68-BA5D-ECB86946C630}">
      <dsp:nvSpPr>
        <dsp:cNvPr id="0" name=""/>
        <dsp:cNvSpPr/>
      </dsp:nvSpPr>
      <dsp:spPr>
        <a:xfrm>
          <a:off x="2346960" y="2560320"/>
          <a:ext cx="1706880" cy="1706880"/>
        </a:xfrm>
        <a:prstGeom prst="ellipse">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en-US" sz="1300" kern="1200" dirty="0" smtClean="0">
              <a:solidFill>
                <a:schemeClr val="bg1"/>
              </a:solidFill>
            </a:rPr>
            <a:t>Profit-Sharing ASC Performance</a:t>
          </a:r>
          <a:endParaRPr lang="en-US" sz="1300" kern="1200" dirty="0">
            <a:solidFill>
              <a:schemeClr val="bg1"/>
            </a:solidFill>
          </a:endParaRPr>
        </a:p>
      </dsp:txBody>
      <dsp:txXfrm>
        <a:off x="2596926" y="2987040"/>
        <a:ext cx="1206946" cy="85344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7353F7-7C54-43B8-8031-4ED30EA32EF2}">
      <dsp:nvSpPr>
        <dsp:cNvPr id="0" name=""/>
        <dsp:cNvSpPr/>
      </dsp:nvSpPr>
      <dsp:spPr>
        <a:xfrm>
          <a:off x="23673" y="1282563"/>
          <a:ext cx="2083072" cy="2083072"/>
        </a:xfrm>
        <a:prstGeom prst="ellipse">
          <a:avLst/>
        </a:prstGeom>
        <a:solidFill>
          <a:schemeClr val="accent2">
            <a:alpha val="93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14638" tIns="25400" rIns="114638" bIns="254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bg1"/>
              </a:solidFill>
            </a:rPr>
            <a:t>Implement Quality Controls Program</a:t>
          </a:r>
          <a:endParaRPr lang="en-US" sz="2000" kern="1200" dirty="0">
            <a:solidFill>
              <a:schemeClr val="bg1"/>
            </a:solidFill>
          </a:endParaRPr>
        </a:p>
      </dsp:txBody>
      <dsp:txXfrm>
        <a:off x="328732" y="1587622"/>
        <a:ext cx="1472954" cy="1472954"/>
      </dsp:txXfrm>
    </dsp:sp>
    <dsp:sp modelId="{56400439-CF18-47BE-B7BE-E0B83A1AB43A}">
      <dsp:nvSpPr>
        <dsp:cNvPr id="0" name=""/>
        <dsp:cNvSpPr/>
      </dsp:nvSpPr>
      <dsp:spPr>
        <a:xfrm>
          <a:off x="1668534" y="1320663"/>
          <a:ext cx="2083072" cy="2083072"/>
        </a:xfrm>
        <a:prstGeom prst="ellipse">
          <a:avLst/>
        </a:prstGeom>
        <a:solidFill>
          <a:schemeClr val="accent1">
            <a:alpha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14638" tIns="25400" rIns="114638" bIns="254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bg1"/>
              </a:solidFill>
            </a:rPr>
            <a:t>Public  Image Consultant </a:t>
          </a:r>
          <a:endParaRPr lang="en-US" sz="2000" kern="1200" dirty="0">
            <a:solidFill>
              <a:schemeClr val="bg1"/>
            </a:solidFill>
          </a:endParaRPr>
        </a:p>
      </dsp:txBody>
      <dsp:txXfrm>
        <a:off x="1973593" y="1625722"/>
        <a:ext cx="1472954" cy="1472954"/>
      </dsp:txXfrm>
    </dsp:sp>
    <dsp:sp modelId="{A43B6FCE-AB87-467A-BDAE-B50A039B8203}">
      <dsp:nvSpPr>
        <dsp:cNvPr id="0" name=""/>
        <dsp:cNvSpPr/>
      </dsp:nvSpPr>
      <dsp:spPr>
        <a:xfrm>
          <a:off x="3334992" y="1320663"/>
          <a:ext cx="2083072" cy="2083072"/>
        </a:xfrm>
        <a:prstGeom prst="ellipse">
          <a:avLst/>
        </a:prstGeom>
        <a:solidFill>
          <a:schemeClr val="accent4">
            <a:alpha val="87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14638" tIns="25400" rIns="114638" bIns="254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bg1"/>
              </a:solidFill>
            </a:rPr>
            <a:t>Customer Satisfaction Surveys </a:t>
          </a:r>
          <a:endParaRPr lang="en-US" sz="2000" kern="1200" dirty="0">
            <a:solidFill>
              <a:schemeClr val="bg1"/>
            </a:solidFill>
          </a:endParaRPr>
        </a:p>
      </dsp:txBody>
      <dsp:txXfrm>
        <a:off x="3640051" y="1625722"/>
        <a:ext cx="1472954" cy="1472954"/>
      </dsp:txXfrm>
    </dsp:sp>
    <dsp:sp modelId="{2D80521E-159F-4EC5-AFF1-2B12B7EA840F}">
      <dsp:nvSpPr>
        <dsp:cNvPr id="0" name=""/>
        <dsp:cNvSpPr/>
      </dsp:nvSpPr>
      <dsp:spPr>
        <a:xfrm>
          <a:off x="5001450" y="1320663"/>
          <a:ext cx="2083072" cy="2083072"/>
        </a:xfrm>
        <a:prstGeom prst="ellipse">
          <a:avLst/>
        </a:prstGeom>
        <a:solidFill>
          <a:schemeClr val="accent3">
            <a:alpha val="8000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14638" tIns="25400" rIns="114638" bIns="254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bg1"/>
              </a:solidFill>
            </a:rPr>
            <a:t>Accept Medicare/Medicaid Patients</a:t>
          </a:r>
          <a:endParaRPr lang="en-US" sz="2000" kern="1200" dirty="0">
            <a:solidFill>
              <a:schemeClr val="bg1"/>
            </a:solidFill>
          </a:endParaRPr>
        </a:p>
      </dsp:txBody>
      <dsp:txXfrm>
        <a:off x="5306509" y="1625722"/>
        <a:ext cx="1472954" cy="147295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613BAD-1FB9-4438-8C6D-E68CD461B92F}">
      <dsp:nvSpPr>
        <dsp:cNvPr id="0" name=""/>
        <dsp:cNvSpPr/>
      </dsp:nvSpPr>
      <dsp:spPr>
        <a:xfrm>
          <a:off x="337720" y="3112"/>
          <a:ext cx="2003487" cy="120209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bg1"/>
              </a:solidFill>
              <a:latin typeface="+mj-lt"/>
            </a:rPr>
            <a:t>ASC forced to sale or  partner ACA payment changes(less)</a:t>
          </a:r>
          <a:endParaRPr lang="en-US" sz="2000" kern="1200" dirty="0"/>
        </a:p>
      </dsp:txBody>
      <dsp:txXfrm>
        <a:off x="337720" y="3112"/>
        <a:ext cx="2003487" cy="1202092"/>
      </dsp:txXfrm>
    </dsp:sp>
    <dsp:sp modelId="{8317E36D-FF39-4EAA-A360-211AF4CD0D63}">
      <dsp:nvSpPr>
        <dsp:cNvPr id="0" name=""/>
        <dsp:cNvSpPr/>
      </dsp:nvSpPr>
      <dsp:spPr>
        <a:xfrm>
          <a:off x="2541556" y="3112"/>
          <a:ext cx="2003487" cy="1202092"/>
        </a:xfrm>
        <a:prstGeom prst="rec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bg1"/>
              </a:solidFill>
              <a:latin typeface="+mj-lt"/>
            </a:rPr>
            <a:t>ACA pricing cause ASC business models change</a:t>
          </a:r>
          <a:endParaRPr lang="en-US" sz="2000" kern="1200" dirty="0"/>
        </a:p>
      </dsp:txBody>
      <dsp:txXfrm>
        <a:off x="2541556" y="3112"/>
        <a:ext cx="2003487" cy="1202092"/>
      </dsp:txXfrm>
    </dsp:sp>
    <dsp:sp modelId="{CDDE105D-E1A5-4C9D-87E6-ECF39F546965}">
      <dsp:nvSpPr>
        <dsp:cNvPr id="0" name=""/>
        <dsp:cNvSpPr/>
      </dsp:nvSpPr>
      <dsp:spPr>
        <a:xfrm>
          <a:off x="4745392" y="3112"/>
          <a:ext cx="2003487" cy="120209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bg1"/>
              </a:solidFill>
              <a:latin typeface="+mj-lt"/>
            </a:rPr>
            <a:t>ACA impact on family coverage impacts ASC bottom line</a:t>
          </a:r>
          <a:endParaRPr lang="en-US" sz="2000" kern="1200" dirty="0"/>
        </a:p>
      </dsp:txBody>
      <dsp:txXfrm>
        <a:off x="4745392" y="3112"/>
        <a:ext cx="2003487" cy="1202092"/>
      </dsp:txXfrm>
    </dsp:sp>
    <dsp:sp modelId="{95E388B5-52FE-4608-A0C7-5808080E115E}">
      <dsp:nvSpPr>
        <dsp:cNvPr id="0" name=""/>
        <dsp:cNvSpPr/>
      </dsp:nvSpPr>
      <dsp:spPr>
        <a:xfrm>
          <a:off x="337720" y="1405553"/>
          <a:ext cx="2003487" cy="1202092"/>
        </a:xfrm>
        <a:prstGeom prst="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bg1"/>
              </a:solidFill>
              <a:latin typeface="+mj-lt"/>
            </a:rPr>
            <a:t>Healthcare Exchange(Obama Care ASC not included</a:t>
          </a:r>
          <a:endParaRPr lang="en-US" sz="2000" kern="1200" dirty="0"/>
        </a:p>
      </dsp:txBody>
      <dsp:txXfrm>
        <a:off x="337720" y="1405553"/>
        <a:ext cx="2003487" cy="1202092"/>
      </dsp:txXfrm>
    </dsp:sp>
    <dsp:sp modelId="{31A94BF8-1F64-4FD7-A884-8F54D3881F1F}">
      <dsp:nvSpPr>
        <dsp:cNvPr id="0" name=""/>
        <dsp:cNvSpPr/>
      </dsp:nvSpPr>
      <dsp:spPr>
        <a:xfrm>
          <a:off x="2541556" y="1405553"/>
          <a:ext cx="2003487" cy="120209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bg1"/>
              </a:solidFill>
              <a:latin typeface="+mj-lt"/>
            </a:rPr>
            <a:t>Readmission Penalties from ACA impact ASC</a:t>
          </a:r>
          <a:endParaRPr lang="en-US" sz="2000" kern="1200" dirty="0"/>
        </a:p>
      </dsp:txBody>
      <dsp:txXfrm>
        <a:off x="2541556" y="1405553"/>
        <a:ext cx="2003487" cy="1202092"/>
      </dsp:txXfrm>
    </dsp:sp>
    <dsp:sp modelId="{B01BD1B4-1D58-4EE4-B47B-7E71FE208C49}">
      <dsp:nvSpPr>
        <dsp:cNvPr id="0" name=""/>
        <dsp:cNvSpPr/>
      </dsp:nvSpPr>
      <dsp:spPr>
        <a:xfrm>
          <a:off x="4745392" y="1405553"/>
          <a:ext cx="2003487" cy="120209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bg1"/>
              </a:solidFill>
              <a:latin typeface="+mj-lt"/>
            </a:rPr>
            <a:t>ASC no referrals from ACA Healthcare Exchange</a:t>
          </a:r>
          <a:endParaRPr lang="en-US" sz="2000" kern="1200" dirty="0"/>
        </a:p>
      </dsp:txBody>
      <dsp:txXfrm>
        <a:off x="4745392" y="1405553"/>
        <a:ext cx="2003487" cy="1202092"/>
      </dsp:txXfrm>
    </dsp:sp>
    <dsp:sp modelId="{1A98DB34-0310-4062-8FD0-7F13D5A3F16F}">
      <dsp:nvSpPr>
        <dsp:cNvPr id="0" name=""/>
        <dsp:cNvSpPr/>
      </dsp:nvSpPr>
      <dsp:spPr>
        <a:xfrm>
          <a:off x="337720" y="2807994"/>
          <a:ext cx="2003487" cy="120209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bg1"/>
              </a:solidFill>
              <a:latin typeface="+mj-lt"/>
            </a:rPr>
            <a:t>ASC adapting to ACA mandates on coverages</a:t>
          </a:r>
          <a:endParaRPr lang="en-US" sz="2000" kern="1200" dirty="0"/>
        </a:p>
      </dsp:txBody>
      <dsp:txXfrm>
        <a:off x="337720" y="2807994"/>
        <a:ext cx="2003487" cy="1202092"/>
      </dsp:txXfrm>
    </dsp:sp>
    <dsp:sp modelId="{9970BE9D-FC0F-4F80-B2C0-57A5E6183148}">
      <dsp:nvSpPr>
        <dsp:cNvPr id="0" name=""/>
        <dsp:cNvSpPr/>
      </dsp:nvSpPr>
      <dsp:spPr>
        <a:xfrm>
          <a:off x="2541556" y="2807994"/>
          <a:ext cx="2003487" cy="120209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bg1"/>
              </a:solidFill>
              <a:latin typeface="+mj-lt"/>
            </a:rPr>
            <a:t>ACA Healthcare Reform does not help ASC survive</a:t>
          </a:r>
          <a:endParaRPr lang="en-US" sz="2000" kern="1200" dirty="0"/>
        </a:p>
      </dsp:txBody>
      <dsp:txXfrm>
        <a:off x="2541556" y="2807994"/>
        <a:ext cx="2003487" cy="1202092"/>
      </dsp:txXfrm>
    </dsp:sp>
    <dsp:sp modelId="{A58A91F5-3517-40E6-9DEE-51BF00CE2A10}">
      <dsp:nvSpPr>
        <dsp:cNvPr id="0" name=""/>
        <dsp:cNvSpPr/>
      </dsp:nvSpPr>
      <dsp:spPr>
        <a:xfrm>
          <a:off x="4745392" y="2807994"/>
          <a:ext cx="2003487" cy="1202092"/>
        </a:xfrm>
        <a:prstGeom prst="rect">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bg1"/>
              </a:solidFill>
              <a:latin typeface="+mj-lt"/>
            </a:rPr>
            <a:t>ASC difficult getting Patients Referrals for Nursing Homes</a:t>
          </a:r>
          <a:endParaRPr lang="en-US" sz="2000" kern="1200" dirty="0">
            <a:solidFill>
              <a:schemeClr val="bg1"/>
            </a:solidFill>
          </a:endParaRPr>
        </a:p>
      </dsp:txBody>
      <dsp:txXfrm>
        <a:off x="4745392" y="2807994"/>
        <a:ext cx="2003487" cy="1202092"/>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4.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260338-DBFD-49AD-BF96-77550EE6474C}" type="datetimeFigureOut">
              <a:rPr lang="en-US" smtClean="0"/>
              <a:t>5/7/2015</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764379-24D2-4764-90B6-084674EC64DD}" type="slidenum">
              <a:rPr lang="en-US" smtClean="0"/>
              <a:t>‹#›</a:t>
            </a:fld>
            <a:endParaRPr lang="en-US" dirty="0"/>
          </a:p>
        </p:txBody>
      </p:sp>
    </p:spTree>
    <p:extLst>
      <p:ext uri="{BB962C8B-B14F-4D97-AF65-F5344CB8AC3E}">
        <p14:creationId xmlns:p14="http://schemas.microsoft.com/office/powerpoint/2010/main" val="29412620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from the screen</a:t>
            </a:r>
            <a:r>
              <a:rPr lang="en-US" baseline="0" dirty="0" smtClean="0"/>
              <a:t> makes the presentation flow and make you sound like an authority on ASC </a:t>
            </a:r>
            <a:endParaRPr lang="en-US" dirty="0"/>
          </a:p>
        </p:txBody>
      </p:sp>
      <p:sp>
        <p:nvSpPr>
          <p:cNvPr id="4" name="Slide Number Placeholder 3"/>
          <p:cNvSpPr>
            <a:spLocks noGrp="1"/>
          </p:cNvSpPr>
          <p:nvPr>
            <p:ph type="sldNum" sz="quarter" idx="10"/>
          </p:nvPr>
        </p:nvSpPr>
        <p:spPr/>
        <p:txBody>
          <a:bodyPr/>
          <a:lstStyle/>
          <a:p>
            <a:fld id="{84764379-24D2-4764-90B6-084674EC64DD}" type="slidenum">
              <a:rPr lang="en-US" smtClean="0"/>
              <a:t>3</a:t>
            </a:fld>
            <a:endParaRPr lang="en-US" dirty="0"/>
          </a:p>
        </p:txBody>
      </p:sp>
    </p:spTree>
    <p:extLst>
      <p:ext uri="{BB962C8B-B14F-4D97-AF65-F5344CB8AC3E}">
        <p14:creationId xmlns:p14="http://schemas.microsoft.com/office/powerpoint/2010/main" val="41782955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ASC</a:t>
            </a:r>
            <a:r>
              <a:rPr lang="en-US" baseline="0" dirty="0" smtClean="0"/>
              <a:t> have pressure from the governmental agencies that govern the quality of hospitals. In addition, the ASC can be no better than the reputation they have in the community to receive referrals to stay open.  The hospital can have 1500 successful operations and 1 death that will destroy the hospitals ability to receive more patients. </a:t>
            </a:r>
            <a:endParaRPr lang="en-US" dirty="0"/>
          </a:p>
        </p:txBody>
      </p:sp>
      <p:sp>
        <p:nvSpPr>
          <p:cNvPr id="4" name="Slide Number Placeholder 3"/>
          <p:cNvSpPr>
            <a:spLocks noGrp="1"/>
          </p:cNvSpPr>
          <p:nvPr>
            <p:ph type="sldNum" sz="quarter" idx="10"/>
          </p:nvPr>
        </p:nvSpPr>
        <p:spPr/>
        <p:txBody>
          <a:bodyPr/>
          <a:lstStyle/>
          <a:p>
            <a:fld id="{84764379-24D2-4764-90B6-084674EC64DD}" type="slidenum">
              <a:rPr lang="en-US" smtClean="0"/>
              <a:t>6</a:t>
            </a:fld>
            <a:endParaRPr lang="en-US" dirty="0"/>
          </a:p>
        </p:txBody>
      </p:sp>
    </p:spTree>
    <p:extLst>
      <p:ext uri="{BB962C8B-B14F-4D97-AF65-F5344CB8AC3E}">
        <p14:creationId xmlns:p14="http://schemas.microsoft.com/office/powerpoint/2010/main" val="23645668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764379-24D2-4764-90B6-084674EC64DD}" type="slidenum">
              <a:rPr lang="en-US" smtClean="0"/>
              <a:t>14</a:t>
            </a:fld>
            <a:endParaRPr lang="en-US" dirty="0"/>
          </a:p>
        </p:txBody>
      </p:sp>
    </p:spTree>
    <p:extLst>
      <p:ext uri="{BB962C8B-B14F-4D97-AF65-F5344CB8AC3E}">
        <p14:creationId xmlns:p14="http://schemas.microsoft.com/office/powerpoint/2010/main" val="33989527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4" name="Rectangle 15"/>
          <p:cNvSpPr>
            <a:spLocks noChangeArrowheads="1"/>
          </p:cNvSpPr>
          <p:nvPr userDrawn="1"/>
        </p:nvSpPr>
        <p:spPr bwMode="auto">
          <a:xfrm>
            <a:off x="4941888" y="381000"/>
            <a:ext cx="244475" cy="1279525"/>
          </a:xfrm>
          <a:prstGeom prst="rect">
            <a:avLst/>
          </a:prstGeom>
          <a:solidFill>
            <a:schemeClr val="accent3"/>
          </a:solidFill>
          <a:ln>
            <a:noFill/>
          </a:ln>
          <a:extLst/>
        </p:spPr>
        <p:txBody>
          <a:bodyPr vert="horz" wrap="square" lIns="91440" tIns="45720" rIns="91440" bIns="45720" numCol="1" anchor="t" anchorCtr="0" compatLnSpc="1">
            <a:prstTxWarp prst="textNoShape">
              <a:avLst/>
            </a:prstTxWarp>
          </a:bodyPr>
          <a:lstStyle/>
          <a:p>
            <a:endParaRPr lang="en-US" dirty="0"/>
          </a:p>
        </p:txBody>
      </p:sp>
      <p:sp>
        <p:nvSpPr>
          <p:cNvPr id="35" name="Rectangle 16"/>
          <p:cNvSpPr>
            <a:spLocks noChangeArrowheads="1"/>
          </p:cNvSpPr>
          <p:nvPr userDrawn="1"/>
        </p:nvSpPr>
        <p:spPr bwMode="auto">
          <a:xfrm>
            <a:off x="5122863" y="381000"/>
            <a:ext cx="442913" cy="1279525"/>
          </a:xfrm>
          <a:prstGeom prst="rect">
            <a:avLst/>
          </a:prstGeom>
          <a:solidFill>
            <a:schemeClr val="accent2"/>
          </a:solidFill>
          <a:ln>
            <a:noFill/>
          </a:ln>
          <a:extLst/>
        </p:spPr>
        <p:txBody>
          <a:bodyPr vert="horz" wrap="square" lIns="91440" tIns="45720" rIns="91440" bIns="45720" numCol="1" anchor="t" anchorCtr="0" compatLnSpc="1">
            <a:prstTxWarp prst="textNoShape">
              <a:avLst/>
            </a:prstTxWarp>
          </a:bodyPr>
          <a:lstStyle/>
          <a:p>
            <a:endParaRPr lang="en-US" dirty="0"/>
          </a:p>
        </p:txBody>
      </p:sp>
      <p:sp>
        <p:nvSpPr>
          <p:cNvPr id="36" name="Rectangle 17"/>
          <p:cNvSpPr>
            <a:spLocks noChangeArrowheads="1"/>
          </p:cNvSpPr>
          <p:nvPr userDrawn="1"/>
        </p:nvSpPr>
        <p:spPr bwMode="auto">
          <a:xfrm>
            <a:off x="5549900" y="381000"/>
            <a:ext cx="3603625" cy="1279525"/>
          </a:xfrm>
          <a:prstGeom prst="rect">
            <a:avLst/>
          </a:pr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dirty="0"/>
          </a:p>
        </p:txBody>
      </p:sp>
      <p:sp>
        <p:nvSpPr>
          <p:cNvPr id="2" name="Title 1"/>
          <p:cNvSpPr>
            <a:spLocks noGrp="1"/>
          </p:cNvSpPr>
          <p:nvPr>
            <p:ph type="ctrTitle"/>
          </p:nvPr>
        </p:nvSpPr>
        <p:spPr>
          <a:xfrm>
            <a:off x="1295400" y="494236"/>
            <a:ext cx="7772400" cy="572564"/>
          </a:xfrm>
        </p:spPr>
        <p:txBody>
          <a:bodyPr/>
          <a:lstStyle>
            <a:lvl1pPr algn="r">
              <a:defRPr sz="28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667000" y="1069975"/>
            <a:ext cx="6400800" cy="682625"/>
          </a:xfrm>
        </p:spPr>
        <p:txBody>
          <a:bodyPr>
            <a:normAutofit/>
          </a:bodyPr>
          <a:lstStyle>
            <a:lvl1pPr marL="0" indent="0" algn="r">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0672256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C6A866-0A23-491F-85A5-D120BEBA0BC2}" type="datetimeFigureOut">
              <a:rPr lang="en-US" smtClean="0"/>
              <a:t>5/7/2015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54C93B1-FCDD-4EE2-9D2A-962769FD0B9F}" type="slidenum">
              <a:rPr lang="en-US" smtClean="0"/>
              <a:t>‹#›</a:t>
            </a:fld>
            <a:endParaRPr lang="en-US" dirty="0"/>
          </a:p>
        </p:txBody>
      </p:sp>
    </p:spTree>
    <p:extLst>
      <p:ext uri="{BB962C8B-B14F-4D97-AF65-F5344CB8AC3E}">
        <p14:creationId xmlns:p14="http://schemas.microsoft.com/office/powerpoint/2010/main" val="3075184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C6A866-0A23-491F-85A5-D120BEBA0BC2}" type="datetimeFigureOut">
              <a:rPr lang="en-US" smtClean="0"/>
              <a:t>5/7/2015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54C93B1-FCDD-4EE2-9D2A-962769FD0B9F}" type="slidenum">
              <a:rPr lang="en-US" smtClean="0"/>
              <a:t>‹#›</a:t>
            </a:fld>
            <a:endParaRPr lang="en-US" dirty="0"/>
          </a:p>
        </p:txBody>
      </p:sp>
    </p:spTree>
    <p:extLst>
      <p:ext uri="{BB962C8B-B14F-4D97-AF65-F5344CB8AC3E}">
        <p14:creationId xmlns:p14="http://schemas.microsoft.com/office/powerpoint/2010/main" val="2710695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C6A866-0A23-491F-85A5-D120BEBA0BC2}" type="datetimeFigureOut">
              <a:rPr lang="en-US" smtClean="0"/>
              <a:t>5/7/2015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54C93B1-FCDD-4EE2-9D2A-962769FD0B9F}" type="slidenum">
              <a:rPr lang="en-US" smtClean="0"/>
              <a:t>‹#›</a:t>
            </a:fld>
            <a:endParaRPr lang="en-US" dirty="0"/>
          </a:p>
        </p:txBody>
      </p:sp>
    </p:spTree>
    <p:extLst>
      <p:ext uri="{BB962C8B-B14F-4D97-AF65-F5344CB8AC3E}">
        <p14:creationId xmlns:p14="http://schemas.microsoft.com/office/powerpoint/2010/main" val="33148081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9C6A866-0A23-491F-85A5-D120BEBA0BC2}" type="datetimeFigureOut">
              <a:rPr lang="en-US" smtClean="0"/>
              <a:t>5/7/2015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54C93B1-FCDD-4EE2-9D2A-962769FD0B9F}" type="slidenum">
              <a:rPr lang="en-US" smtClean="0"/>
              <a:t>‹#›</a:t>
            </a:fld>
            <a:endParaRPr lang="en-US" dirty="0"/>
          </a:p>
        </p:txBody>
      </p:sp>
    </p:spTree>
    <p:extLst>
      <p:ext uri="{BB962C8B-B14F-4D97-AF65-F5344CB8AC3E}">
        <p14:creationId xmlns:p14="http://schemas.microsoft.com/office/powerpoint/2010/main" val="11296882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9C6A866-0A23-491F-85A5-D120BEBA0BC2}" type="datetimeFigureOut">
              <a:rPr lang="en-US" smtClean="0"/>
              <a:t>5/7/2015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54C93B1-FCDD-4EE2-9D2A-962769FD0B9F}" type="slidenum">
              <a:rPr lang="en-US" smtClean="0"/>
              <a:t>‹#›</a:t>
            </a:fld>
            <a:endParaRPr lang="en-US" dirty="0"/>
          </a:p>
        </p:txBody>
      </p:sp>
    </p:spTree>
    <p:extLst>
      <p:ext uri="{BB962C8B-B14F-4D97-AF65-F5344CB8AC3E}">
        <p14:creationId xmlns:p14="http://schemas.microsoft.com/office/powerpoint/2010/main" val="10795002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9C6A866-0A23-491F-85A5-D120BEBA0BC2}" type="datetimeFigureOut">
              <a:rPr lang="en-US" smtClean="0"/>
              <a:t>5/7/2015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54C93B1-FCDD-4EE2-9D2A-962769FD0B9F}" type="slidenum">
              <a:rPr lang="en-US" smtClean="0"/>
              <a:t>‹#›</a:t>
            </a:fld>
            <a:endParaRPr lang="en-US" dirty="0"/>
          </a:p>
        </p:txBody>
      </p:sp>
    </p:spTree>
    <p:extLst>
      <p:ext uri="{BB962C8B-B14F-4D97-AF65-F5344CB8AC3E}">
        <p14:creationId xmlns:p14="http://schemas.microsoft.com/office/powerpoint/2010/main" val="26273824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9C6A866-0A23-491F-85A5-D120BEBA0BC2}" type="datetimeFigureOut">
              <a:rPr lang="en-US" smtClean="0"/>
              <a:t>5/7/2015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54C93B1-FCDD-4EE2-9D2A-962769FD0B9F}" type="slidenum">
              <a:rPr lang="en-US" smtClean="0"/>
              <a:t>‹#›</a:t>
            </a:fld>
            <a:endParaRPr lang="en-US" dirty="0"/>
          </a:p>
        </p:txBody>
      </p:sp>
    </p:spTree>
    <p:extLst>
      <p:ext uri="{BB962C8B-B14F-4D97-AF65-F5344CB8AC3E}">
        <p14:creationId xmlns:p14="http://schemas.microsoft.com/office/powerpoint/2010/main" val="14912776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C6A866-0A23-491F-85A5-D120BEBA0BC2}" type="datetimeFigureOut">
              <a:rPr lang="en-US" smtClean="0"/>
              <a:t>5/7/2015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54C93B1-FCDD-4EE2-9D2A-962769FD0B9F}" type="slidenum">
              <a:rPr lang="en-US" smtClean="0"/>
              <a:t>‹#›</a:t>
            </a:fld>
            <a:endParaRPr lang="en-US" dirty="0"/>
          </a:p>
        </p:txBody>
      </p:sp>
    </p:spTree>
    <p:extLst>
      <p:ext uri="{BB962C8B-B14F-4D97-AF65-F5344CB8AC3E}">
        <p14:creationId xmlns:p14="http://schemas.microsoft.com/office/powerpoint/2010/main" val="22614154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C6A866-0A23-491F-85A5-D120BEBA0BC2}" type="datetimeFigureOut">
              <a:rPr lang="en-US" smtClean="0"/>
              <a:t>5/7/2015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54C93B1-FCDD-4EE2-9D2A-962769FD0B9F}" type="slidenum">
              <a:rPr lang="en-US" smtClean="0"/>
              <a:t>‹#›</a:t>
            </a:fld>
            <a:endParaRPr lang="en-US" dirty="0"/>
          </a:p>
        </p:txBody>
      </p:sp>
    </p:spTree>
    <p:extLst>
      <p:ext uri="{BB962C8B-B14F-4D97-AF65-F5344CB8AC3E}">
        <p14:creationId xmlns:p14="http://schemas.microsoft.com/office/powerpoint/2010/main" val="15753036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C6A866-0A23-491F-85A5-D120BEBA0BC2}" type="datetimeFigureOut">
              <a:rPr lang="en-US" smtClean="0"/>
              <a:t>5/7/2015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54C93B1-FCDD-4EE2-9D2A-962769FD0B9F}" type="slidenum">
              <a:rPr lang="en-US" smtClean="0"/>
              <a:t>‹#›</a:t>
            </a:fld>
            <a:endParaRPr lang="en-US" dirty="0"/>
          </a:p>
        </p:txBody>
      </p:sp>
    </p:spTree>
    <p:extLst>
      <p:ext uri="{BB962C8B-B14F-4D97-AF65-F5344CB8AC3E}">
        <p14:creationId xmlns:p14="http://schemas.microsoft.com/office/powerpoint/2010/main" val="33952419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7" name="Rectangle 9"/>
          <p:cNvSpPr>
            <a:spLocks noChangeArrowheads="1"/>
          </p:cNvSpPr>
          <p:nvPr userDrawn="1"/>
        </p:nvSpPr>
        <p:spPr bwMode="auto">
          <a:xfrm>
            <a:off x="8620125" y="1"/>
            <a:ext cx="533400" cy="1371600"/>
          </a:xfrm>
          <a:prstGeom prst="rect">
            <a:avLst/>
          </a:prstGeom>
          <a:solidFill>
            <a:schemeClr val="accent3"/>
          </a:solidFill>
          <a:ln>
            <a:noFill/>
          </a:ln>
          <a:extLst/>
        </p:spPr>
        <p:txBody>
          <a:bodyPr vert="horz" wrap="square" lIns="91440" tIns="45720" rIns="91440" bIns="45720" numCol="1" anchor="t" anchorCtr="0" compatLnSpc="1">
            <a:prstTxWarp prst="textNoShape">
              <a:avLst/>
            </a:prstTxWarp>
          </a:bodyPr>
          <a:lstStyle/>
          <a:p>
            <a:endParaRPr lang="en-US" dirty="0"/>
          </a:p>
        </p:txBody>
      </p:sp>
      <p:sp>
        <p:nvSpPr>
          <p:cNvPr id="8" name="Rectangle 10"/>
          <p:cNvSpPr>
            <a:spLocks noChangeArrowheads="1"/>
          </p:cNvSpPr>
          <p:nvPr userDrawn="1"/>
        </p:nvSpPr>
        <p:spPr bwMode="auto">
          <a:xfrm>
            <a:off x="7799388" y="1"/>
            <a:ext cx="960438" cy="1371600"/>
          </a:xfrm>
          <a:prstGeom prst="rect">
            <a:avLst/>
          </a:prstGeom>
          <a:solidFill>
            <a:schemeClr val="accent2"/>
          </a:solidFill>
          <a:ln>
            <a:noFill/>
          </a:ln>
          <a:extLst/>
        </p:spPr>
        <p:txBody>
          <a:bodyPr vert="horz" wrap="square" lIns="91440" tIns="45720" rIns="91440" bIns="45720" numCol="1" anchor="t" anchorCtr="0" compatLnSpc="1">
            <a:prstTxWarp prst="textNoShape">
              <a:avLst/>
            </a:prstTxWarp>
          </a:bodyPr>
          <a:lstStyle/>
          <a:p>
            <a:endParaRPr lang="en-US" dirty="0"/>
          </a:p>
        </p:txBody>
      </p:sp>
      <p:sp>
        <p:nvSpPr>
          <p:cNvPr id="9" name="Rectangle 11"/>
          <p:cNvSpPr>
            <a:spLocks noChangeArrowheads="1"/>
          </p:cNvSpPr>
          <p:nvPr userDrawn="1"/>
        </p:nvSpPr>
        <p:spPr bwMode="auto">
          <a:xfrm>
            <a:off x="0" y="1"/>
            <a:ext cx="7837488" cy="1371600"/>
          </a:xfrm>
          <a:prstGeom prst="rect">
            <a:avLst/>
          </a:pr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dirty="0"/>
          </a:p>
        </p:txBody>
      </p:sp>
      <p:sp>
        <p:nvSpPr>
          <p:cNvPr id="2" name="Title Placeholder 1"/>
          <p:cNvSpPr>
            <a:spLocks noGrp="1"/>
          </p:cNvSpPr>
          <p:nvPr>
            <p:ph type="title"/>
          </p:nvPr>
        </p:nvSpPr>
        <p:spPr>
          <a:xfrm>
            <a:off x="457200" y="76200"/>
            <a:ext cx="8229600" cy="12192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C6A866-0A23-491F-85A5-D120BEBA0BC2}" type="datetimeFigureOut">
              <a:rPr lang="en-US" smtClean="0"/>
              <a:t>5/7/2015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4C93B1-FCDD-4EE2-9D2A-962769FD0B9F}" type="slidenum">
              <a:rPr lang="en-US" smtClean="0"/>
              <a:t>‹#›</a:t>
            </a:fld>
            <a:endParaRPr lang="en-US" dirty="0"/>
          </a:p>
        </p:txBody>
      </p:sp>
    </p:spTree>
    <p:extLst>
      <p:ext uri="{BB962C8B-B14F-4D97-AF65-F5344CB8AC3E}">
        <p14:creationId xmlns:p14="http://schemas.microsoft.com/office/powerpoint/2010/main" val="40804088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36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beckersasc.com/business-office-accounting-hr/5-business-lessons-for-asc-physicians.html"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www.outpatientsurgery.net/" TargetMode="External"/><Relationship Id="rId5" Type="http://schemas.openxmlformats.org/officeDocument/2006/relationships/hyperlink" Target="http://www.regentsurgicalhealth.com/Articles/10+Signs+of+a+Struggling+Surgery+Center" TargetMode="External"/><Relationship Id="rId4" Type="http://schemas.openxmlformats.org/officeDocument/2006/relationships/hyperlink" Target="http://www.beckersasc.com/" TargetMode="External"/></Relationships>
</file>

<file path=ppt/slides/_rels/slide1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Ambulatory </a:t>
            </a:r>
            <a:r>
              <a:rPr lang="en-US" dirty="0" smtClean="0"/>
              <a:t>Surgery Center</a:t>
            </a:r>
            <a:endParaRPr lang="en-US" dirty="0"/>
          </a:p>
        </p:txBody>
      </p:sp>
      <p:sp>
        <p:nvSpPr>
          <p:cNvPr id="3" name="Subtitle 2"/>
          <p:cNvSpPr>
            <a:spLocks noGrp="1"/>
          </p:cNvSpPr>
          <p:nvPr>
            <p:ph type="subTitle" idx="1"/>
          </p:nvPr>
        </p:nvSpPr>
        <p:spPr/>
        <p:txBody>
          <a:bodyPr/>
          <a:lstStyle/>
          <a:p>
            <a:r>
              <a:rPr lang="en-US" dirty="0" smtClean="0"/>
              <a:t>By Student</a:t>
            </a:r>
            <a:endParaRPr lang="en-US" dirty="0"/>
          </a:p>
        </p:txBody>
      </p:sp>
    </p:spTree>
    <p:extLst>
      <p:ext uri="{BB962C8B-B14F-4D97-AF65-F5344CB8AC3E}">
        <p14:creationId xmlns:p14="http://schemas.microsoft.com/office/powerpoint/2010/main" val="272136415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ASC Customer </a:t>
            </a:r>
            <a:r>
              <a:rPr lang="en-US" dirty="0" smtClean="0"/>
              <a:t>Satisfaction</a:t>
            </a:r>
            <a:endParaRPr lang="en-US" dirty="0"/>
          </a:p>
        </p:txBody>
      </p:sp>
      <p:sp>
        <p:nvSpPr>
          <p:cNvPr id="4" name="Oval 3"/>
          <p:cNvSpPr/>
          <p:nvPr/>
        </p:nvSpPr>
        <p:spPr>
          <a:xfrm>
            <a:off x="4514850" y="2057400"/>
            <a:ext cx="2000250" cy="2000248"/>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1"/>
                </a:solidFill>
              </a:rPr>
              <a:t>Feedback from Patients</a:t>
            </a:r>
            <a:endParaRPr lang="en-US" sz="2000" dirty="0">
              <a:solidFill>
                <a:schemeClr val="bg1"/>
              </a:solidFill>
            </a:endParaRPr>
          </a:p>
        </p:txBody>
      </p:sp>
      <p:sp>
        <p:nvSpPr>
          <p:cNvPr id="5" name="Oval 4"/>
          <p:cNvSpPr/>
          <p:nvPr/>
        </p:nvSpPr>
        <p:spPr>
          <a:xfrm>
            <a:off x="2514600" y="2057400"/>
            <a:ext cx="2000250" cy="2000248"/>
          </a:xfrm>
          <a:prstGeom prst="ellipse">
            <a:avLst/>
          </a:prstGeom>
          <a:solidFill>
            <a:schemeClr val="accent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1"/>
                </a:solidFill>
              </a:rPr>
              <a:t>Surveys</a:t>
            </a:r>
            <a:endParaRPr lang="en-US" sz="2000" dirty="0">
              <a:solidFill>
                <a:schemeClr val="bg1"/>
              </a:solidFill>
            </a:endParaRPr>
          </a:p>
        </p:txBody>
      </p:sp>
      <p:sp>
        <p:nvSpPr>
          <p:cNvPr id="6" name="Oval 5"/>
          <p:cNvSpPr/>
          <p:nvPr/>
        </p:nvSpPr>
        <p:spPr>
          <a:xfrm>
            <a:off x="2514600" y="4057648"/>
            <a:ext cx="2000250" cy="2000248"/>
          </a:xfrm>
          <a:prstGeom prst="ellipse">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1"/>
                </a:solidFill>
              </a:rPr>
              <a:t>Retraining Customer Service Entire Company </a:t>
            </a:r>
            <a:endParaRPr lang="en-US" sz="2000" dirty="0">
              <a:solidFill>
                <a:schemeClr val="bg1"/>
              </a:solidFill>
            </a:endParaRPr>
          </a:p>
        </p:txBody>
      </p:sp>
      <p:sp>
        <p:nvSpPr>
          <p:cNvPr id="7" name="Oval 6"/>
          <p:cNvSpPr/>
          <p:nvPr/>
        </p:nvSpPr>
        <p:spPr>
          <a:xfrm>
            <a:off x="4514850" y="4079390"/>
            <a:ext cx="2000250" cy="2000248"/>
          </a:xfrm>
          <a:prstGeom prst="ellipse">
            <a:avLst/>
          </a:prstGeom>
          <a:solidFill>
            <a:schemeClr val="accent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1"/>
                </a:solidFill>
              </a:rPr>
              <a:t>Patient Satisfaction Forms Post/Pre</a:t>
            </a:r>
            <a:endParaRPr lang="en-US" sz="2000" dirty="0">
              <a:solidFill>
                <a:schemeClr val="bg1"/>
              </a:solidFill>
            </a:endParaRPr>
          </a:p>
        </p:txBody>
      </p:sp>
    </p:spTree>
    <p:extLst>
      <p:ext uri="{BB962C8B-B14F-4D97-AF65-F5344CB8AC3E}">
        <p14:creationId xmlns:p14="http://schemas.microsoft.com/office/powerpoint/2010/main" val="14580712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Affordable Care Act Impact on ASC</a:t>
            </a:r>
            <a:endParaRPr lang="en-US" dirty="0"/>
          </a:p>
        </p:txBody>
      </p:sp>
      <p:graphicFrame>
        <p:nvGraphicFramePr>
          <p:cNvPr id="4" name="Diagram 3"/>
          <p:cNvGraphicFramePr/>
          <p:nvPr>
            <p:extLst>
              <p:ext uri="{D42A27DB-BD31-4B8C-83A1-F6EECF244321}">
                <p14:modId xmlns:p14="http://schemas.microsoft.com/office/powerpoint/2010/main" val="2116487404"/>
              </p:ext>
            </p:extLst>
          </p:nvPr>
        </p:nvGraphicFramePr>
        <p:xfrm>
          <a:off x="990600" y="2082800"/>
          <a:ext cx="7086600" cy="4013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905863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Affordable Care Act Limits ASC</a:t>
            </a:r>
            <a:endParaRPr lang="en-US" dirty="0"/>
          </a:p>
        </p:txBody>
      </p:sp>
      <p:grpSp>
        <p:nvGrpSpPr>
          <p:cNvPr id="4" name="Group 3"/>
          <p:cNvGrpSpPr/>
          <p:nvPr/>
        </p:nvGrpSpPr>
        <p:grpSpPr>
          <a:xfrm>
            <a:off x="939800" y="3048000"/>
            <a:ext cx="7148863" cy="2362200"/>
            <a:chOff x="1386856" y="2463899"/>
            <a:chExt cx="6379868" cy="2108101"/>
          </a:xfrm>
        </p:grpSpPr>
        <p:grpSp>
          <p:nvGrpSpPr>
            <p:cNvPr id="5" name="Group 65"/>
            <p:cNvGrpSpPr/>
            <p:nvPr/>
          </p:nvGrpSpPr>
          <p:grpSpPr>
            <a:xfrm>
              <a:off x="1386856" y="3616479"/>
              <a:ext cx="822944" cy="822944"/>
              <a:chOff x="7391400" y="1988344"/>
              <a:chExt cx="454025" cy="454025"/>
            </a:xfrm>
            <a:effectLst>
              <a:reflection blurRad="6350" stA="52000" endA="300" endPos="35000" dir="5400000" sy="-100000" algn="bl" rotWithShape="0"/>
            </a:effectLst>
          </p:grpSpPr>
          <p:sp>
            <p:nvSpPr>
              <p:cNvPr id="15" name="Oval 268"/>
              <p:cNvSpPr>
                <a:spLocks noChangeArrowheads="1"/>
              </p:cNvSpPr>
              <p:nvPr/>
            </p:nvSpPr>
            <p:spPr bwMode="auto">
              <a:xfrm rot="21347776">
                <a:off x="7391400" y="1988344"/>
                <a:ext cx="454025" cy="454025"/>
              </a:xfrm>
              <a:prstGeom prst="ellipse">
                <a:avLst/>
              </a:prstGeom>
              <a:gradFill>
                <a:gsLst>
                  <a:gs pos="0">
                    <a:schemeClr val="accent6"/>
                  </a:gs>
                  <a:gs pos="100000">
                    <a:schemeClr val="accent6">
                      <a:lumMod val="50000"/>
                    </a:schemeClr>
                  </a:gs>
                </a:gsLst>
                <a:lin ang="15600000" scaled="0"/>
              </a:gradFill>
              <a:ln w="9525">
                <a:noFill/>
                <a:round/>
                <a:headEnd/>
                <a:tailEnd/>
              </a:ln>
            </p:spPr>
            <p:txBody>
              <a:bodyPr wrap="none"/>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ysClr val="windowText" lastClr="000000"/>
                  </a:solidFill>
                  <a:effectLst/>
                  <a:uLnTx/>
                  <a:uFillTx/>
                </a:endParaRPr>
              </a:p>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ysClr val="windowText" lastClr="000000"/>
                  </a:solidFill>
                  <a:effectLst/>
                  <a:uLnTx/>
                  <a:uFillTx/>
                </a:endParaRPr>
              </a:p>
            </p:txBody>
          </p:sp>
          <p:sp>
            <p:nvSpPr>
              <p:cNvPr id="16" name="Oval 269"/>
              <p:cNvSpPr>
                <a:spLocks noChangeArrowheads="1"/>
              </p:cNvSpPr>
              <p:nvPr/>
            </p:nvSpPr>
            <p:spPr bwMode="auto">
              <a:xfrm rot="21347776">
                <a:off x="7439013" y="1991424"/>
                <a:ext cx="354310" cy="265201"/>
              </a:xfrm>
              <a:prstGeom prst="ellipse">
                <a:avLst/>
              </a:prstGeom>
              <a:gradFill rotWithShape="1">
                <a:gsLst>
                  <a:gs pos="0">
                    <a:sysClr val="window" lastClr="FFFFFF"/>
                  </a:gs>
                  <a:gs pos="100000">
                    <a:schemeClr val="accent6"/>
                  </a:gs>
                </a:gsLst>
                <a:lin ang="5400000" scaled="1"/>
              </a:gra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grpSp>
        <p:grpSp>
          <p:nvGrpSpPr>
            <p:cNvPr id="6" name="Group 65"/>
            <p:cNvGrpSpPr/>
            <p:nvPr/>
          </p:nvGrpSpPr>
          <p:grpSpPr>
            <a:xfrm>
              <a:off x="2438400" y="3315414"/>
              <a:ext cx="1174681" cy="1174681"/>
              <a:chOff x="7391400" y="1988344"/>
              <a:chExt cx="454025" cy="454025"/>
            </a:xfrm>
            <a:effectLst>
              <a:reflection blurRad="6350" stA="52000" endA="300" endPos="35000" dir="5400000" sy="-100000" algn="bl" rotWithShape="0"/>
            </a:effectLst>
          </p:grpSpPr>
          <p:sp>
            <p:nvSpPr>
              <p:cNvPr id="13" name="Oval 268"/>
              <p:cNvSpPr>
                <a:spLocks noChangeArrowheads="1"/>
              </p:cNvSpPr>
              <p:nvPr/>
            </p:nvSpPr>
            <p:spPr bwMode="auto">
              <a:xfrm rot="21347776">
                <a:off x="7391400" y="1988344"/>
                <a:ext cx="454025" cy="454025"/>
              </a:xfrm>
              <a:prstGeom prst="ellipse">
                <a:avLst/>
              </a:prstGeom>
              <a:gradFill>
                <a:gsLst>
                  <a:gs pos="0">
                    <a:schemeClr val="accent2"/>
                  </a:gs>
                  <a:gs pos="100000">
                    <a:schemeClr val="accent2">
                      <a:lumMod val="50000"/>
                    </a:schemeClr>
                  </a:gs>
                </a:gsLst>
                <a:lin ang="15600000" scaled="0"/>
              </a:gradFill>
              <a:ln w="9525">
                <a:noFill/>
                <a:round/>
                <a:headEnd/>
                <a:tailEnd/>
              </a:ln>
            </p:spPr>
            <p:txBody>
              <a:bodyPr wrap="none"/>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ysClr val="windowText" lastClr="000000"/>
                  </a:solidFill>
                  <a:effectLst/>
                  <a:uLnTx/>
                  <a:uFillTx/>
                </a:endParaRPr>
              </a:p>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ysClr val="windowText" lastClr="000000"/>
                  </a:solidFill>
                  <a:effectLst/>
                  <a:uLnTx/>
                  <a:uFillTx/>
                </a:endParaRPr>
              </a:p>
            </p:txBody>
          </p:sp>
          <p:sp>
            <p:nvSpPr>
              <p:cNvPr id="14" name="Oval 269"/>
              <p:cNvSpPr>
                <a:spLocks noChangeArrowheads="1"/>
              </p:cNvSpPr>
              <p:nvPr/>
            </p:nvSpPr>
            <p:spPr bwMode="auto">
              <a:xfrm rot="21347776">
                <a:off x="7439013" y="1991424"/>
                <a:ext cx="354310" cy="265201"/>
              </a:xfrm>
              <a:prstGeom prst="ellipse">
                <a:avLst/>
              </a:prstGeom>
              <a:gradFill rotWithShape="1">
                <a:gsLst>
                  <a:gs pos="0">
                    <a:sysClr val="window" lastClr="FFFFFF"/>
                  </a:gs>
                  <a:gs pos="100000">
                    <a:schemeClr val="accent2"/>
                  </a:gs>
                </a:gsLst>
                <a:lin ang="5400000" scaled="1"/>
              </a:gra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grpSp>
        <p:grpSp>
          <p:nvGrpSpPr>
            <p:cNvPr id="7" name="Group 65"/>
            <p:cNvGrpSpPr/>
            <p:nvPr/>
          </p:nvGrpSpPr>
          <p:grpSpPr>
            <a:xfrm>
              <a:off x="3857229" y="2939098"/>
              <a:ext cx="1552971" cy="1552971"/>
              <a:chOff x="7391400" y="1988344"/>
              <a:chExt cx="454025" cy="454025"/>
            </a:xfrm>
            <a:effectLst>
              <a:reflection blurRad="6350" stA="52000" endA="300" endPos="35000" dir="5400000" sy="-100000" algn="bl" rotWithShape="0"/>
            </a:effectLst>
          </p:grpSpPr>
          <p:sp>
            <p:nvSpPr>
              <p:cNvPr id="11" name="Oval 268"/>
              <p:cNvSpPr>
                <a:spLocks noChangeArrowheads="1"/>
              </p:cNvSpPr>
              <p:nvPr/>
            </p:nvSpPr>
            <p:spPr bwMode="auto">
              <a:xfrm rot="21347776">
                <a:off x="7391400" y="1988344"/>
                <a:ext cx="454025" cy="454025"/>
              </a:xfrm>
              <a:prstGeom prst="ellipse">
                <a:avLst/>
              </a:prstGeom>
              <a:gradFill>
                <a:gsLst>
                  <a:gs pos="0">
                    <a:schemeClr val="accent3">
                      <a:lumMod val="60000"/>
                      <a:lumOff val="40000"/>
                    </a:schemeClr>
                  </a:gs>
                  <a:gs pos="100000">
                    <a:srgbClr val="FF0000">
                      <a:lumMod val="50000"/>
                    </a:srgbClr>
                  </a:gs>
                </a:gsLst>
                <a:lin ang="15600000" scaled="0"/>
              </a:gradFill>
              <a:ln w="9525">
                <a:noFill/>
                <a:round/>
                <a:headEnd/>
                <a:tailEnd/>
              </a:ln>
            </p:spPr>
            <p:txBody>
              <a:bodyPr wrap="none"/>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ysClr val="windowText" lastClr="000000"/>
                  </a:solidFill>
                  <a:effectLst/>
                  <a:uLnTx/>
                  <a:uFillTx/>
                </a:endParaRPr>
              </a:p>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ysClr val="windowText" lastClr="000000"/>
                  </a:solidFill>
                  <a:effectLst/>
                  <a:uLnTx/>
                  <a:uFillTx/>
                </a:endParaRPr>
              </a:p>
            </p:txBody>
          </p:sp>
          <p:sp>
            <p:nvSpPr>
              <p:cNvPr id="12" name="Oval 269"/>
              <p:cNvSpPr>
                <a:spLocks noChangeArrowheads="1"/>
              </p:cNvSpPr>
              <p:nvPr/>
            </p:nvSpPr>
            <p:spPr bwMode="auto">
              <a:xfrm rot="21347776">
                <a:off x="7439013" y="1991424"/>
                <a:ext cx="354310" cy="265201"/>
              </a:xfrm>
              <a:prstGeom prst="ellipse">
                <a:avLst/>
              </a:prstGeom>
              <a:gradFill rotWithShape="1">
                <a:gsLst>
                  <a:gs pos="0">
                    <a:sysClr val="window" lastClr="FFFFFF"/>
                  </a:gs>
                  <a:gs pos="100000">
                    <a:schemeClr val="accent3">
                      <a:lumMod val="60000"/>
                      <a:lumOff val="40000"/>
                    </a:schemeClr>
                  </a:gs>
                </a:gsLst>
                <a:lin ang="5400000" scaled="1"/>
              </a:gra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grpSp>
        <p:grpSp>
          <p:nvGrpSpPr>
            <p:cNvPr id="8" name="Group 65"/>
            <p:cNvGrpSpPr/>
            <p:nvPr/>
          </p:nvGrpSpPr>
          <p:grpSpPr>
            <a:xfrm>
              <a:off x="5658623" y="2463899"/>
              <a:ext cx="2108101" cy="2108101"/>
              <a:chOff x="7391400" y="1988344"/>
              <a:chExt cx="454025" cy="454025"/>
            </a:xfrm>
            <a:effectLst>
              <a:reflection blurRad="6350" stA="52000" endA="300" endPos="35000" dir="5400000" sy="-100000" algn="bl" rotWithShape="0"/>
            </a:effectLst>
          </p:grpSpPr>
          <p:sp>
            <p:nvSpPr>
              <p:cNvPr id="9" name="Oval 268"/>
              <p:cNvSpPr>
                <a:spLocks noChangeArrowheads="1"/>
              </p:cNvSpPr>
              <p:nvPr/>
            </p:nvSpPr>
            <p:spPr bwMode="auto">
              <a:xfrm rot="21347776">
                <a:off x="7391400" y="1988344"/>
                <a:ext cx="454025" cy="454025"/>
              </a:xfrm>
              <a:prstGeom prst="ellipse">
                <a:avLst/>
              </a:prstGeom>
              <a:gradFill>
                <a:gsLst>
                  <a:gs pos="0">
                    <a:schemeClr val="accent5"/>
                  </a:gs>
                  <a:gs pos="100000">
                    <a:schemeClr val="accent1">
                      <a:lumMod val="75000"/>
                    </a:schemeClr>
                  </a:gs>
                </a:gsLst>
                <a:lin ang="15600000" scaled="0"/>
              </a:gradFill>
              <a:ln w="9525">
                <a:noFill/>
                <a:round/>
                <a:headEnd/>
                <a:tailEnd/>
              </a:ln>
            </p:spPr>
            <p:txBody>
              <a:bodyPr wrap="none"/>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ysClr val="windowText" lastClr="000000"/>
                  </a:solidFill>
                  <a:effectLst/>
                  <a:uLnTx/>
                  <a:uFillTx/>
                </a:endParaRPr>
              </a:p>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ysClr val="windowText" lastClr="000000"/>
                  </a:solidFill>
                  <a:effectLst/>
                  <a:uLnTx/>
                  <a:uFillTx/>
                </a:endParaRPr>
              </a:p>
            </p:txBody>
          </p:sp>
          <p:sp>
            <p:nvSpPr>
              <p:cNvPr id="10" name="Oval 269"/>
              <p:cNvSpPr>
                <a:spLocks noChangeArrowheads="1"/>
              </p:cNvSpPr>
              <p:nvPr/>
            </p:nvSpPr>
            <p:spPr bwMode="auto">
              <a:xfrm rot="21347776">
                <a:off x="7439013" y="1991424"/>
                <a:ext cx="354310" cy="265201"/>
              </a:xfrm>
              <a:prstGeom prst="ellipse">
                <a:avLst/>
              </a:prstGeom>
              <a:gradFill rotWithShape="1">
                <a:gsLst>
                  <a:gs pos="0">
                    <a:sysClr val="window" lastClr="FFFFFF"/>
                  </a:gs>
                  <a:gs pos="100000">
                    <a:schemeClr val="accent5"/>
                  </a:gs>
                </a:gsLst>
                <a:lin ang="5400000" scaled="1"/>
              </a:gra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grpSp>
      </p:grpSp>
      <p:sp>
        <p:nvSpPr>
          <p:cNvPr id="17" name="Right Arrow 16"/>
          <p:cNvSpPr/>
          <p:nvPr/>
        </p:nvSpPr>
        <p:spPr>
          <a:xfrm rot="20889101">
            <a:off x="730045" y="3106955"/>
            <a:ext cx="7300833" cy="446303"/>
          </a:xfrm>
          <a:prstGeom prst="rightArrow">
            <a:avLst>
              <a:gd name="adj1" fmla="val 43810"/>
              <a:gd name="adj2" fmla="val 176965"/>
            </a:avLst>
          </a:prstGeom>
          <a:solidFill>
            <a:schemeClr val="accent2">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1" dirty="0">
              <a:solidFill>
                <a:prstClr val="white"/>
              </a:solidFill>
            </a:endParaRPr>
          </a:p>
        </p:txBody>
      </p:sp>
      <p:sp>
        <p:nvSpPr>
          <p:cNvPr id="18" name="TextBox 17"/>
          <p:cNvSpPr txBox="1"/>
          <p:nvPr/>
        </p:nvSpPr>
        <p:spPr>
          <a:xfrm>
            <a:off x="4078908" y="1494375"/>
            <a:ext cx="1257769" cy="1631216"/>
          </a:xfrm>
          <a:prstGeom prst="rect">
            <a:avLst/>
          </a:prstGeom>
          <a:noFill/>
          <a:effectLst/>
        </p:spPr>
        <p:txBody>
          <a:bodyPr wrap="square" rtlCol="0">
            <a:spAutoFit/>
          </a:bodyPr>
          <a:lstStyle/>
          <a:p>
            <a:pPr algn="ctr"/>
            <a:r>
              <a:rPr lang="en-US" sz="2000" i="1" dirty="0" smtClean="0">
                <a:solidFill>
                  <a:schemeClr val="accent3"/>
                </a:solidFill>
                <a:latin typeface="+mj-lt"/>
              </a:rPr>
              <a:t>ACA forces ASC to merge or close business</a:t>
            </a:r>
            <a:endParaRPr lang="en-US" sz="2000" i="1" dirty="0" smtClean="0">
              <a:solidFill>
                <a:schemeClr val="accent3"/>
              </a:solidFill>
              <a:latin typeface="+mj-lt"/>
            </a:endParaRPr>
          </a:p>
        </p:txBody>
      </p:sp>
      <p:sp>
        <p:nvSpPr>
          <p:cNvPr id="19" name="TextBox 18"/>
          <p:cNvSpPr txBox="1"/>
          <p:nvPr/>
        </p:nvSpPr>
        <p:spPr>
          <a:xfrm>
            <a:off x="770386" y="2575794"/>
            <a:ext cx="1257769" cy="1323439"/>
          </a:xfrm>
          <a:prstGeom prst="rect">
            <a:avLst/>
          </a:prstGeom>
          <a:noFill/>
          <a:effectLst/>
        </p:spPr>
        <p:txBody>
          <a:bodyPr wrap="square" rtlCol="0">
            <a:spAutoFit/>
          </a:bodyPr>
          <a:lstStyle/>
          <a:p>
            <a:pPr algn="ctr"/>
            <a:r>
              <a:rPr lang="en-US" sz="2000" i="1" dirty="0" smtClean="0">
                <a:solidFill>
                  <a:schemeClr val="accent4"/>
                </a:solidFill>
                <a:latin typeface="+mj-lt"/>
              </a:rPr>
              <a:t>ASC not included in Obama Care</a:t>
            </a:r>
            <a:endParaRPr lang="en-US" sz="2000" i="1" dirty="0" smtClean="0">
              <a:solidFill>
                <a:schemeClr val="accent4"/>
              </a:solidFill>
              <a:latin typeface="+mj-lt"/>
            </a:endParaRPr>
          </a:p>
        </p:txBody>
      </p:sp>
      <p:sp>
        <p:nvSpPr>
          <p:cNvPr id="20" name="TextBox 19"/>
          <p:cNvSpPr txBox="1"/>
          <p:nvPr/>
        </p:nvSpPr>
        <p:spPr>
          <a:xfrm>
            <a:off x="2201294" y="1642861"/>
            <a:ext cx="1653703" cy="1631216"/>
          </a:xfrm>
          <a:prstGeom prst="rect">
            <a:avLst/>
          </a:prstGeom>
          <a:noFill/>
          <a:effectLst/>
        </p:spPr>
        <p:txBody>
          <a:bodyPr wrap="square" rtlCol="0">
            <a:spAutoFit/>
          </a:bodyPr>
          <a:lstStyle/>
          <a:p>
            <a:pPr algn="ctr"/>
            <a:r>
              <a:rPr lang="en-US" sz="2000" i="1" dirty="0" smtClean="0">
                <a:solidFill>
                  <a:schemeClr val="accent2"/>
                </a:solidFill>
                <a:latin typeface="+mj-lt"/>
              </a:rPr>
              <a:t>ACA Healthcare Exchange not category for ASC</a:t>
            </a:r>
            <a:endParaRPr lang="en-US" sz="2000" i="1" dirty="0" smtClean="0">
              <a:solidFill>
                <a:schemeClr val="accent2"/>
              </a:solidFill>
              <a:latin typeface="+mj-lt"/>
            </a:endParaRPr>
          </a:p>
        </p:txBody>
      </p:sp>
      <p:sp>
        <p:nvSpPr>
          <p:cNvPr id="21" name="TextBox 20"/>
          <p:cNvSpPr txBox="1"/>
          <p:nvPr/>
        </p:nvSpPr>
        <p:spPr>
          <a:xfrm>
            <a:off x="6233674" y="1565557"/>
            <a:ext cx="1843526" cy="707886"/>
          </a:xfrm>
          <a:prstGeom prst="rect">
            <a:avLst/>
          </a:prstGeom>
          <a:noFill/>
          <a:effectLst/>
        </p:spPr>
        <p:txBody>
          <a:bodyPr wrap="square" rtlCol="0">
            <a:spAutoFit/>
          </a:bodyPr>
          <a:lstStyle/>
          <a:p>
            <a:pPr algn="ctr"/>
            <a:r>
              <a:rPr lang="en-US" sz="2000" i="1" dirty="0" smtClean="0">
                <a:solidFill>
                  <a:schemeClr val="accent1"/>
                </a:solidFill>
                <a:latin typeface="+mj-lt"/>
              </a:rPr>
              <a:t>ACA limits ASC Participation</a:t>
            </a:r>
            <a:endParaRPr lang="en-US" sz="2000" i="1" dirty="0" smtClean="0">
              <a:solidFill>
                <a:schemeClr val="accent1"/>
              </a:solidFill>
              <a:latin typeface="+mj-lt"/>
            </a:endParaRPr>
          </a:p>
        </p:txBody>
      </p:sp>
    </p:spTree>
    <p:extLst>
      <p:ext uri="{BB962C8B-B14F-4D97-AF65-F5344CB8AC3E}">
        <p14:creationId xmlns:p14="http://schemas.microsoft.com/office/powerpoint/2010/main" val="12622579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ACA Proposed Change</a:t>
            </a:r>
            <a:endParaRPr lang="en-US" dirty="0"/>
          </a:p>
        </p:txBody>
      </p:sp>
      <p:sp>
        <p:nvSpPr>
          <p:cNvPr id="4" name="Rounded Rectangle 3"/>
          <p:cNvSpPr/>
          <p:nvPr/>
        </p:nvSpPr>
        <p:spPr>
          <a:xfrm>
            <a:off x="3276600" y="1981200"/>
            <a:ext cx="2819400" cy="4191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i="1" dirty="0">
              <a:solidFill>
                <a:schemeClr val="bg1"/>
              </a:solidFill>
            </a:endParaRPr>
          </a:p>
          <a:p>
            <a:endParaRPr lang="en-US" i="1" dirty="0">
              <a:solidFill>
                <a:schemeClr val="bg1"/>
              </a:solidFill>
            </a:endParaRPr>
          </a:p>
        </p:txBody>
      </p:sp>
      <p:sp>
        <p:nvSpPr>
          <p:cNvPr id="5" name="Right Arrow 4"/>
          <p:cNvSpPr/>
          <p:nvPr/>
        </p:nvSpPr>
        <p:spPr>
          <a:xfrm>
            <a:off x="914400" y="2286000"/>
            <a:ext cx="1905000" cy="1064942"/>
          </a:xfrm>
          <a:prstGeom prst="rightArrow">
            <a:avLst>
              <a:gd name="adj1" fmla="val 72764"/>
              <a:gd name="adj2" fmla="val 50000"/>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 name="Right Arrow 5"/>
          <p:cNvSpPr/>
          <p:nvPr/>
        </p:nvSpPr>
        <p:spPr>
          <a:xfrm>
            <a:off x="914400" y="3490332"/>
            <a:ext cx="1905000" cy="1064942"/>
          </a:xfrm>
          <a:prstGeom prst="rightArrow">
            <a:avLst>
              <a:gd name="adj1" fmla="val 72764"/>
              <a:gd name="adj2" fmla="val 50000"/>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 name="Right Arrow 6"/>
          <p:cNvSpPr/>
          <p:nvPr/>
        </p:nvSpPr>
        <p:spPr>
          <a:xfrm>
            <a:off x="914400" y="4657492"/>
            <a:ext cx="1905000" cy="1064942"/>
          </a:xfrm>
          <a:prstGeom prst="rightArrow">
            <a:avLst>
              <a:gd name="adj1" fmla="val 72764"/>
              <a:gd name="adj2" fmla="val 50000"/>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 name="Right Arrow 7"/>
          <p:cNvSpPr/>
          <p:nvPr/>
        </p:nvSpPr>
        <p:spPr>
          <a:xfrm>
            <a:off x="6681214" y="3636265"/>
            <a:ext cx="1905000" cy="1064942"/>
          </a:xfrm>
          <a:prstGeom prst="rightArrow">
            <a:avLst>
              <a:gd name="adj1" fmla="val 72764"/>
              <a:gd name="adj2" fmla="val 50000"/>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3765550" y="2356806"/>
            <a:ext cx="1841500" cy="163121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i="1" dirty="0" smtClean="0">
                <a:solidFill>
                  <a:schemeClr val="bg1"/>
                </a:solidFill>
                <a:latin typeface="+mj-lt"/>
              </a:rPr>
              <a:t>ASC less surgeries Patient Out of Pocket </a:t>
            </a:r>
            <a:r>
              <a:rPr lang="en-US" sz="2000" i="1" dirty="0" smtClean="0">
                <a:solidFill>
                  <a:schemeClr val="bg1"/>
                </a:solidFill>
                <a:latin typeface="+mj-lt"/>
              </a:rPr>
              <a:t>Too High </a:t>
            </a:r>
            <a:r>
              <a:rPr lang="en-US" sz="2000" i="1" dirty="0" smtClean="0">
                <a:solidFill>
                  <a:schemeClr val="bg1"/>
                </a:solidFill>
                <a:latin typeface="+mj-lt"/>
              </a:rPr>
              <a:t>High</a:t>
            </a:r>
            <a:endParaRPr lang="en-US" sz="2000" i="1" dirty="0">
              <a:solidFill>
                <a:schemeClr val="bg1"/>
              </a:solidFill>
              <a:latin typeface="+mj-lt"/>
            </a:endParaRPr>
          </a:p>
        </p:txBody>
      </p:sp>
      <p:sp>
        <p:nvSpPr>
          <p:cNvPr id="11" name="TextBox 10"/>
          <p:cNvSpPr txBox="1"/>
          <p:nvPr/>
        </p:nvSpPr>
        <p:spPr>
          <a:xfrm>
            <a:off x="3861814" y="4174300"/>
            <a:ext cx="1841500" cy="1323439"/>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i="1" dirty="0" smtClean="0">
                <a:solidFill>
                  <a:schemeClr val="bg1"/>
                </a:solidFill>
                <a:latin typeface="+mj-lt"/>
              </a:rPr>
              <a:t>ACA </a:t>
            </a:r>
            <a:r>
              <a:rPr lang="en-US" sz="2000" i="1" dirty="0" smtClean="0">
                <a:solidFill>
                  <a:schemeClr val="bg1"/>
                </a:solidFill>
                <a:latin typeface="+mj-lt"/>
              </a:rPr>
              <a:t>guides the patient to the hospital with deductibles</a:t>
            </a:r>
            <a:endParaRPr lang="en-US" sz="2000" i="1" dirty="0">
              <a:solidFill>
                <a:schemeClr val="bg1"/>
              </a:solidFill>
              <a:latin typeface="+mj-lt"/>
            </a:endParaRPr>
          </a:p>
        </p:txBody>
      </p:sp>
      <p:sp>
        <p:nvSpPr>
          <p:cNvPr id="12" name="TextBox 11"/>
          <p:cNvSpPr txBox="1"/>
          <p:nvPr/>
        </p:nvSpPr>
        <p:spPr>
          <a:xfrm>
            <a:off x="862361" y="2633805"/>
            <a:ext cx="1841500" cy="646331"/>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dirty="0" smtClean="0">
                <a:solidFill>
                  <a:schemeClr val="bg1"/>
                </a:solidFill>
                <a:latin typeface="+mj-lt"/>
              </a:rPr>
              <a:t>High Deductible Plans</a:t>
            </a:r>
            <a:r>
              <a:rPr lang="en-US" dirty="0" smtClean="0">
                <a:solidFill>
                  <a:schemeClr val="bg1"/>
                </a:solidFill>
                <a:latin typeface="+mj-lt"/>
              </a:rPr>
              <a:t>.</a:t>
            </a:r>
            <a:endParaRPr lang="en-US" dirty="0">
              <a:solidFill>
                <a:schemeClr val="bg1"/>
              </a:solidFill>
              <a:latin typeface="+mj-lt"/>
            </a:endParaRPr>
          </a:p>
        </p:txBody>
      </p:sp>
      <p:sp>
        <p:nvSpPr>
          <p:cNvPr id="13" name="TextBox 12"/>
          <p:cNvSpPr txBox="1"/>
          <p:nvPr/>
        </p:nvSpPr>
        <p:spPr>
          <a:xfrm>
            <a:off x="914400" y="3589016"/>
            <a:ext cx="1841500" cy="923330"/>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dirty="0" smtClean="0">
                <a:solidFill>
                  <a:schemeClr val="bg1"/>
                </a:solidFill>
                <a:latin typeface="+mj-lt"/>
              </a:rPr>
              <a:t>Healthcare Exchange dictates Coverage</a:t>
            </a:r>
            <a:endParaRPr lang="en-US" dirty="0">
              <a:solidFill>
                <a:schemeClr val="bg1"/>
              </a:solidFill>
              <a:latin typeface="+mj-lt"/>
            </a:endParaRPr>
          </a:p>
        </p:txBody>
      </p:sp>
      <p:sp>
        <p:nvSpPr>
          <p:cNvPr id="14" name="TextBox 13"/>
          <p:cNvSpPr txBox="1"/>
          <p:nvPr/>
        </p:nvSpPr>
        <p:spPr>
          <a:xfrm>
            <a:off x="862361" y="5005297"/>
            <a:ext cx="1841500" cy="369332"/>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dirty="0" smtClean="0">
                <a:solidFill>
                  <a:schemeClr val="bg1"/>
                </a:solidFill>
                <a:latin typeface="+mj-lt"/>
              </a:rPr>
              <a:t>High Premiums</a:t>
            </a:r>
            <a:endParaRPr lang="en-US" dirty="0">
              <a:solidFill>
                <a:schemeClr val="bg1"/>
              </a:solidFill>
              <a:latin typeface="+mj-lt"/>
            </a:endParaRPr>
          </a:p>
        </p:txBody>
      </p:sp>
      <p:sp>
        <p:nvSpPr>
          <p:cNvPr id="15" name="TextBox 14"/>
          <p:cNvSpPr txBox="1"/>
          <p:nvPr/>
        </p:nvSpPr>
        <p:spPr>
          <a:xfrm>
            <a:off x="6653561" y="3845571"/>
            <a:ext cx="1841500" cy="646331"/>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dirty="0" smtClean="0">
                <a:solidFill>
                  <a:schemeClr val="bg1"/>
                </a:solidFill>
                <a:latin typeface="+mj-lt"/>
              </a:rPr>
              <a:t>ASC will partner with Hospitals</a:t>
            </a:r>
            <a:endParaRPr lang="en-US" dirty="0">
              <a:solidFill>
                <a:schemeClr val="bg1"/>
              </a:solidFill>
              <a:latin typeface="+mj-lt"/>
            </a:endParaRPr>
          </a:p>
        </p:txBody>
      </p:sp>
    </p:spTree>
    <p:extLst>
      <p:ext uri="{BB962C8B-B14F-4D97-AF65-F5344CB8AC3E}">
        <p14:creationId xmlns:p14="http://schemas.microsoft.com/office/powerpoint/2010/main" val="7278753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5" name="Content Placeholder 2"/>
          <p:cNvSpPr>
            <a:spLocks noGrp="1"/>
          </p:cNvSpPr>
          <p:nvPr>
            <p:ph idx="1"/>
          </p:nvPr>
        </p:nvSpPr>
        <p:spPr>
          <a:xfrm>
            <a:off x="381000" y="1600200"/>
            <a:ext cx="5334000" cy="3962400"/>
          </a:xfrm>
        </p:spPr>
        <p:txBody>
          <a:bodyPr>
            <a:normAutofit fontScale="25000" lnSpcReduction="20000"/>
          </a:bodyPr>
          <a:lstStyle/>
          <a:p>
            <a:pPr marL="0" indent="0">
              <a:buNone/>
            </a:pPr>
            <a:endParaRPr lang="en-US" sz="5600" dirty="0" smtClean="0"/>
          </a:p>
          <a:p>
            <a:pPr marL="0" indent="0">
              <a:buNone/>
            </a:pPr>
            <a:endParaRPr lang="en-US" sz="6000" dirty="0"/>
          </a:p>
          <a:p>
            <a:endParaRPr lang="en-US" sz="5600" dirty="0" smtClean="0"/>
          </a:p>
          <a:p>
            <a:r>
              <a:rPr lang="en-US" sz="5600" dirty="0" smtClean="0"/>
              <a:t>Becker's </a:t>
            </a:r>
            <a:r>
              <a:rPr lang="en-US" sz="5600" dirty="0"/>
              <a:t>ASC Review.(Dec. 2011). 5 Business Lessons for ASC Physicians. Retrieved May 5, 2015 from </a:t>
            </a:r>
            <a:r>
              <a:rPr lang="en-US" sz="5600" dirty="0">
                <a:hlinkClick r:id="rId3"/>
              </a:rPr>
              <a:t>http://</a:t>
            </a:r>
            <a:r>
              <a:rPr lang="en-US" sz="5600" dirty="0" smtClean="0">
                <a:hlinkClick r:id="rId3"/>
              </a:rPr>
              <a:t>www.beckersasc.com/business-office-accounting-hr/5-business-lessons-for-asc-physicians.html</a:t>
            </a:r>
            <a:endParaRPr lang="en-US" sz="5600" dirty="0" smtClean="0"/>
          </a:p>
          <a:p>
            <a:pPr marL="0" indent="0">
              <a:buNone/>
            </a:pPr>
            <a:endParaRPr lang="en-US" sz="5600" dirty="0"/>
          </a:p>
          <a:p>
            <a:r>
              <a:rPr lang="en-US" sz="5600" dirty="0"/>
              <a:t>Dyrda,Laura.(2013,Oct).</a:t>
            </a:r>
            <a:r>
              <a:rPr lang="en-US" sz="5600" dirty="0" smtClean="0"/>
              <a:t>Healthcare Reform </a:t>
            </a:r>
            <a:r>
              <a:rPr lang="en-US" sz="5600" dirty="0"/>
              <a:t>Impact on ASCs: How to Navigate 2014. Retrieved May 5, </a:t>
            </a:r>
            <a:r>
              <a:rPr lang="en-US" sz="5600"/>
              <a:t>2015 </a:t>
            </a:r>
            <a:r>
              <a:rPr lang="en-US" sz="5600" smtClean="0"/>
              <a:t>from </a:t>
            </a:r>
            <a:r>
              <a:rPr lang="en-US" sz="5600" smtClean="0">
                <a:hlinkClick r:id="rId4"/>
              </a:rPr>
              <a:t>www.beckersasc.com</a:t>
            </a:r>
            <a:endParaRPr lang="en-US" sz="5600" dirty="0" smtClean="0"/>
          </a:p>
          <a:p>
            <a:pPr marL="0" indent="0">
              <a:buNone/>
            </a:pPr>
            <a:endParaRPr lang="en-US" sz="5600" dirty="0"/>
          </a:p>
          <a:p>
            <a:r>
              <a:rPr lang="en-US" sz="5600" dirty="0"/>
              <a:t>Mallon,T. (2006). 10 Signs of a Struggling Surgery Center. </a:t>
            </a:r>
            <a:r>
              <a:rPr lang="en-US" sz="5600" dirty="0" smtClean="0"/>
              <a:t>Retrieved </a:t>
            </a:r>
            <a:r>
              <a:rPr lang="en-US" sz="5600" dirty="0"/>
              <a:t>May 5, 2015 from </a:t>
            </a:r>
            <a:r>
              <a:rPr lang="en-US" sz="5600" dirty="0">
                <a:hlinkClick r:id="rId5"/>
              </a:rPr>
              <a:t>www.regentsurgicalhealth.com/Articles/10+Signs+of+a+Struggling+Surgery+Center</a:t>
            </a:r>
            <a:endParaRPr lang="en-US" sz="5600" dirty="0"/>
          </a:p>
          <a:p>
            <a:endParaRPr lang="en-US" sz="5600" dirty="0"/>
          </a:p>
          <a:p>
            <a:r>
              <a:rPr lang="en-US" sz="5600" dirty="0" smtClean="0"/>
              <a:t>OutpatientSurgery.com.(2015). South Florida ASC Reopens After Patient Codes in Or. Retrieved May 5, 2015 from </a:t>
            </a:r>
            <a:r>
              <a:rPr lang="en-US" sz="5600" dirty="0" smtClean="0">
                <a:hlinkClick r:id="rId6"/>
              </a:rPr>
              <a:t>www.outpatientsurgery.net</a:t>
            </a:r>
            <a:endParaRPr lang="en-US" sz="5600" dirty="0" smtClean="0"/>
          </a:p>
          <a:p>
            <a:pPr marL="0" indent="0">
              <a:buNone/>
            </a:pPr>
            <a:r>
              <a:rPr lang="en-US" sz="5600" dirty="0" smtClean="0"/>
              <a:t> </a:t>
            </a:r>
          </a:p>
          <a:p>
            <a:endParaRPr lang="en-US" sz="5600" dirty="0" smtClean="0"/>
          </a:p>
          <a:p>
            <a:endParaRPr lang="en-US" sz="5600" dirty="0" smtClean="0"/>
          </a:p>
          <a:p>
            <a:endParaRPr lang="en-US" sz="2000" dirty="0" smtClean="0"/>
          </a:p>
          <a:p>
            <a:endParaRPr lang="en-US" sz="2000" dirty="0" smtClean="0"/>
          </a:p>
          <a:p>
            <a:pPr marL="0" indent="0">
              <a:buNone/>
            </a:pPr>
            <a:endParaRPr lang="en-US" sz="2000" dirty="0" smtClean="0"/>
          </a:p>
          <a:p>
            <a:pPr marL="0" indent="0">
              <a:buNone/>
            </a:pPr>
            <a:r>
              <a:rPr lang="en-US" sz="2000" dirty="0" smtClean="0"/>
              <a:t> </a:t>
            </a:r>
            <a:endParaRPr lang="en-US" sz="2000" dirty="0" smtClean="0"/>
          </a:p>
          <a:p>
            <a:endParaRPr lang="en-US" sz="2000" dirty="0" smtClean="0"/>
          </a:p>
          <a:p>
            <a:endParaRPr lang="en-US" sz="2000" dirty="0" smtClean="0"/>
          </a:p>
        </p:txBody>
      </p:sp>
    </p:spTree>
    <p:extLst>
      <p:ext uri="{BB962C8B-B14F-4D97-AF65-F5344CB8AC3E}">
        <p14:creationId xmlns:p14="http://schemas.microsoft.com/office/powerpoint/2010/main" val="38784508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533400" y="3124200"/>
            <a:ext cx="4114800" cy="1554163"/>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effectLst/>
                <a:uLnTx/>
                <a:uFillTx/>
                <a:latin typeface="Arial" pitchFamily="34" charset="0"/>
                <a:ea typeface="+mj-ea"/>
                <a:cs typeface="Arial" pitchFamily="34" charset="0"/>
              </a:rPr>
              <a:t>Do you have</a:t>
            </a:r>
            <a:r>
              <a:rPr kumimoji="0" lang="ru-RU" sz="4000" b="1" i="0" u="none" strike="noStrike" kern="1200" cap="none" spc="0" normalizeH="0" baseline="0" noProof="0" dirty="0" smtClean="0">
                <a:ln>
                  <a:noFill/>
                </a:ln>
                <a:effectLst/>
                <a:uLnTx/>
                <a:uFillTx/>
                <a:latin typeface="Arial" pitchFamily="34" charset="0"/>
                <a:ea typeface="+mj-ea"/>
                <a:cs typeface="Arial" pitchFamily="34" charset="0"/>
              </a:rPr>
              <a:t/>
            </a:r>
            <a:br>
              <a:rPr kumimoji="0" lang="ru-RU" sz="4000" b="1" i="0" u="none" strike="noStrike" kern="1200" cap="none" spc="0" normalizeH="0" baseline="0" noProof="0" dirty="0" smtClean="0">
                <a:ln>
                  <a:noFill/>
                </a:ln>
                <a:effectLst/>
                <a:uLnTx/>
                <a:uFillTx/>
                <a:latin typeface="Arial" pitchFamily="34" charset="0"/>
                <a:ea typeface="+mj-ea"/>
                <a:cs typeface="Arial" pitchFamily="34" charset="0"/>
              </a:rPr>
            </a:br>
            <a:r>
              <a:rPr kumimoji="0" lang="en-US" sz="4000" b="1" i="0" u="none" strike="noStrike" kern="1200" cap="none" spc="0" normalizeH="0" baseline="0" noProof="0" dirty="0" smtClean="0">
                <a:ln>
                  <a:noFill/>
                </a:ln>
                <a:effectLst/>
                <a:uLnTx/>
                <a:uFillTx/>
                <a:latin typeface="Arial" pitchFamily="34" charset="0"/>
                <a:ea typeface="+mj-ea"/>
                <a:cs typeface="Arial" pitchFamily="34" charset="0"/>
              </a:rPr>
              <a:t>any questions?</a:t>
            </a:r>
            <a:endParaRPr kumimoji="0" lang="en-US" sz="4000" b="1" i="0" u="none" strike="noStrike" kern="1200" cap="none" spc="0" normalizeH="0" baseline="0" noProof="0" dirty="0">
              <a:ln>
                <a:noFill/>
              </a:ln>
              <a:effectLst/>
              <a:uLnTx/>
              <a:uFillTx/>
              <a:latin typeface="Arial" pitchFamily="34" charset="0"/>
              <a:ea typeface="+mj-ea"/>
              <a:cs typeface="Arial" pitchFamily="34" charset="0"/>
            </a:endParaRPr>
          </a:p>
        </p:txBody>
      </p:sp>
      <p:sp>
        <p:nvSpPr>
          <p:cNvPr id="5" name="Rectangle 2"/>
          <p:cNvSpPr txBox="1">
            <a:spLocks noChangeArrowheads="1"/>
          </p:cNvSpPr>
          <p:nvPr/>
        </p:nvSpPr>
        <p:spPr>
          <a:xfrm>
            <a:off x="4724400" y="1143000"/>
            <a:ext cx="3124200" cy="5105400"/>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lang="en-US" sz="40000" b="1" dirty="0" smtClean="0">
                <a:solidFill>
                  <a:schemeClr val="accent1"/>
                </a:solidFill>
                <a:latin typeface="Century Gothic" pitchFamily="34" charset="0"/>
                <a:ea typeface="+mj-ea"/>
                <a:cs typeface="Arial" pitchFamily="34" charset="0"/>
              </a:rPr>
              <a:t>?</a:t>
            </a:r>
            <a:endParaRPr kumimoji="0" lang="en-US" sz="40000" b="1" i="0" u="none" strike="noStrike" kern="1200" cap="none" spc="0" normalizeH="0" baseline="0" noProof="0" dirty="0" smtClean="0">
              <a:ln>
                <a:noFill/>
              </a:ln>
              <a:solidFill>
                <a:schemeClr val="accent1"/>
              </a:solidFill>
              <a:effectLst/>
              <a:uLnTx/>
              <a:uFillTx/>
              <a:latin typeface="Century Gothic" pitchFamily="34" charset="0"/>
              <a:ea typeface="+mj-ea"/>
              <a:cs typeface="Arial" pitchFamily="34" charset="0"/>
            </a:endParaRPr>
          </a:p>
        </p:txBody>
      </p:sp>
      <p:sp>
        <p:nvSpPr>
          <p:cNvPr id="6" name="Rectangle 2"/>
          <p:cNvSpPr txBox="1">
            <a:spLocks noChangeArrowheads="1"/>
          </p:cNvSpPr>
          <p:nvPr/>
        </p:nvSpPr>
        <p:spPr>
          <a:xfrm>
            <a:off x="7010400" y="3389312"/>
            <a:ext cx="1676400" cy="2249488"/>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lang="en-US" sz="20000" b="1" dirty="0" smtClean="0">
                <a:solidFill>
                  <a:schemeClr val="accent2"/>
                </a:solidFill>
                <a:latin typeface="Century Gothic" pitchFamily="34" charset="0"/>
                <a:ea typeface="+mj-ea"/>
                <a:cs typeface="Arial" pitchFamily="34" charset="0"/>
              </a:rPr>
              <a:t>?</a:t>
            </a:r>
            <a:endParaRPr kumimoji="0" lang="en-US" sz="20000" b="1" i="0" u="none" strike="noStrike" kern="1200" cap="none" spc="0" normalizeH="0" baseline="0" noProof="0" dirty="0" smtClean="0">
              <a:ln>
                <a:noFill/>
              </a:ln>
              <a:solidFill>
                <a:schemeClr val="accent2"/>
              </a:solidFill>
              <a:effectLst/>
              <a:uLnTx/>
              <a:uFillTx/>
              <a:latin typeface="Century Gothic" pitchFamily="34" charset="0"/>
              <a:ea typeface="+mj-ea"/>
              <a:cs typeface="Arial" pitchFamily="34" charset="0"/>
            </a:endParaRPr>
          </a:p>
        </p:txBody>
      </p:sp>
      <p:sp>
        <p:nvSpPr>
          <p:cNvPr id="8" name="Rectangle 2"/>
          <p:cNvSpPr txBox="1">
            <a:spLocks noChangeArrowheads="1"/>
          </p:cNvSpPr>
          <p:nvPr/>
        </p:nvSpPr>
        <p:spPr>
          <a:xfrm>
            <a:off x="4495800" y="3733800"/>
            <a:ext cx="838200" cy="1295400"/>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lang="en-US" sz="10000" b="1" dirty="0" smtClean="0">
                <a:solidFill>
                  <a:schemeClr val="accent3"/>
                </a:solidFill>
                <a:latin typeface="Century Gothic" pitchFamily="34" charset="0"/>
                <a:ea typeface="+mj-ea"/>
                <a:cs typeface="Arial" pitchFamily="34" charset="0"/>
              </a:rPr>
              <a:t>?</a:t>
            </a:r>
            <a:endParaRPr kumimoji="0" lang="en-US" sz="10000" b="1" i="0" u="none" strike="noStrike" kern="1200" cap="none" spc="0" normalizeH="0" baseline="0" noProof="0" dirty="0" smtClean="0">
              <a:ln>
                <a:noFill/>
              </a:ln>
              <a:solidFill>
                <a:schemeClr val="accent3"/>
              </a:solidFill>
              <a:effectLst/>
              <a:uLnTx/>
              <a:uFillTx/>
              <a:latin typeface="Century Gothic" pitchFamily="34" charset="0"/>
              <a:ea typeface="+mj-ea"/>
              <a:cs typeface="Arial" pitchFamily="34" charset="0"/>
            </a:endParaRPr>
          </a:p>
        </p:txBody>
      </p:sp>
    </p:spTree>
    <p:extLst>
      <p:ext uri="{BB962C8B-B14F-4D97-AF65-F5344CB8AC3E}">
        <p14:creationId xmlns:p14="http://schemas.microsoft.com/office/powerpoint/2010/main" val="333527335"/>
      </p:ext>
    </p:extLst>
  </p:cSld>
  <p:clrMapOvr>
    <a:masterClrMapping/>
  </p:clrMapOvr>
  <mc:AlternateContent xmlns:mc="http://schemas.openxmlformats.org/markup-compatibility/2006">
    <mc:Choice xmlns:p14="http://schemas.microsoft.com/office/powerpoint/2010/main" Requires="p14">
      <p:transition spd="slow" p14:dur="2000">
        <p:sndAc>
          <p:stSnd>
            <p:snd r:embed="rId2" name="applause.wav"/>
          </p:stSnd>
        </p:sndAc>
      </p:transition>
    </mc:Choice>
    <mc:Fallback>
      <p:transition spd="slow">
        <p:sndAc>
          <p:stSnd>
            <p:snd r:embed="rId2" name="applause.wav"/>
          </p:stSnd>
        </p:sndAc>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ASC Problem</a:t>
            </a:r>
            <a:endParaRPr lang="en-US" dirty="0"/>
          </a:p>
        </p:txBody>
      </p:sp>
      <p:sp>
        <p:nvSpPr>
          <p:cNvPr id="3" name="Content Placeholder 2"/>
          <p:cNvSpPr>
            <a:spLocks noGrp="1"/>
          </p:cNvSpPr>
          <p:nvPr>
            <p:ph idx="1"/>
          </p:nvPr>
        </p:nvSpPr>
        <p:spPr>
          <a:xfrm>
            <a:off x="304800" y="2057400"/>
            <a:ext cx="8382000" cy="3962400"/>
          </a:xfrm>
        </p:spPr>
        <p:txBody>
          <a:bodyPr>
            <a:normAutofit fontScale="25000" lnSpcReduction="20000"/>
          </a:bodyPr>
          <a:lstStyle/>
          <a:p>
            <a:pPr marL="0" indent="0">
              <a:lnSpc>
                <a:spcPct val="220000"/>
              </a:lnSpc>
              <a:buNone/>
            </a:pPr>
            <a:r>
              <a:rPr lang="en-US" sz="6400" dirty="0"/>
              <a:t>One of the greatest challenges facing ASCs is maintaining and increasing volume. With all the external pressures, i.e. physicians pressured to become employees, mergers, decreasing payments from insurers, etc. – ASCs are challenged to keep physicians motivated to increase the number of cases and keep patients satisfied. What are some strategies you would use to increase referrals to your ASC while maintaining high patient satisfaction scores</a:t>
            </a:r>
            <a:r>
              <a:rPr lang="en-US" sz="6400" dirty="0" smtClean="0"/>
              <a:t>?</a:t>
            </a:r>
          </a:p>
          <a:p>
            <a:pPr marL="0" indent="0">
              <a:lnSpc>
                <a:spcPct val="220000"/>
              </a:lnSpc>
              <a:buNone/>
            </a:pPr>
            <a:endParaRPr lang="en-US" sz="6400" dirty="0" smtClean="0"/>
          </a:p>
          <a:p>
            <a:r>
              <a:rPr lang="en-US" sz="6400" dirty="0" smtClean="0"/>
              <a:t>Only one out of three ASC out of 5000 are profitable in the United States(Mallon,2006)</a:t>
            </a:r>
          </a:p>
          <a:p>
            <a:endParaRPr lang="en-US" sz="6400" dirty="0"/>
          </a:p>
          <a:p>
            <a:endParaRPr lang="en-US" sz="6400" dirty="0" smtClean="0"/>
          </a:p>
          <a:p>
            <a:endParaRPr lang="en-US" dirty="0"/>
          </a:p>
          <a:p>
            <a:endParaRPr lang="en-US" dirty="0" smtClean="0"/>
          </a:p>
          <a:p>
            <a:endParaRPr lang="en-US" dirty="0"/>
          </a:p>
          <a:p>
            <a:pPr marL="0" indent="0">
              <a:buNone/>
            </a:pPr>
            <a:endParaRPr lang="en-US" sz="2800" dirty="0" smtClean="0"/>
          </a:p>
          <a:p>
            <a:pPr marL="0" indent="0">
              <a:buNone/>
            </a:pPr>
            <a:endParaRPr lang="en-US" sz="2800" dirty="0"/>
          </a:p>
          <a:p>
            <a:pPr marL="0" indent="0">
              <a:buNone/>
            </a:pPr>
            <a:endParaRPr lang="en-US" sz="2800" dirty="0" smtClean="0"/>
          </a:p>
          <a:p>
            <a:pPr marL="0" indent="0">
              <a:buNone/>
            </a:pPr>
            <a:endParaRPr lang="en-US" sz="2800" dirty="0" smtClean="0"/>
          </a:p>
          <a:p>
            <a:pPr marL="0" indent="0">
              <a:buNone/>
            </a:pPr>
            <a:r>
              <a:rPr lang="en-US" sz="2800" dirty="0" smtClean="0"/>
              <a:t>Mallon,T.(2006).10 Signs of a Struggling Surgery Center. Retrieved May 5, 2015 from http</a:t>
            </a:r>
            <a:r>
              <a:rPr lang="en-US" sz="2800" dirty="0"/>
              <a:t>://regentsurgicalhealth.com/Articles/10+Signs+of+a+Struggling+Surgery+Center</a:t>
            </a:r>
            <a:r>
              <a:rPr lang="en-US" dirty="0"/>
              <a:t/>
            </a:r>
            <a:br>
              <a:rPr lang="en-US" dirty="0"/>
            </a:br>
            <a:endParaRPr lang="en-US" dirty="0"/>
          </a:p>
        </p:txBody>
      </p:sp>
    </p:spTree>
    <p:extLst>
      <p:ext uri="{BB962C8B-B14F-4D97-AF65-F5344CB8AC3E}">
        <p14:creationId xmlns:p14="http://schemas.microsoft.com/office/powerpoint/2010/main" val="25875068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Gladiolus Surgery Center</a:t>
            </a:r>
            <a:endParaRPr lang="en-US" dirty="0"/>
          </a:p>
        </p:txBody>
      </p:sp>
      <p:sp>
        <p:nvSpPr>
          <p:cNvPr id="5" name="Content Placeholder 2"/>
          <p:cNvSpPr>
            <a:spLocks noGrp="1"/>
          </p:cNvSpPr>
          <p:nvPr>
            <p:ph idx="1"/>
          </p:nvPr>
        </p:nvSpPr>
        <p:spPr>
          <a:xfrm>
            <a:off x="3352800" y="2057400"/>
            <a:ext cx="5334000" cy="3962400"/>
          </a:xfrm>
        </p:spPr>
        <p:txBody>
          <a:bodyPr>
            <a:normAutofit fontScale="25000" lnSpcReduction="20000"/>
          </a:bodyPr>
          <a:lstStyle/>
          <a:p>
            <a:r>
              <a:rPr lang="en-US" sz="5600" dirty="0" smtClean="0"/>
              <a:t>The South Florida ASC Gladiolus </a:t>
            </a:r>
            <a:r>
              <a:rPr lang="en-US" sz="5600" dirty="0" smtClean="0"/>
              <a:t>Surgery Center is located at 7431 Gladiolus in Fort Myers, Florida</a:t>
            </a:r>
          </a:p>
          <a:p>
            <a:pPr marL="0" indent="0">
              <a:buNone/>
            </a:pPr>
            <a:endParaRPr lang="en-US" sz="5600" dirty="0" smtClean="0"/>
          </a:p>
          <a:p>
            <a:r>
              <a:rPr lang="en-US" sz="5600" dirty="0" smtClean="0"/>
              <a:t>Specializes in </a:t>
            </a:r>
            <a:r>
              <a:rPr lang="en-US" sz="5600" dirty="0" smtClean="0"/>
              <a:t>Orthopedic surgeries</a:t>
            </a:r>
          </a:p>
          <a:p>
            <a:endParaRPr lang="en-US" sz="5600" dirty="0"/>
          </a:p>
          <a:p>
            <a:r>
              <a:rPr lang="en-US" sz="5600" dirty="0" smtClean="0"/>
              <a:t>Problems with referral of new patients</a:t>
            </a:r>
          </a:p>
          <a:p>
            <a:endParaRPr lang="en-US" sz="5600" dirty="0"/>
          </a:p>
          <a:p>
            <a:r>
              <a:rPr lang="en-US" sz="5600" dirty="0" smtClean="0"/>
              <a:t>Florida Agency for Healthcare Administration fined Gladiolus for poor quality(OutpatientSurgery.com,2015).</a:t>
            </a:r>
          </a:p>
          <a:p>
            <a:endParaRPr lang="en-US" sz="5600" dirty="0"/>
          </a:p>
          <a:p>
            <a:r>
              <a:rPr lang="en-US" sz="5600" dirty="0" smtClean="0"/>
              <a:t>Poor Payer Contracting causing low profit margins </a:t>
            </a:r>
          </a:p>
          <a:p>
            <a:endParaRPr lang="en-US" sz="5600" dirty="0"/>
          </a:p>
          <a:p>
            <a:r>
              <a:rPr lang="en-US" sz="5600" dirty="0" smtClean="0"/>
              <a:t>Financially challenged because patient died in the Emergency Room because of lack of quality</a:t>
            </a:r>
          </a:p>
          <a:p>
            <a:endParaRPr lang="en-US" sz="5600" dirty="0"/>
          </a:p>
          <a:p>
            <a:r>
              <a:rPr lang="en-US" sz="5600" dirty="0" smtClean="0"/>
              <a:t>Customer Patients are Middle-Class with very little catering to the Medical Needy</a:t>
            </a:r>
          </a:p>
          <a:p>
            <a:endParaRPr lang="en-US" sz="5600" dirty="0"/>
          </a:p>
          <a:p>
            <a:r>
              <a:rPr lang="en-US" sz="5600" dirty="0" smtClean="0"/>
              <a:t>Numerous Safety Violations by the State of Florida </a:t>
            </a:r>
          </a:p>
          <a:p>
            <a:endParaRPr lang="en-US" sz="5600" dirty="0"/>
          </a:p>
          <a:p>
            <a:endParaRPr lang="en-US" sz="2000" dirty="0" smtClean="0"/>
          </a:p>
          <a:p>
            <a:endParaRPr lang="en-US" sz="2000" dirty="0" smtClean="0"/>
          </a:p>
          <a:p>
            <a:endParaRPr lang="en-US" sz="2000" dirty="0" smtClean="0"/>
          </a:p>
          <a:p>
            <a:endParaRPr lang="en-US" sz="2000" dirty="0" smtClean="0"/>
          </a:p>
          <a:p>
            <a:pPr marL="0" indent="0">
              <a:buNone/>
            </a:pPr>
            <a:endParaRPr lang="en-US" sz="2000" dirty="0" smtClean="0"/>
          </a:p>
          <a:p>
            <a:pPr marL="0" indent="0">
              <a:buNone/>
            </a:pPr>
            <a:r>
              <a:rPr lang="en-US" sz="2000" dirty="0" smtClean="0"/>
              <a:t> </a:t>
            </a:r>
            <a:endParaRPr lang="en-US" sz="2000" dirty="0" smtClean="0"/>
          </a:p>
          <a:p>
            <a:endParaRPr lang="en-US" sz="2000" dirty="0" smtClean="0"/>
          </a:p>
          <a:p>
            <a:endParaRPr lang="en-US" sz="2000" dirty="0" smtClean="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34" y="2971800"/>
            <a:ext cx="3317966" cy="1447800"/>
          </a:xfrm>
          <a:prstGeom prst="rect">
            <a:avLst/>
          </a:prstGeom>
        </p:spPr>
      </p:pic>
    </p:spTree>
    <p:extLst>
      <p:ext uri="{BB962C8B-B14F-4D97-AF65-F5344CB8AC3E}">
        <p14:creationId xmlns:p14="http://schemas.microsoft.com/office/powerpoint/2010/main" val="33333758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ASC Gladiolus Challenges</a:t>
            </a:r>
            <a:endParaRPr lang="en-US" dirty="0"/>
          </a:p>
        </p:txBody>
      </p:sp>
      <p:sp>
        <p:nvSpPr>
          <p:cNvPr id="4" name="Rectangle 3"/>
          <p:cNvSpPr/>
          <p:nvPr/>
        </p:nvSpPr>
        <p:spPr>
          <a:xfrm>
            <a:off x="2346960" y="2861254"/>
            <a:ext cx="5562600" cy="600581"/>
          </a:xfrm>
          <a:prstGeom prst="rect">
            <a:avLst/>
          </a:prstGeom>
          <a:solidFill>
            <a:schemeClr val="accent1">
              <a:lumMod val="20000"/>
              <a:lumOff val="80000"/>
            </a:schemeClr>
          </a:solidFill>
          <a:ln w="25400" cap="flat" cmpd="sng" algn="ctr">
            <a:solidFill>
              <a:schemeClr val="accent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 lastClr="FFFFFF"/>
                </a:solidFill>
                <a:effectLst/>
                <a:uLnTx/>
                <a:uFillTx/>
                <a:latin typeface="Arial" pitchFamily="34" charset="0"/>
                <a:ea typeface="+mn-ea"/>
                <a:cs typeface="Arial" pitchFamily="34" charset="0"/>
              </a:rPr>
              <a:t> </a:t>
            </a:r>
            <a:endParaRPr kumimoji="0" lang="en-US" sz="1800" b="0" i="0" u="none" strike="noStrike" kern="0" cap="none" spc="0" normalizeH="0" baseline="0" noProof="0" dirty="0">
              <a:ln>
                <a:noFill/>
              </a:ln>
              <a:solidFill>
                <a:sysClr val="window" lastClr="FFFFFF"/>
              </a:solidFill>
              <a:effectLst/>
              <a:uLnTx/>
              <a:uFillTx/>
              <a:latin typeface="Arial" pitchFamily="34" charset="0"/>
              <a:ea typeface="+mn-ea"/>
              <a:cs typeface="Arial" pitchFamily="34" charset="0"/>
            </a:endParaRPr>
          </a:p>
        </p:txBody>
      </p:sp>
      <p:sp>
        <p:nvSpPr>
          <p:cNvPr id="5" name="Rectangle 4"/>
          <p:cNvSpPr/>
          <p:nvPr/>
        </p:nvSpPr>
        <p:spPr>
          <a:xfrm>
            <a:off x="1219200" y="2852685"/>
            <a:ext cx="792272" cy="618141"/>
          </a:xfrm>
          <a:prstGeom prst="rect">
            <a:avLst/>
          </a:prstGeom>
          <a:solidFill>
            <a:schemeClr val="accent1"/>
          </a:solidFill>
          <a:ln w="25400" cap="flat" cmpd="sng" algn="ctr">
            <a:solidFill>
              <a:schemeClr val="accent1">
                <a:lumMod val="50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ysClr val="window" lastClr="FFFFFF"/>
                </a:solidFill>
                <a:effectLst>
                  <a:outerShdw blurRad="38100" dist="38100" dir="2700000" algn="tl">
                    <a:srgbClr val="000000">
                      <a:alpha val="43137"/>
                    </a:srgbClr>
                  </a:outerShdw>
                </a:effectLst>
                <a:uLnTx/>
                <a:uFillTx/>
                <a:latin typeface="Arial" pitchFamily="34" charset="0"/>
                <a:ea typeface="+mn-ea"/>
                <a:cs typeface="Arial" pitchFamily="34" charset="0"/>
              </a:rPr>
              <a:t>2</a:t>
            </a:r>
            <a:endParaRPr kumimoji="0" lang="en-US" sz="2400" b="1" i="0" u="none" strike="noStrike" kern="0" cap="none" spc="0" normalizeH="0" baseline="0" noProof="0" dirty="0">
              <a:ln>
                <a:noFill/>
              </a:ln>
              <a:solidFill>
                <a:sysClr val="window" lastClr="FFFFFF"/>
              </a:solidFill>
              <a:effectLst>
                <a:outerShdw blurRad="38100" dist="38100" dir="2700000" algn="tl">
                  <a:srgbClr val="000000">
                    <a:alpha val="43137"/>
                  </a:srgbClr>
                </a:outerShdw>
              </a:effectLst>
              <a:uLnTx/>
              <a:uFillTx/>
              <a:latin typeface="Arial" pitchFamily="34" charset="0"/>
              <a:ea typeface="+mn-ea"/>
              <a:cs typeface="Arial" pitchFamily="34" charset="0"/>
            </a:endParaRPr>
          </a:p>
        </p:txBody>
      </p:sp>
      <p:sp>
        <p:nvSpPr>
          <p:cNvPr id="6" name="Rectangle 5"/>
          <p:cNvSpPr/>
          <p:nvPr/>
        </p:nvSpPr>
        <p:spPr>
          <a:xfrm>
            <a:off x="2346960" y="3809982"/>
            <a:ext cx="5562600" cy="600581"/>
          </a:xfrm>
          <a:prstGeom prst="rect">
            <a:avLst/>
          </a:prstGeom>
          <a:solidFill>
            <a:schemeClr val="accent1">
              <a:lumMod val="20000"/>
              <a:lumOff val="80000"/>
            </a:schemeClr>
          </a:solidFill>
          <a:ln w="25400" cap="flat" cmpd="sng" algn="ctr">
            <a:solidFill>
              <a:schemeClr val="accent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 lastClr="FFFFFF"/>
                </a:solidFill>
                <a:effectLst/>
                <a:uLnTx/>
                <a:uFillTx/>
                <a:latin typeface="Arial" pitchFamily="34" charset="0"/>
                <a:ea typeface="+mn-ea"/>
                <a:cs typeface="Arial" pitchFamily="34" charset="0"/>
              </a:rPr>
              <a:t> </a:t>
            </a:r>
            <a:endParaRPr kumimoji="0" lang="en-US" sz="1800" b="0" i="0" u="none" strike="noStrike" kern="0" cap="none" spc="0" normalizeH="0" baseline="0" noProof="0" dirty="0">
              <a:ln>
                <a:noFill/>
              </a:ln>
              <a:solidFill>
                <a:sysClr val="window" lastClr="FFFFFF"/>
              </a:solidFill>
              <a:effectLst/>
              <a:uLnTx/>
              <a:uFillTx/>
              <a:latin typeface="Arial" pitchFamily="34" charset="0"/>
              <a:ea typeface="+mn-ea"/>
              <a:cs typeface="Arial" pitchFamily="34" charset="0"/>
            </a:endParaRPr>
          </a:p>
        </p:txBody>
      </p:sp>
      <p:sp>
        <p:nvSpPr>
          <p:cNvPr id="7" name="Rectangle 6"/>
          <p:cNvSpPr/>
          <p:nvPr/>
        </p:nvSpPr>
        <p:spPr>
          <a:xfrm>
            <a:off x="1219200" y="3801413"/>
            <a:ext cx="792272" cy="618141"/>
          </a:xfrm>
          <a:prstGeom prst="rect">
            <a:avLst/>
          </a:prstGeom>
          <a:solidFill>
            <a:schemeClr val="accent1"/>
          </a:solidFill>
          <a:ln w="25400" cap="flat" cmpd="sng" algn="ctr">
            <a:solidFill>
              <a:schemeClr val="accent1">
                <a:lumMod val="50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ysClr val="window" lastClr="FFFFFF"/>
                </a:solidFill>
                <a:effectLst>
                  <a:outerShdw blurRad="38100" dist="38100" dir="2700000" algn="tl">
                    <a:srgbClr val="000000">
                      <a:alpha val="43137"/>
                    </a:srgbClr>
                  </a:outerShdw>
                </a:effectLst>
                <a:uLnTx/>
                <a:uFillTx/>
                <a:latin typeface="Arial" pitchFamily="34" charset="0"/>
                <a:ea typeface="+mn-ea"/>
                <a:cs typeface="Arial" pitchFamily="34" charset="0"/>
              </a:rPr>
              <a:t>3</a:t>
            </a:r>
            <a:endParaRPr kumimoji="0" lang="en-US" sz="2400" b="1" i="0" u="none" strike="noStrike" kern="0" cap="none" spc="0" normalizeH="0" baseline="0" noProof="0" dirty="0">
              <a:ln>
                <a:noFill/>
              </a:ln>
              <a:solidFill>
                <a:sysClr val="window" lastClr="FFFFFF"/>
              </a:solidFill>
              <a:effectLst>
                <a:outerShdw blurRad="38100" dist="38100" dir="2700000" algn="tl">
                  <a:srgbClr val="000000">
                    <a:alpha val="43137"/>
                  </a:srgbClr>
                </a:outerShdw>
              </a:effectLst>
              <a:uLnTx/>
              <a:uFillTx/>
              <a:latin typeface="Arial" pitchFamily="34" charset="0"/>
              <a:ea typeface="+mn-ea"/>
              <a:cs typeface="Arial" pitchFamily="34" charset="0"/>
            </a:endParaRPr>
          </a:p>
        </p:txBody>
      </p:sp>
      <p:sp>
        <p:nvSpPr>
          <p:cNvPr id="8" name="Rectangle 7"/>
          <p:cNvSpPr/>
          <p:nvPr/>
        </p:nvSpPr>
        <p:spPr>
          <a:xfrm>
            <a:off x="2346960" y="4751120"/>
            <a:ext cx="5562600" cy="600581"/>
          </a:xfrm>
          <a:prstGeom prst="rect">
            <a:avLst/>
          </a:prstGeom>
          <a:solidFill>
            <a:schemeClr val="accent1">
              <a:lumMod val="20000"/>
              <a:lumOff val="80000"/>
            </a:schemeClr>
          </a:solidFill>
          <a:ln w="25400" cap="flat" cmpd="sng" algn="ctr">
            <a:solidFill>
              <a:schemeClr val="accent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 lastClr="FFFFFF"/>
                </a:solidFill>
                <a:effectLst/>
                <a:uLnTx/>
                <a:uFillTx/>
                <a:latin typeface="Arial" pitchFamily="34" charset="0"/>
                <a:ea typeface="+mn-ea"/>
                <a:cs typeface="Arial" pitchFamily="34" charset="0"/>
              </a:rPr>
              <a:t> </a:t>
            </a:r>
            <a:endParaRPr kumimoji="0" lang="en-US" sz="1800" b="0" i="0" u="none" strike="noStrike" kern="0" cap="none" spc="0" normalizeH="0" baseline="0" noProof="0" dirty="0">
              <a:ln>
                <a:noFill/>
              </a:ln>
              <a:solidFill>
                <a:sysClr val="window" lastClr="FFFFFF"/>
              </a:solidFill>
              <a:effectLst/>
              <a:uLnTx/>
              <a:uFillTx/>
              <a:latin typeface="Arial" pitchFamily="34" charset="0"/>
              <a:ea typeface="+mn-ea"/>
              <a:cs typeface="Arial" pitchFamily="34" charset="0"/>
            </a:endParaRPr>
          </a:p>
        </p:txBody>
      </p:sp>
      <p:sp>
        <p:nvSpPr>
          <p:cNvPr id="9" name="Rectangle 8"/>
          <p:cNvSpPr/>
          <p:nvPr/>
        </p:nvSpPr>
        <p:spPr>
          <a:xfrm>
            <a:off x="1219200" y="4742551"/>
            <a:ext cx="792272" cy="618141"/>
          </a:xfrm>
          <a:prstGeom prst="rect">
            <a:avLst/>
          </a:prstGeom>
          <a:solidFill>
            <a:schemeClr val="accent1"/>
          </a:solidFill>
          <a:ln w="25400" cap="flat" cmpd="sng" algn="ctr">
            <a:solidFill>
              <a:schemeClr val="accent1">
                <a:lumMod val="50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ysClr val="window" lastClr="FFFFFF"/>
                </a:solidFill>
                <a:effectLst>
                  <a:outerShdw blurRad="38100" dist="38100" dir="2700000" algn="tl">
                    <a:srgbClr val="000000">
                      <a:alpha val="43137"/>
                    </a:srgbClr>
                  </a:outerShdw>
                </a:effectLst>
                <a:uLnTx/>
                <a:uFillTx/>
                <a:latin typeface="Arial" pitchFamily="34" charset="0"/>
                <a:ea typeface="+mn-ea"/>
                <a:cs typeface="Arial" pitchFamily="34" charset="0"/>
              </a:rPr>
              <a:t>4</a:t>
            </a:r>
            <a:endParaRPr kumimoji="0" lang="en-US" sz="2400" b="1" i="0" u="none" strike="noStrike" kern="0" cap="none" spc="0" normalizeH="0" baseline="0" noProof="0" dirty="0">
              <a:ln>
                <a:noFill/>
              </a:ln>
              <a:solidFill>
                <a:sysClr val="window" lastClr="FFFFFF"/>
              </a:solidFill>
              <a:effectLst>
                <a:outerShdw blurRad="38100" dist="38100" dir="2700000" algn="tl">
                  <a:srgbClr val="000000">
                    <a:alpha val="43137"/>
                  </a:srgbClr>
                </a:outerShdw>
              </a:effectLst>
              <a:uLnTx/>
              <a:uFillTx/>
              <a:latin typeface="Arial" pitchFamily="34" charset="0"/>
              <a:ea typeface="+mn-ea"/>
              <a:cs typeface="Arial" pitchFamily="34" charset="0"/>
            </a:endParaRPr>
          </a:p>
        </p:txBody>
      </p:sp>
      <p:sp>
        <p:nvSpPr>
          <p:cNvPr id="10" name="Rectangle 9"/>
          <p:cNvSpPr/>
          <p:nvPr/>
        </p:nvSpPr>
        <p:spPr>
          <a:xfrm>
            <a:off x="2346960" y="5715028"/>
            <a:ext cx="5562600" cy="600581"/>
          </a:xfrm>
          <a:prstGeom prst="rect">
            <a:avLst/>
          </a:prstGeom>
          <a:solidFill>
            <a:schemeClr val="accent1">
              <a:lumMod val="20000"/>
              <a:lumOff val="80000"/>
            </a:schemeClr>
          </a:solidFill>
          <a:ln w="25400" cap="flat" cmpd="sng" algn="ctr">
            <a:solidFill>
              <a:schemeClr val="accent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 lastClr="FFFFFF"/>
                </a:solidFill>
                <a:effectLst/>
                <a:uLnTx/>
                <a:uFillTx/>
                <a:latin typeface="Arial" pitchFamily="34" charset="0"/>
                <a:ea typeface="+mn-ea"/>
                <a:cs typeface="Arial" pitchFamily="34" charset="0"/>
              </a:rPr>
              <a:t> </a:t>
            </a:r>
            <a:endParaRPr kumimoji="0" lang="en-US" sz="1800" b="0" i="0" u="none" strike="noStrike" kern="0" cap="none" spc="0" normalizeH="0" baseline="0" noProof="0" dirty="0">
              <a:ln>
                <a:noFill/>
              </a:ln>
              <a:solidFill>
                <a:sysClr val="window" lastClr="FFFFFF"/>
              </a:solidFill>
              <a:effectLst/>
              <a:uLnTx/>
              <a:uFillTx/>
              <a:latin typeface="Arial" pitchFamily="34" charset="0"/>
              <a:ea typeface="+mn-ea"/>
              <a:cs typeface="Arial" pitchFamily="34" charset="0"/>
            </a:endParaRPr>
          </a:p>
        </p:txBody>
      </p:sp>
      <p:sp>
        <p:nvSpPr>
          <p:cNvPr id="11" name="Rectangle 10"/>
          <p:cNvSpPr/>
          <p:nvPr/>
        </p:nvSpPr>
        <p:spPr>
          <a:xfrm>
            <a:off x="1219200" y="5706459"/>
            <a:ext cx="792272" cy="618141"/>
          </a:xfrm>
          <a:prstGeom prst="rect">
            <a:avLst/>
          </a:prstGeom>
          <a:solidFill>
            <a:schemeClr val="accent1"/>
          </a:solidFill>
          <a:ln w="25400" cap="flat" cmpd="sng" algn="ctr">
            <a:solidFill>
              <a:schemeClr val="accent1">
                <a:lumMod val="50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ysClr val="window" lastClr="FFFFFF"/>
                </a:solidFill>
                <a:effectLst>
                  <a:outerShdw blurRad="38100" dist="38100" dir="2700000" algn="tl">
                    <a:srgbClr val="000000">
                      <a:alpha val="43137"/>
                    </a:srgbClr>
                  </a:outerShdw>
                </a:effectLst>
                <a:uLnTx/>
                <a:uFillTx/>
                <a:latin typeface="Arial" pitchFamily="34" charset="0"/>
                <a:ea typeface="+mn-ea"/>
                <a:cs typeface="Arial" pitchFamily="34" charset="0"/>
              </a:rPr>
              <a:t>5</a:t>
            </a:r>
            <a:endParaRPr kumimoji="0" lang="en-US" sz="2400" b="1" i="0" u="none" strike="noStrike" kern="0" cap="none" spc="0" normalizeH="0" baseline="0" noProof="0" dirty="0">
              <a:ln>
                <a:noFill/>
              </a:ln>
              <a:solidFill>
                <a:sysClr val="window" lastClr="FFFFFF"/>
              </a:solidFill>
              <a:effectLst>
                <a:outerShdw blurRad="38100" dist="38100" dir="2700000" algn="tl">
                  <a:srgbClr val="000000">
                    <a:alpha val="43137"/>
                  </a:srgbClr>
                </a:outerShdw>
              </a:effectLst>
              <a:uLnTx/>
              <a:uFillTx/>
              <a:latin typeface="Arial" pitchFamily="34" charset="0"/>
              <a:ea typeface="+mn-ea"/>
              <a:cs typeface="Arial" pitchFamily="34" charset="0"/>
            </a:endParaRPr>
          </a:p>
        </p:txBody>
      </p:sp>
      <p:sp>
        <p:nvSpPr>
          <p:cNvPr id="12" name="Rectangle 11"/>
          <p:cNvSpPr/>
          <p:nvPr/>
        </p:nvSpPr>
        <p:spPr>
          <a:xfrm>
            <a:off x="2354580" y="1897346"/>
            <a:ext cx="5562600" cy="600581"/>
          </a:xfrm>
          <a:prstGeom prst="rect">
            <a:avLst/>
          </a:prstGeom>
          <a:solidFill>
            <a:schemeClr val="accent1">
              <a:lumMod val="20000"/>
              <a:lumOff val="80000"/>
            </a:schemeClr>
          </a:solidFill>
          <a:ln w="25400" cap="flat" cmpd="sng" algn="ctr">
            <a:solidFill>
              <a:schemeClr val="accent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 lastClr="FFFFFF"/>
                </a:solidFill>
                <a:effectLst/>
                <a:uLnTx/>
                <a:uFillTx/>
                <a:latin typeface="Arial" pitchFamily="34" charset="0"/>
                <a:ea typeface="+mn-ea"/>
                <a:cs typeface="Arial" pitchFamily="34" charset="0"/>
              </a:rPr>
              <a:t> </a:t>
            </a:r>
            <a:endParaRPr kumimoji="0" lang="en-US" sz="1800" b="0" i="0" u="none" strike="noStrike" kern="0" cap="none" spc="0" normalizeH="0" baseline="0" noProof="0" dirty="0">
              <a:ln>
                <a:noFill/>
              </a:ln>
              <a:solidFill>
                <a:sysClr val="window" lastClr="FFFFFF"/>
              </a:solidFill>
              <a:effectLst/>
              <a:uLnTx/>
              <a:uFillTx/>
              <a:latin typeface="Arial" pitchFamily="34" charset="0"/>
              <a:ea typeface="+mn-ea"/>
              <a:cs typeface="Arial" pitchFamily="34" charset="0"/>
            </a:endParaRPr>
          </a:p>
        </p:txBody>
      </p:sp>
      <p:sp>
        <p:nvSpPr>
          <p:cNvPr id="13" name="TextBox 12"/>
          <p:cNvSpPr txBox="1"/>
          <p:nvPr/>
        </p:nvSpPr>
        <p:spPr>
          <a:xfrm>
            <a:off x="2608580" y="1956026"/>
            <a:ext cx="4421809" cy="446276"/>
          </a:xfrm>
          <a:prstGeom prst="rect">
            <a:avLst/>
          </a:prstGeom>
          <a:noFill/>
        </p:spPr>
        <p:txBody>
          <a:bodyPr wrap="square" rtlCol="0">
            <a:spAutoFit/>
          </a:bodyPr>
          <a:lstStyle/>
          <a:p>
            <a:r>
              <a:rPr lang="en-US" sz="2300" dirty="0" smtClean="0">
                <a:latin typeface="Arial" pitchFamily="34" charset="0"/>
                <a:cs typeface="Arial" pitchFamily="34" charset="0"/>
              </a:rPr>
              <a:t>Lack of Profitability </a:t>
            </a:r>
            <a:endParaRPr lang="en-US" sz="2300" dirty="0">
              <a:latin typeface="Arial" pitchFamily="34" charset="0"/>
              <a:cs typeface="Arial" pitchFamily="34" charset="0"/>
            </a:endParaRPr>
          </a:p>
        </p:txBody>
      </p:sp>
      <p:sp>
        <p:nvSpPr>
          <p:cNvPr id="14" name="Rectangle 13"/>
          <p:cNvSpPr/>
          <p:nvPr/>
        </p:nvSpPr>
        <p:spPr>
          <a:xfrm>
            <a:off x="1226820" y="1888777"/>
            <a:ext cx="792272" cy="618141"/>
          </a:xfrm>
          <a:prstGeom prst="rect">
            <a:avLst/>
          </a:prstGeom>
          <a:solidFill>
            <a:schemeClr val="accent1"/>
          </a:solidFill>
          <a:ln w="25400" cap="flat" cmpd="sng" algn="ctr">
            <a:solidFill>
              <a:schemeClr val="accent1">
                <a:lumMod val="50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2400" b="1" i="0" u="none" strike="noStrike" kern="0" cap="none" spc="0" normalizeH="0" baseline="0" noProof="0" dirty="0" smtClean="0">
                <a:ln>
                  <a:noFill/>
                </a:ln>
                <a:solidFill>
                  <a:sysClr val="window" lastClr="FFFFFF"/>
                </a:solidFill>
                <a:effectLst>
                  <a:outerShdw blurRad="38100" dist="38100" dir="2700000" algn="tl">
                    <a:srgbClr val="000000">
                      <a:alpha val="43137"/>
                    </a:srgbClr>
                  </a:outerShdw>
                </a:effectLst>
                <a:uLnTx/>
                <a:uFillTx/>
                <a:latin typeface="Arial" pitchFamily="34" charset="0"/>
                <a:ea typeface="+mn-ea"/>
                <a:cs typeface="Arial" pitchFamily="34" charset="0"/>
              </a:rPr>
              <a:t>1</a:t>
            </a:r>
            <a:endParaRPr kumimoji="0" lang="en-US" sz="2400" b="1" i="0" u="none" strike="noStrike" kern="0" cap="none" spc="0" normalizeH="0" baseline="0" noProof="0" dirty="0">
              <a:ln>
                <a:noFill/>
              </a:ln>
              <a:solidFill>
                <a:sysClr val="window" lastClr="FFFFFF"/>
              </a:solidFill>
              <a:effectLst>
                <a:outerShdw blurRad="38100" dist="38100" dir="2700000" algn="tl">
                  <a:srgbClr val="000000">
                    <a:alpha val="43137"/>
                  </a:srgbClr>
                </a:outerShdw>
              </a:effectLst>
              <a:uLnTx/>
              <a:uFillTx/>
              <a:latin typeface="Arial" pitchFamily="34" charset="0"/>
              <a:ea typeface="+mn-ea"/>
              <a:cs typeface="Arial" pitchFamily="34" charset="0"/>
            </a:endParaRPr>
          </a:p>
        </p:txBody>
      </p:sp>
      <p:sp>
        <p:nvSpPr>
          <p:cNvPr id="15" name="TextBox 14"/>
          <p:cNvSpPr txBox="1"/>
          <p:nvPr/>
        </p:nvSpPr>
        <p:spPr>
          <a:xfrm>
            <a:off x="2600960" y="2937077"/>
            <a:ext cx="4567583" cy="446276"/>
          </a:xfrm>
          <a:prstGeom prst="rect">
            <a:avLst/>
          </a:prstGeom>
          <a:noFill/>
        </p:spPr>
        <p:txBody>
          <a:bodyPr wrap="square" rtlCol="0">
            <a:spAutoFit/>
          </a:bodyPr>
          <a:lstStyle/>
          <a:p>
            <a:r>
              <a:rPr lang="en-US" sz="2300" dirty="0" smtClean="0">
                <a:latin typeface="Arial" pitchFamily="34" charset="0"/>
                <a:cs typeface="Arial" pitchFamily="34" charset="0"/>
              </a:rPr>
              <a:t>Lack of Customer Service </a:t>
            </a:r>
            <a:endParaRPr lang="en-US" sz="2300" dirty="0">
              <a:latin typeface="Arial" pitchFamily="34" charset="0"/>
              <a:cs typeface="Arial" pitchFamily="34" charset="0"/>
            </a:endParaRPr>
          </a:p>
        </p:txBody>
      </p:sp>
      <p:sp>
        <p:nvSpPr>
          <p:cNvPr id="16" name="TextBox 15"/>
          <p:cNvSpPr txBox="1"/>
          <p:nvPr/>
        </p:nvSpPr>
        <p:spPr>
          <a:xfrm>
            <a:off x="2600960" y="4837063"/>
            <a:ext cx="5019040" cy="446276"/>
          </a:xfrm>
          <a:prstGeom prst="rect">
            <a:avLst/>
          </a:prstGeom>
          <a:noFill/>
        </p:spPr>
        <p:txBody>
          <a:bodyPr wrap="square" rtlCol="0">
            <a:spAutoFit/>
          </a:bodyPr>
          <a:lstStyle/>
          <a:p>
            <a:r>
              <a:rPr lang="en-US" sz="2300" dirty="0" smtClean="0">
                <a:latin typeface="Arial" pitchFamily="34" charset="0"/>
                <a:cs typeface="Arial" pitchFamily="34" charset="0"/>
              </a:rPr>
              <a:t>Accepts Limited Insurance Payers</a:t>
            </a:r>
            <a:endParaRPr lang="en-US" sz="2300" dirty="0">
              <a:latin typeface="Arial" pitchFamily="34" charset="0"/>
              <a:cs typeface="Arial" pitchFamily="34" charset="0"/>
            </a:endParaRPr>
          </a:p>
        </p:txBody>
      </p:sp>
      <p:sp>
        <p:nvSpPr>
          <p:cNvPr id="17" name="TextBox 16"/>
          <p:cNvSpPr txBox="1"/>
          <p:nvPr/>
        </p:nvSpPr>
        <p:spPr>
          <a:xfrm>
            <a:off x="2600960" y="5813621"/>
            <a:ext cx="5316220" cy="446276"/>
          </a:xfrm>
          <a:prstGeom prst="rect">
            <a:avLst/>
          </a:prstGeom>
          <a:noFill/>
        </p:spPr>
        <p:txBody>
          <a:bodyPr wrap="square" rtlCol="0">
            <a:spAutoFit/>
          </a:bodyPr>
          <a:lstStyle/>
          <a:p>
            <a:r>
              <a:rPr lang="en-US" sz="2300" dirty="0" smtClean="0">
                <a:latin typeface="Arial" pitchFamily="34" charset="0"/>
                <a:cs typeface="Arial" pitchFamily="34" charset="0"/>
              </a:rPr>
              <a:t>Negative Impacts Affordable </a:t>
            </a:r>
            <a:r>
              <a:rPr lang="en-US" sz="2300" dirty="0" smtClean="0">
                <a:latin typeface="Arial" pitchFamily="34" charset="0"/>
                <a:cs typeface="Arial" pitchFamily="34" charset="0"/>
              </a:rPr>
              <a:t>Care Act</a:t>
            </a:r>
            <a:endParaRPr lang="en-US" sz="2300" dirty="0">
              <a:latin typeface="Arial" pitchFamily="34" charset="0"/>
              <a:cs typeface="Arial" pitchFamily="34" charset="0"/>
            </a:endParaRPr>
          </a:p>
        </p:txBody>
      </p:sp>
      <p:sp>
        <p:nvSpPr>
          <p:cNvPr id="18" name="TextBox 17"/>
          <p:cNvSpPr txBox="1"/>
          <p:nvPr/>
        </p:nvSpPr>
        <p:spPr>
          <a:xfrm>
            <a:off x="2600960" y="3885805"/>
            <a:ext cx="4567583" cy="446276"/>
          </a:xfrm>
          <a:prstGeom prst="rect">
            <a:avLst/>
          </a:prstGeom>
          <a:noFill/>
        </p:spPr>
        <p:txBody>
          <a:bodyPr wrap="square" rtlCol="0">
            <a:spAutoFit/>
          </a:bodyPr>
          <a:lstStyle/>
          <a:p>
            <a:r>
              <a:rPr lang="en-US" sz="2300" dirty="0" smtClean="0">
                <a:latin typeface="Arial" pitchFamily="34" charset="0"/>
                <a:cs typeface="Arial" pitchFamily="34" charset="0"/>
              </a:rPr>
              <a:t>Public Perception-Death in ER </a:t>
            </a:r>
            <a:endParaRPr lang="en-US" sz="2300" dirty="0" smtClean="0">
              <a:latin typeface="Arial" pitchFamily="34" charset="0"/>
              <a:cs typeface="Arial" pitchFamily="34" charset="0"/>
            </a:endParaRPr>
          </a:p>
        </p:txBody>
      </p:sp>
    </p:spTree>
    <p:extLst>
      <p:ext uri="{BB962C8B-B14F-4D97-AF65-F5344CB8AC3E}">
        <p14:creationId xmlns:p14="http://schemas.microsoft.com/office/powerpoint/2010/main" val="28969108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Addressing </a:t>
            </a:r>
            <a:r>
              <a:rPr lang="en-US" dirty="0" smtClean="0"/>
              <a:t>ASC Challenges</a:t>
            </a:r>
            <a:endParaRPr lang="en-US" dirty="0"/>
          </a:p>
        </p:txBody>
      </p:sp>
      <p:graphicFrame>
        <p:nvGraphicFramePr>
          <p:cNvPr id="4" name="Diagram 3"/>
          <p:cNvGraphicFramePr/>
          <p:nvPr>
            <p:extLst>
              <p:ext uri="{D42A27DB-BD31-4B8C-83A1-F6EECF244321}">
                <p14:modId xmlns:p14="http://schemas.microsoft.com/office/powerpoint/2010/main" val="941668086"/>
              </p:ext>
            </p:extLst>
          </p:nvPr>
        </p:nvGraphicFramePr>
        <p:xfrm>
          <a:off x="685800" y="2978348"/>
          <a:ext cx="7821386" cy="137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769710" y="5026223"/>
            <a:ext cx="1676400" cy="1938992"/>
          </a:xfrm>
          <a:prstGeom prst="rect">
            <a:avLst/>
          </a:prstGeom>
          <a:noFill/>
        </p:spPr>
        <p:txBody>
          <a:bodyPr wrap="square" rtlCol="0">
            <a:spAutoFit/>
          </a:bodyPr>
          <a:lstStyle/>
          <a:p>
            <a:r>
              <a:rPr lang="en-US" sz="2000" i="1" dirty="0" smtClean="0">
                <a:latin typeface="+mj-lt"/>
              </a:rPr>
              <a:t>Use Social Media to improve image. Ge the word out successes</a:t>
            </a:r>
            <a:endParaRPr lang="en-US" sz="2000" i="1" dirty="0">
              <a:latin typeface="+mj-lt"/>
            </a:endParaRPr>
          </a:p>
        </p:txBody>
      </p:sp>
      <p:cxnSp>
        <p:nvCxnSpPr>
          <p:cNvPr id="6" name="Straight Connector 5"/>
          <p:cNvCxnSpPr/>
          <p:nvPr/>
        </p:nvCxnSpPr>
        <p:spPr>
          <a:xfrm rot="5400000" flipH="1">
            <a:off x="1372394" y="4577754"/>
            <a:ext cx="457200"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5400000" flipH="1">
            <a:off x="3277394" y="4577754"/>
            <a:ext cx="457200"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flipH="1">
            <a:off x="5201444" y="4577754"/>
            <a:ext cx="457200"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5400000" flipH="1">
            <a:off x="7125494" y="4577754"/>
            <a:ext cx="457200"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665185" y="5026223"/>
            <a:ext cx="1676400" cy="1323439"/>
          </a:xfrm>
          <a:prstGeom prst="rect">
            <a:avLst/>
          </a:prstGeom>
          <a:noFill/>
        </p:spPr>
        <p:txBody>
          <a:bodyPr wrap="square" rtlCol="0">
            <a:spAutoFit/>
          </a:bodyPr>
          <a:lstStyle/>
          <a:p>
            <a:r>
              <a:rPr lang="en-US" sz="2000" i="1" dirty="0" smtClean="0">
                <a:latin typeface="+mj-lt"/>
              </a:rPr>
              <a:t>Medicare payments can improve financials</a:t>
            </a:r>
            <a:endParaRPr lang="en-US" sz="2000" i="1" dirty="0">
              <a:latin typeface="+mj-lt"/>
            </a:endParaRPr>
          </a:p>
        </p:txBody>
      </p:sp>
      <p:sp>
        <p:nvSpPr>
          <p:cNvPr id="11" name="TextBox 10"/>
          <p:cNvSpPr txBox="1"/>
          <p:nvPr/>
        </p:nvSpPr>
        <p:spPr>
          <a:xfrm>
            <a:off x="4627335" y="5026223"/>
            <a:ext cx="1676400" cy="1938992"/>
          </a:xfrm>
          <a:prstGeom prst="rect">
            <a:avLst/>
          </a:prstGeom>
          <a:noFill/>
        </p:spPr>
        <p:txBody>
          <a:bodyPr wrap="square" rtlCol="0">
            <a:spAutoFit/>
          </a:bodyPr>
          <a:lstStyle/>
          <a:p>
            <a:r>
              <a:rPr lang="en-US" sz="2000" i="1" dirty="0" smtClean="0">
                <a:latin typeface="+mj-lt"/>
              </a:rPr>
              <a:t>Accept all Insurance from community not just middle class</a:t>
            </a:r>
            <a:endParaRPr lang="en-US" sz="2000" i="1" dirty="0">
              <a:latin typeface="+mj-lt"/>
            </a:endParaRPr>
          </a:p>
        </p:txBody>
      </p:sp>
      <p:sp>
        <p:nvSpPr>
          <p:cNvPr id="12" name="TextBox 11"/>
          <p:cNvSpPr txBox="1"/>
          <p:nvPr/>
        </p:nvSpPr>
        <p:spPr>
          <a:xfrm>
            <a:off x="6551385" y="5026223"/>
            <a:ext cx="1676400" cy="1631216"/>
          </a:xfrm>
          <a:prstGeom prst="rect">
            <a:avLst/>
          </a:prstGeom>
          <a:noFill/>
        </p:spPr>
        <p:txBody>
          <a:bodyPr wrap="square" rtlCol="0">
            <a:spAutoFit/>
          </a:bodyPr>
          <a:lstStyle/>
          <a:p>
            <a:r>
              <a:rPr lang="en-US" sz="2000" i="1" dirty="0" smtClean="0">
                <a:latin typeface="+mj-lt"/>
              </a:rPr>
              <a:t>Implement Quality Program for Entire Hospital</a:t>
            </a:r>
            <a:endParaRPr lang="en-US" sz="2000" i="1" dirty="0">
              <a:latin typeface="+mj-lt"/>
            </a:endParaRPr>
          </a:p>
        </p:txBody>
      </p:sp>
      <p:sp>
        <p:nvSpPr>
          <p:cNvPr id="13" name="TextBox 12"/>
          <p:cNvSpPr txBox="1"/>
          <p:nvPr/>
        </p:nvSpPr>
        <p:spPr>
          <a:xfrm>
            <a:off x="685800" y="2133600"/>
            <a:ext cx="7840890" cy="1107996"/>
          </a:xfrm>
          <a:prstGeom prst="rect">
            <a:avLst/>
          </a:prstGeom>
          <a:noFill/>
        </p:spPr>
        <p:txBody>
          <a:bodyPr wrap="square" rtlCol="0">
            <a:spAutoFit/>
          </a:bodyPr>
          <a:lstStyle/>
          <a:p>
            <a:pPr algn="just"/>
            <a:r>
              <a:rPr lang="en-US" sz="2200" i="1" dirty="0" smtClean="0">
                <a:latin typeface="+mj-lt"/>
              </a:rPr>
              <a:t>The Affordable Care Act forces the ASC to change business model  or join the hospital as a partner</a:t>
            </a:r>
            <a:r>
              <a:rPr lang="en-US" sz="2200" i="1" dirty="0" smtClean="0">
                <a:latin typeface="+mj-lt"/>
              </a:rPr>
              <a:t>. ACA high deductibles plans will hurt the entire ASC Industry (Dydra,2013).</a:t>
            </a:r>
            <a:endParaRPr lang="en-US" sz="2200" i="1" dirty="0">
              <a:latin typeface="+mj-lt"/>
            </a:endParaRPr>
          </a:p>
        </p:txBody>
      </p:sp>
    </p:spTree>
    <p:extLst>
      <p:ext uri="{BB962C8B-B14F-4D97-AF65-F5344CB8AC3E}">
        <p14:creationId xmlns:p14="http://schemas.microsoft.com/office/powerpoint/2010/main" val="21292363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ASC External Pressures</a:t>
            </a:r>
            <a:endParaRPr lang="en-US" dirty="0"/>
          </a:p>
        </p:txBody>
      </p:sp>
      <p:graphicFrame>
        <p:nvGraphicFramePr>
          <p:cNvPr id="4" name="Diagram 3"/>
          <p:cNvGraphicFramePr/>
          <p:nvPr>
            <p:extLst>
              <p:ext uri="{D42A27DB-BD31-4B8C-83A1-F6EECF244321}">
                <p14:modId xmlns:p14="http://schemas.microsoft.com/office/powerpoint/2010/main" val="2612268831"/>
              </p:ext>
            </p:extLst>
          </p:nvPr>
        </p:nvGraphicFramePr>
        <p:xfrm>
          <a:off x="1371600" y="1879600"/>
          <a:ext cx="6324600" cy="421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456268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ASC Motivating Physicians</a:t>
            </a:r>
            <a:endParaRPr lang="en-US" dirty="0"/>
          </a:p>
        </p:txBody>
      </p:sp>
      <p:graphicFrame>
        <p:nvGraphicFramePr>
          <p:cNvPr id="4" name="Diagram 3"/>
          <p:cNvGraphicFramePr/>
          <p:nvPr>
            <p:extLst>
              <p:ext uri="{D42A27DB-BD31-4B8C-83A1-F6EECF244321}">
                <p14:modId xmlns:p14="http://schemas.microsoft.com/office/powerpoint/2010/main" val="484901817"/>
              </p:ext>
            </p:extLst>
          </p:nvPr>
        </p:nvGraphicFramePr>
        <p:xfrm>
          <a:off x="1371600" y="1828800"/>
          <a:ext cx="6400800" cy="4267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838200" y="6396335"/>
            <a:ext cx="8077200" cy="461665"/>
          </a:xfrm>
          <a:prstGeom prst="rect">
            <a:avLst/>
          </a:prstGeom>
          <a:noFill/>
        </p:spPr>
        <p:txBody>
          <a:bodyPr wrap="square" rtlCol="0">
            <a:spAutoFit/>
          </a:bodyPr>
          <a:lstStyle/>
          <a:p>
            <a:r>
              <a:rPr lang="en-US" sz="1200" dirty="0" smtClean="0"/>
              <a:t>Becker's ASC Review.(Dec. 2011). 5 Business Lessons for ASC Physicians. </a:t>
            </a:r>
            <a:r>
              <a:rPr lang="en-US" sz="1200" dirty="0"/>
              <a:t>Retrieved May 5, 2015 from http://www.beckersasc.com/business-office-accounting-hr/5-business-lessons-for-asc-physicians.html</a:t>
            </a:r>
          </a:p>
        </p:txBody>
      </p:sp>
    </p:spTree>
    <p:extLst>
      <p:ext uri="{BB962C8B-B14F-4D97-AF65-F5344CB8AC3E}">
        <p14:creationId xmlns:p14="http://schemas.microsoft.com/office/powerpoint/2010/main" val="8232472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ASC Solutions</a:t>
            </a:r>
            <a:endParaRPr lang="en-US" dirty="0"/>
          </a:p>
        </p:txBody>
      </p:sp>
      <p:graphicFrame>
        <p:nvGraphicFramePr>
          <p:cNvPr id="4" name="Diagram 3"/>
          <p:cNvGraphicFramePr/>
          <p:nvPr>
            <p:extLst>
              <p:ext uri="{D42A27DB-BD31-4B8C-83A1-F6EECF244321}">
                <p14:modId xmlns:p14="http://schemas.microsoft.com/office/powerpoint/2010/main" val="3684156188"/>
              </p:ext>
            </p:extLst>
          </p:nvPr>
        </p:nvGraphicFramePr>
        <p:xfrm>
          <a:off x="914400" y="1003441"/>
          <a:ext cx="7086600" cy="47243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990600" y="5169378"/>
            <a:ext cx="1676400" cy="1477328"/>
          </a:xfrm>
          <a:prstGeom prst="rect">
            <a:avLst/>
          </a:prstGeom>
          <a:noFill/>
        </p:spPr>
        <p:txBody>
          <a:bodyPr wrap="square" rtlCol="0">
            <a:spAutoFit/>
          </a:bodyPr>
          <a:lstStyle/>
          <a:p>
            <a:r>
              <a:rPr lang="en-US" i="1" dirty="0" smtClean="0">
                <a:latin typeface="+mj-lt"/>
              </a:rPr>
              <a:t>Quality Controls that will hold management and employees accountable.</a:t>
            </a:r>
            <a:endParaRPr lang="en-US" i="1" dirty="0">
              <a:latin typeface="+mj-lt"/>
            </a:endParaRPr>
          </a:p>
        </p:txBody>
      </p:sp>
      <p:cxnSp>
        <p:nvCxnSpPr>
          <p:cNvPr id="6" name="Straight Connector 5"/>
          <p:cNvCxnSpPr/>
          <p:nvPr/>
        </p:nvCxnSpPr>
        <p:spPr>
          <a:xfrm rot="5400000" flipH="1">
            <a:off x="1751805" y="4720909"/>
            <a:ext cx="457200"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5400000" flipH="1">
            <a:off x="3428205" y="4720909"/>
            <a:ext cx="457200"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flipH="1">
            <a:off x="5104606" y="4720909"/>
            <a:ext cx="457200"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5400000" flipH="1">
            <a:off x="6706394" y="4720909"/>
            <a:ext cx="457200"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895600" y="5169378"/>
            <a:ext cx="1676400" cy="1477328"/>
          </a:xfrm>
          <a:prstGeom prst="rect">
            <a:avLst/>
          </a:prstGeom>
          <a:noFill/>
        </p:spPr>
        <p:txBody>
          <a:bodyPr wrap="square" rtlCol="0">
            <a:spAutoFit/>
          </a:bodyPr>
          <a:lstStyle/>
          <a:p>
            <a:r>
              <a:rPr lang="en-US" i="1" dirty="0" smtClean="0">
                <a:latin typeface="+mj-lt"/>
              </a:rPr>
              <a:t>Image Consultant improve ASC public </a:t>
            </a:r>
            <a:r>
              <a:rPr lang="en-US" i="1" dirty="0" smtClean="0">
                <a:latin typeface="+mj-lt"/>
              </a:rPr>
              <a:t>perception</a:t>
            </a:r>
            <a:endParaRPr lang="en-US" i="1" dirty="0">
              <a:latin typeface="+mj-lt"/>
            </a:endParaRPr>
          </a:p>
        </p:txBody>
      </p:sp>
      <p:sp>
        <p:nvSpPr>
          <p:cNvPr id="12" name="TextBox 11"/>
          <p:cNvSpPr txBox="1"/>
          <p:nvPr/>
        </p:nvSpPr>
        <p:spPr>
          <a:xfrm>
            <a:off x="4648200" y="5172670"/>
            <a:ext cx="1676400" cy="1477328"/>
          </a:xfrm>
          <a:prstGeom prst="rect">
            <a:avLst/>
          </a:prstGeom>
          <a:noFill/>
        </p:spPr>
        <p:txBody>
          <a:bodyPr wrap="square" rtlCol="0">
            <a:spAutoFit/>
          </a:bodyPr>
          <a:lstStyle/>
          <a:p>
            <a:r>
              <a:rPr lang="en-US" i="1" dirty="0" smtClean="0">
                <a:latin typeface="+mj-lt"/>
              </a:rPr>
              <a:t>Listen and Track Patients Satisfaction with month results reviews</a:t>
            </a:r>
            <a:endParaRPr lang="en-US" i="1" dirty="0">
              <a:latin typeface="+mj-lt"/>
            </a:endParaRPr>
          </a:p>
        </p:txBody>
      </p:sp>
      <p:sp>
        <p:nvSpPr>
          <p:cNvPr id="13" name="TextBox 12"/>
          <p:cNvSpPr txBox="1"/>
          <p:nvPr/>
        </p:nvSpPr>
        <p:spPr>
          <a:xfrm>
            <a:off x="6400800" y="5172670"/>
            <a:ext cx="1676400" cy="1477328"/>
          </a:xfrm>
          <a:prstGeom prst="rect">
            <a:avLst/>
          </a:prstGeom>
          <a:noFill/>
        </p:spPr>
        <p:txBody>
          <a:bodyPr wrap="square" rtlCol="0">
            <a:spAutoFit/>
          </a:bodyPr>
          <a:lstStyle/>
          <a:p>
            <a:r>
              <a:rPr lang="en-US" i="1" dirty="0" smtClean="0">
                <a:latin typeface="+mj-lt"/>
              </a:rPr>
              <a:t>Improve cash flow/financials  with </a:t>
            </a:r>
            <a:r>
              <a:rPr lang="en-US" i="1" dirty="0">
                <a:latin typeface="+mj-lt"/>
              </a:rPr>
              <a:t> </a:t>
            </a:r>
            <a:r>
              <a:rPr lang="en-US" i="1" dirty="0" smtClean="0">
                <a:latin typeface="+mj-lt"/>
              </a:rPr>
              <a:t>more healthcare payers</a:t>
            </a:r>
            <a:endParaRPr lang="en-US" i="1" dirty="0">
              <a:latin typeface="+mj-lt"/>
            </a:endParaRPr>
          </a:p>
        </p:txBody>
      </p:sp>
    </p:spTree>
    <p:extLst>
      <p:ext uri="{BB962C8B-B14F-4D97-AF65-F5344CB8AC3E}">
        <p14:creationId xmlns:p14="http://schemas.microsoft.com/office/powerpoint/2010/main" val="19464605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Strategies</a:t>
            </a:r>
            <a:r>
              <a:rPr lang="en-US" dirty="0" smtClean="0"/>
              <a:t> Increase Referrals to ASC</a:t>
            </a:r>
            <a:endParaRPr lang="en-US" dirty="0"/>
          </a:p>
        </p:txBody>
      </p:sp>
      <p:sp>
        <p:nvSpPr>
          <p:cNvPr id="4" name="Rounded Rectangle 3"/>
          <p:cNvSpPr/>
          <p:nvPr/>
        </p:nvSpPr>
        <p:spPr>
          <a:xfrm>
            <a:off x="2286000" y="1838325"/>
            <a:ext cx="1981200" cy="1981200"/>
          </a:xfrm>
          <a:prstGeom prst="round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rPr>
              <a:t>Accept Medicaid Patients</a:t>
            </a:r>
            <a:endParaRPr lang="en-US" sz="2400" dirty="0">
              <a:solidFill>
                <a:schemeClr val="bg1"/>
              </a:solidFill>
            </a:endParaRPr>
          </a:p>
        </p:txBody>
      </p:sp>
      <p:sp>
        <p:nvSpPr>
          <p:cNvPr id="5" name="Rounded Rectangle 4"/>
          <p:cNvSpPr/>
          <p:nvPr/>
        </p:nvSpPr>
        <p:spPr>
          <a:xfrm>
            <a:off x="4724400" y="1828800"/>
            <a:ext cx="1981200" cy="1981200"/>
          </a:xfrm>
          <a:prstGeom prst="round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400" dirty="0" smtClean="0">
                <a:solidFill>
                  <a:schemeClr val="bg1"/>
                </a:solidFill>
              </a:rPr>
              <a:t>Accept all types of Patients Insurance </a:t>
            </a:r>
            <a:endParaRPr lang="en-US" sz="2400" dirty="0">
              <a:solidFill>
                <a:schemeClr val="bg1"/>
              </a:solidFill>
            </a:endParaRPr>
          </a:p>
        </p:txBody>
      </p:sp>
      <p:sp>
        <p:nvSpPr>
          <p:cNvPr id="6" name="Rounded Rectangle 5"/>
          <p:cNvSpPr/>
          <p:nvPr/>
        </p:nvSpPr>
        <p:spPr>
          <a:xfrm>
            <a:off x="2286000" y="4343400"/>
            <a:ext cx="1981200" cy="1981200"/>
          </a:xfrm>
          <a:prstGeom prst="roundRect">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500" dirty="0" smtClean="0">
                <a:solidFill>
                  <a:schemeClr val="bg1"/>
                </a:solidFill>
              </a:rPr>
              <a:t>Accept Nursing Home Patients </a:t>
            </a:r>
            <a:endParaRPr lang="en-US" sz="2500" dirty="0">
              <a:solidFill>
                <a:schemeClr val="bg1"/>
              </a:solidFill>
            </a:endParaRPr>
          </a:p>
        </p:txBody>
      </p:sp>
      <p:sp>
        <p:nvSpPr>
          <p:cNvPr id="7" name="Rounded Rectangle 6"/>
          <p:cNvSpPr/>
          <p:nvPr/>
        </p:nvSpPr>
        <p:spPr>
          <a:xfrm>
            <a:off x="4724400" y="4343400"/>
            <a:ext cx="1981200" cy="1981200"/>
          </a:xfrm>
          <a:prstGeom prst="round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400" dirty="0" smtClean="0">
                <a:solidFill>
                  <a:prstClr val="white"/>
                </a:solidFill>
              </a:rPr>
              <a:t>Free Transport </a:t>
            </a:r>
            <a:r>
              <a:rPr lang="en-US" sz="2400" dirty="0" smtClean="0">
                <a:solidFill>
                  <a:prstClr val="white"/>
                </a:solidFill>
              </a:rPr>
              <a:t>Medicare Patients</a:t>
            </a:r>
            <a:endParaRPr lang="en-US" sz="2400" dirty="0">
              <a:solidFill>
                <a:prstClr val="white"/>
              </a:solidFill>
            </a:endParaRPr>
          </a:p>
        </p:txBody>
      </p:sp>
      <p:sp>
        <p:nvSpPr>
          <p:cNvPr id="8" name="Left-Right Arrow 7"/>
          <p:cNvSpPr/>
          <p:nvPr/>
        </p:nvSpPr>
        <p:spPr>
          <a:xfrm rot="5400000">
            <a:off x="1994606" y="3948994"/>
            <a:ext cx="5029200" cy="331612"/>
          </a:xfrm>
          <a:prstGeom prst="leftRight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Left-Right Arrow 8"/>
          <p:cNvSpPr/>
          <p:nvPr/>
        </p:nvSpPr>
        <p:spPr>
          <a:xfrm>
            <a:off x="1981200" y="3933825"/>
            <a:ext cx="5029200" cy="331612"/>
          </a:xfrm>
          <a:prstGeom prst="leftRight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8456643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BAE49"/>
      </a:accent1>
      <a:accent2>
        <a:srgbClr val="336666"/>
      </a:accent2>
      <a:accent3>
        <a:srgbClr val="666633"/>
      </a:accent3>
      <a:accent4>
        <a:srgbClr val="336633"/>
      </a:accent4>
      <a:accent5>
        <a:srgbClr val="99CC99"/>
      </a:accent5>
      <a:accent6>
        <a:srgbClr val="339999"/>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189</TotalTime>
  <Words>753</Words>
  <Application>Microsoft Office PowerPoint</Application>
  <PresentationFormat>On-screen Show (4:3)</PresentationFormat>
  <Paragraphs>143</Paragraphs>
  <Slides>15</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Century Gothic</vt:lpstr>
      <vt:lpstr>Office Theme</vt:lpstr>
      <vt:lpstr>Ambulatory Surgery Center</vt:lpstr>
      <vt:lpstr>ASC Problem</vt:lpstr>
      <vt:lpstr>Gladiolus Surgery Center</vt:lpstr>
      <vt:lpstr>ASC Gladiolus Challenges</vt:lpstr>
      <vt:lpstr>Addressing ASC Challenges</vt:lpstr>
      <vt:lpstr>ASC External Pressures</vt:lpstr>
      <vt:lpstr>ASC Motivating Physicians</vt:lpstr>
      <vt:lpstr>ASC Solutions</vt:lpstr>
      <vt:lpstr>Strategies Increase Referrals to ASC</vt:lpstr>
      <vt:lpstr>ASC Customer Satisfaction</vt:lpstr>
      <vt:lpstr>Affordable Care Act Impact on ASC</vt:lpstr>
      <vt:lpstr>Affordable Care Act Limits ASC</vt:lpstr>
      <vt:lpstr>ACA Proposed Change</vt:lpstr>
      <vt:lpstr>References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Company</dc:creator>
  <cp:lastModifiedBy>Bruce Mosley</cp:lastModifiedBy>
  <cp:revision>143</cp:revision>
  <dcterms:created xsi:type="dcterms:W3CDTF">2013-12-25T12:45:28Z</dcterms:created>
  <dcterms:modified xsi:type="dcterms:W3CDTF">2015-05-07T22:31:51Z</dcterms:modified>
</cp:coreProperties>
</file>