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5" r:id="rId4"/>
    <p:sldId id="259" r:id="rId5"/>
    <p:sldId id="269" r:id="rId6"/>
    <p:sldId id="270" r:id="rId7"/>
    <p:sldId id="266" r:id="rId8"/>
    <p:sldId id="271"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7FFF"/>
    <a:srgbClr val="F7E289"/>
    <a:srgbClr val="FF9E1D"/>
    <a:srgbClr val="D68B1C"/>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8" autoAdjust="0"/>
    <p:restoredTop sz="76844" autoAdjust="0"/>
  </p:normalViewPr>
  <p:slideViewPr>
    <p:cSldViewPr>
      <p:cViewPr varScale="1">
        <p:scale>
          <a:sx n="89" d="100"/>
          <a:sy n="89" d="100"/>
        </p:scale>
        <p:origin x="216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044727-3725-4667-A0C6-E48AECC28851}" type="doc">
      <dgm:prSet loTypeId="urn:microsoft.com/office/officeart/2005/8/layout/cycle8" loCatId="cycle" qsTypeId="urn:microsoft.com/office/officeart/2005/8/quickstyle/simple1" qsCatId="simple" csTypeId="urn:microsoft.com/office/officeart/2005/8/colors/colorful1" csCatId="colorful" phldr="1"/>
      <dgm:spPr/>
    </dgm:pt>
    <dgm:pt modelId="{92695EE8-C144-465D-AEF2-E2DFA087706E}">
      <dgm:prSet phldrT="[Text]"/>
      <dgm:spPr/>
      <dgm:t>
        <a:bodyPr/>
        <a:lstStyle/>
        <a:p>
          <a:r>
            <a:rPr lang="en-US" dirty="0" smtClean="0"/>
            <a:t>Behavioral Leadership Theories</a:t>
          </a:r>
          <a:endParaRPr lang="en-US" dirty="0"/>
        </a:p>
      </dgm:t>
    </dgm:pt>
    <dgm:pt modelId="{8AC80B8D-6B3F-445B-A050-E905331ACB5A}" type="parTrans" cxnId="{88DA251A-8EB1-4571-87FD-1ECEEE8F2C49}">
      <dgm:prSet/>
      <dgm:spPr/>
      <dgm:t>
        <a:bodyPr/>
        <a:lstStyle/>
        <a:p>
          <a:endParaRPr lang="en-US"/>
        </a:p>
      </dgm:t>
    </dgm:pt>
    <dgm:pt modelId="{9B400C5E-6F61-428C-B582-30A030BFB43E}" type="sibTrans" cxnId="{88DA251A-8EB1-4571-87FD-1ECEEE8F2C49}">
      <dgm:prSet/>
      <dgm:spPr/>
      <dgm:t>
        <a:bodyPr/>
        <a:lstStyle/>
        <a:p>
          <a:endParaRPr lang="en-US"/>
        </a:p>
      </dgm:t>
    </dgm:pt>
    <dgm:pt modelId="{F006C4B5-6AC2-4382-80A9-66067960A909}">
      <dgm:prSet phldrT="[Text]"/>
      <dgm:spPr/>
      <dgm:t>
        <a:bodyPr/>
        <a:lstStyle/>
        <a:p>
          <a:r>
            <a:rPr lang="en-US" dirty="0" smtClean="0"/>
            <a:t>Relationship Leadership Theories</a:t>
          </a:r>
          <a:endParaRPr lang="en-US" dirty="0"/>
        </a:p>
      </dgm:t>
    </dgm:pt>
    <dgm:pt modelId="{6B0A65DB-F1EE-48AF-BF5C-99445FD82D10}" type="parTrans" cxnId="{BD34B6C8-90E4-449B-9B6C-4504770DF25B}">
      <dgm:prSet/>
      <dgm:spPr/>
      <dgm:t>
        <a:bodyPr/>
        <a:lstStyle/>
        <a:p>
          <a:endParaRPr lang="en-US"/>
        </a:p>
      </dgm:t>
    </dgm:pt>
    <dgm:pt modelId="{E8732332-B842-4B1A-B8DF-17C8D037BA8C}" type="sibTrans" cxnId="{BD34B6C8-90E4-449B-9B6C-4504770DF25B}">
      <dgm:prSet/>
      <dgm:spPr/>
      <dgm:t>
        <a:bodyPr/>
        <a:lstStyle/>
        <a:p>
          <a:endParaRPr lang="en-US"/>
        </a:p>
      </dgm:t>
    </dgm:pt>
    <dgm:pt modelId="{F00C2786-C5A7-44D6-9D19-3A6946CABFEC}">
      <dgm:prSet phldrT="[Text]"/>
      <dgm:spPr/>
      <dgm:t>
        <a:bodyPr/>
        <a:lstStyle/>
        <a:p>
          <a:r>
            <a:rPr lang="en-US" dirty="0" smtClean="0"/>
            <a:t>Trait Leadership Theories </a:t>
          </a:r>
          <a:endParaRPr lang="en-US" dirty="0"/>
        </a:p>
      </dgm:t>
    </dgm:pt>
    <dgm:pt modelId="{48E16CBD-8123-4298-9106-B3AE5D58C3F3}" type="parTrans" cxnId="{CBB79390-80B7-42AE-A10A-44299E36AB29}">
      <dgm:prSet/>
      <dgm:spPr/>
      <dgm:t>
        <a:bodyPr/>
        <a:lstStyle/>
        <a:p>
          <a:endParaRPr lang="en-US"/>
        </a:p>
      </dgm:t>
    </dgm:pt>
    <dgm:pt modelId="{DE6C0E27-26BD-4EAE-8C29-D6DC8DAE9FC6}" type="sibTrans" cxnId="{CBB79390-80B7-42AE-A10A-44299E36AB29}">
      <dgm:prSet/>
      <dgm:spPr/>
      <dgm:t>
        <a:bodyPr/>
        <a:lstStyle/>
        <a:p>
          <a:endParaRPr lang="en-US"/>
        </a:p>
      </dgm:t>
    </dgm:pt>
    <dgm:pt modelId="{946514F8-E312-4239-9173-CAE400BDC0D0}" type="pres">
      <dgm:prSet presAssocID="{61044727-3725-4667-A0C6-E48AECC28851}" presName="compositeShape" presStyleCnt="0">
        <dgm:presLayoutVars>
          <dgm:chMax val="7"/>
          <dgm:dir/>
          <dgm:resizeHandles val="exact"/>
        </dgm:presLayoutVars>
      </dgm:prSet>
      <dgm:spPr/>
    </dgm:pt>
    <dgm:pt modelId="{7D1F0BAC-CE99-48EF-930B-816B595E7C19}" type="pres">
      <dgm:prSet presAssocID="{61044727-3725-4667-A0C6-E48AECC28851}" presName="wedge1" presStyleLbl="node1" presStyleIdx="0" presStyleCnt="3"/>
      <dgm:spPr/>
      <dgm:t>
        <a:bodyPr/>
        <a:lstStyle/>
        <a:p>
          <a:endParaRPr lang="en-US"/>
        </a:p>
      </dgm:t>
    </dgm:pt>
    <dgm:pt modelId="{1A9DDCE8-9342-4559-B6D0-AC4E96AE3632}" type="pres">
      <dgm:prSet presAssocID="{61044727-3725-4667-A0C6-E48AECC28851}" presName="dummy1a" presStyleCnt="0"/>
      <dgm:spPr/>
    </dgm:pt>
    <dgm:pt modelId="{592B890E-065D-48BA-9C33-B3B8D38DE552}" type="pres">
      <dgm:prSet presAssocID="{61044727-3725-4667-A0C6-E48AECC28851}" presName="dummy1b" presStyleCnt="0"/>
      <dgm:spPr/>
    </dgm:pt>
    <dgm:pt modelId="{DD97B256-E100-42F9-ADE7-2B3BE5F08453}" type="pres">
      <dgm:prSet presAssocID="{61044727-3725-4667-A0C6-E48AECC28851}" presName="wedge1Tx" presStyleLbl="node1" presStyleIdx="0" presStyleCnt="3">
        <dgm:presLayoutVars>
          <dgm:chMax val="0"/>
          <dgm:chPref val="0"/>
          <dgm:bulletEnabled val="1"/>
        </dgm:presLayoutVars>
      </dgm:prSet>
      <dgm:spPr/>
      <dgm:t>
        <a:bodyPr/>
        <a:lstStyle/>
        <a:p>
          <a:endParaRPr lang="en-US"/>
        </a:p>
      </dgm:t>
    </dgm:pt>
    <dgm:pt modelId="{277BF226-763B-4DBF-834F-363714D0470C}" type="pres">
      <dgm:prSet presAssocID="{61044727-3725-4667-A0C6-E48AECC28851}" presName="wedge2" presStyleLbl="node1" presStyleIdx="1" presStyleCnt="3"/>
      <dgm:spPr/>
      <dgm:t>
        <a:bodyPr/>
        <a:lstStyle/>
        <a:p>
          <a:endParaRPr lang="en-US"/>
        </a:p>
      </dgm:t>
    </dgm:pt>
    <dgm:pt modelId="{4970FF38-4EE4-4D36-B626-C980629DE94E}" type="pres">
      <dgm:prSet presAssocID="{61044727-3725-4667-A0C6-E48AECC28851}" presName="dummy2a" presStyleCnt="0"/>
      <dgm:spPr/>
    </dgm:pt>
    <dgm:pt modelId="{C1D2BA5E-ADCA-4F02-A68D-6DBE250D5D57}" type="pres">
      <dgm:prSet presAssocID="{61044727-3725-4667-A0C6-E48AECC28851}" presName="dummy2b" presStyleCnt="0"/>
      <dgm:spPr/>
    </dgm:pt>
    <dgm:pt modelId="{338975DC-335B-49DC-BEE5-124395842405}" type="pres">
      <dgm:prSet presAssocID="{61044727-3725-4667-A0C6-E48AECC28851}" presName="wedge2Tx" presStyleLbl="node1" presStyleIdx="1" presStyleCnt="3">
        <dgm:presLayoutVars>
          <dgm:chMax val="0"/>
          <dgm:chPref val="0"/>
          <dgm:bulletEnabled val="1"/>
        </dgm:presLayoutVars>
      </dgm:prSet>
      <dgm:spPr/>
      <dgm:t>
        <a:bodyPr/>
        <a:lstStyle/>
        <a:p>
          <a:endParaRPr lang="en-US"/>
        </a:p>
      </dgm:t>
    </dgm:pt>
    <dgm:pt modelId="{92BCB197-390B-4921-9F05-FF2E65286DC2}" type="pres">
      <dgm:prSet presAssocID="{61044727-3725-4667-A0C6-E48AECC28851}" presName="wedge3" presStyleLbl="node1" presStyleIdx="2" presStyleCnt="3"/>
      <dgm:spPr/>
      <dgm:t>
        <a:bodyPr/>
        <a:lstStyle/>
        <a:p>
          <a:endParaRPr lang="en-US"/>
        </a:p>
      </dgm:t>
    </dgm:pt>
    <dgm:pt modelId="{CDE8B163-C7DA-4BD9-BE29-1DC6055854E8}" type="pres">
      <dgm:prSet presAssocID="{61044727-3725-4667-A0C6-E48AECC28851}" presName="dummy3a" presStyleCnt="0"/>
      <dgm:spPr/>
    </dgm:pt>
    <dgm:pt modelId="{1D8EECE4-4E16-4794-9BFE-BFD1A1B06DE8}" type="pres">
      <dgm:prSet presAssocID="{61044727-3725-4667-A0C6-E48AECC28851}" presName="dummy3b" presStyleCnt="0"/>
      <dgm:spPr/>
    </dgm:pt>
    <dgm:pt modelId="{E62A7585-6186-426D-AE91-C32EC5C94D06}" type="pres">
      <dgm:prSet presAssocID="{61044727-3725-4667-A0C6-E48AECC28851}" presName="wedge3Tx" presStyleLbl="node1" presStyleIdx="2" presStyleCnt="3">
        <dgm:presLayoutVars>
          <dgm:chMax val="0"/>
          <dgm:chPref val="0"/>
          <dgm:bulletEnabled val="1"/>
        </dgm:presLayoutVars>
      </dgm:prSet>
      <dgm:spPr/>
      <dgm:t>
        <a:bodyPr/>
        <a:lstStyle/>
        <a:p>
          <a:endParaRPr lang="en-US"/>
        </a:p>
      </dgm:t>
    </dgm:pt>
    <dgm:pt modelId="{DFB2BEBA-A3FD-4071-80F7-9CC637F61E95}" type="pres">
      <dgm:prSet presAssocID="{9B400C5E-6F61-428C-B582-30A030BFB43E}" presName="arrowWedge1" presStyleLbl="fgSibTrans2D1" presStyleIdx="0" presStyleCnt="3"/>
      <dgm:spPr/>
    </dgm:pt>
    <dgm:pt modelId="{D3BC9277-2FB0-4E87-8EE3-D3F26FBC3E29}" type="pres">
      <dgm:prSet presAssocID="{E8732332-B842-4B1A-B8DF-17C8D037BA8C}" presName="arrowWedge2" presStyleLbl="fgSibTrans2D1" presStyleIdx="1" presStyleCnt="3"/>
      <dgm:spPr/>
    </dgm:pt>
    <dgm:pt modelId="{517AF147-B8E3-447C-BD94-26F2D294501A}" type="pres">
      <dgm:prSet presAssocID="{DE6C0E27-26BD-4EAE-8C29-D6DC8DAE9FC6}" presName="arrowWedge3" presStyleLbl="fgSibTrans2D1" presStyleIdx="2" presStyleCnt="3"/>
      <dgm:spPr/>
    </dgm:pt>
  </dgm:ptLst>
  <dgm:cxnLst>
    <dgm:cxn modelId="{C4FECCE7-3992-46C2-AFD8-7586CA65F793}" type="presOf" srcId="{F006C4B5-6AC2-4382-80A9-66067960A909}" destId="{338975DC-335B-49DC-BEE5-124395842405}" srcOrd="1" destOrd="0" presId="urn:microsoft.com/office/officeart/2005/8/layout/cycle8"/>
    <dgm:cxn modelId="{F2B8FE27-48EE-4DC9-B5E9-D83E11733F78}" type="presOf" srcId="{61044727-3725-4667-A0C6-E48AECC28851}" destId="{946514F8-E312-4239-9173-CAE400BDC0D0}" srcOrd="0" destOrd="0" presId="urn:microsoft.com/office/officeart/2005/8/layout/cycle8"/>
    <dgm:cxn modelId="{C5E78B25-95D0-466E-BE32-26A4FF7B2DD3}" type="presOf" srcId="{F006C4B5-6AC2-4382-80A9-66067960A909}" destId="{277BF226-763B-4DBF-834F-363714D0470C}" srcOrd="0" destOrd="0" presId="urn:microsoft.com/office/officeart/2005/8/layout/cycle8"/>
    <dgm:cxn modelId="{FCDDF5D9-0EFB-4F0B-BC77-1F729906821D}" type="presOf" srcId="{F00C2786-C5A7-44D6-9D19-3A6946CABFEC}" destId="{92BCB197-390B-4921-9F05-FF2E65286DC2}" srcOrd="0" destOrd="0" presId="urn:microsoft.com/office/officeart/2005/8/layout/cycle8"/>
    <dgm:cxn modelId="{D33DEFB5-8180-4250-B247-937518AA2230}" type="presOf" srcId="{92695EE8-C144-465D-AEF2-E2DFA087706E}" destId="{7D1F0BAC-CE99-48EF-930B-816B595E7C19}" srcOrd="0" destOrd="0" presId="urn:microsoft.com/office/officeart/2005/8/layout/cycle8"/>
    <dgm:cxn modelId="{CBB79390-80B7-42AE-A10A-44299E36AB29}" srcId="{61044727-3725-4667-A0C6-E48AECC28851}" destId="{F00C2786-C5A7-44D6-9D19-3A6946CABFEC}" srcOrd="2" destOrd="0" parTransId="{48E16CBD-8123-4298-9106-B3AE5D58C3F3}" sibTransId="{DE6C0E27-26BD-4EAE-8C29-D6DC8DAE9FC6}"/>
    <dgm:cxn modelId="{0C5C9338-AE8A-487D-BF12-644C628FEBA1}" type="presOf" srcId="{F00C2786-C5A7-44D6-9D19-3A6946CABFEC}" destId="{E62A7585-6186-426D-AE91-C32EC5C94D06}" srcOrd="1" destOrd="0" presId="urn:microsoft.com/office/officeart/2005/8/layout/cycle8"/>
    <dgm:cxn modelId="{88DA251A-8EB1-4571-87FD-1ECEEE8F2C49}" srcId="{61044727-3725-4667-A0C6-E48AECC28851}" destId="{92695EE8-C144-465D-AEF2-E2DFA087706E}" srcOrd="0" destOrd="0" parTransId="{8AC80B8D-6B3F-445B-A050-E905331ACB5A}" sibTransId="{9B400C5E-6F61-428C-B582-30A030BFB43E}"/>
    <dgm:cxn modelId="{BD34B6C8-90E4-449B-9B6C-4504770DF25B}" srcId="{61044727-3725-4667-A0C6-E48AECC28851}" destId="{F006C4B5-6AC2-4382-80A9-66067960A909}" srcOrd="1" destOrd="0" parTransId="{6B0A65DB-F1EE-48AF-BF5C-99445FD82D10}" sibTransId="{E8732332-B842-4B1A-B8DF-17C8D037BA8C}"/>
    <dgm:cxn modelId="{59496F7B-C0A6-4263-BD7B-CAC9077BB20D}" type="presOf" srcId="{92695EE8-C144-465D-AEF2-E2DFA087706E}" destId="{DD97B256-E100-42F9-ADE7-2B3BE5F08453}" srcOrd="1" destOrd="0" presId="urn:microsoft.com/office/officeart/2005/8/layout/cycle8"/>
    <dgm:cxn modelId="{62CCE64B-0573-451E-ADAD-889944D8280B}" type="presParOf" srcId="{946514F8-E312-4239-9173-CAE400BDC0D0}" destId="{7D1F0BAC-CE99-48EF-930B-816B595E7C19}" srcOrd="0" destOrd="0" presId="urn:microsoft.com/office/officeart/2005/8/layout/cycle8"/>
    <dgm:cxn modelId="{5884A4B1-C798-4EAC-B7FC-5552032D31A2}" type="presParOf" srcId="{946514F8-E312-4239-9173-CAE400BDC0D0}" destId="{1A9DDCE8-9342-4559-B6D0-AC4E96AE3632}" srcOrd="1" destOrd="0" presId="urn:microsoft.com/office/officeart/2005/8/layout/cycle8"/>
    <dgm:cxn modelId="{F054151F-E15A-419B-8FCF-82EE572A0B2D}" type="presParOf" srcId="{946514F8-E312-4239-9173-CAE400BDC0D0}" destId="{592B890E-065D-48BA-9C33-B3B8D38DE552}" srcOrd="2" destOrd="0" presId="urn:microsoft.com/office/officeart/2005/8/layout/cycle8"/>
    <dgm:cxn modelId="{177F00C6-D910-499F-9756-970CAA2D3A23}" type="presParOf" srcId="{946514F8-E312-4239-9173-CAE400BDC0D0}" destId="{DD97B256-E100-42F9-ADE7-2B3BE5F08453}" srcOrd="3" destOrd="0" presId="urn:microsoft.com/office/officeart/2005/8/layout/cycle8"/>
    <dgm:cxn modelId="{78CCDC60-7E13-49D4-8EB5-AAF86D61DAD4}" type="presParOf" srcId="{946514F8-E312-4239-9173-CAE400BDC0D0}" destId="{277BF226-763B-4DBF-834F-363714D0470C}" srcOrd="4" destOrd="0" presId="urn:microsoft.com/office/officeart/2005/8/layout/cycle8"/>
    <dgm:cxn modelId="{2AB2B5B2-7B3F-4CB2-828D-6AAB8EAA1353}" type="presParOf" srcId="{946514F8-E312-4239-9173-CAE400BDC0D0}" destId="{4970FF38-4EE4-4D36-B626-C980629DE94E}" srcOrd="5" destOrd="0" presId="urn:microsoft.com/office/officeart/2005/8/layout/cycle8"/>
    <dgm:cxn modelId="{E0F97BF1-973C-4A80-BF6F-05E51F5B5CCA}" type="presParOf" srcId="{946514F8-E312-4239-9173-CAE400BDC0D0}" destId="{C1D2BA5E-ADCA-4F02-A68D-6DBE250D5D57}" srcOrd="6" destOrd="0" presId="urn:microsoft.com/office/officeart/2005/8/layout/cycle8"/>
    <dgm:cxn modelId="{4A112585-77F6-4933-99D1-8383B53557B7}" type="presParOf" srcId="{946514F8-E312-4239-9173-CAE400BDC0D0}" destId="{338975DC-335B-49DC-BEE5-124395842405}" srcOrd="7" destOrd="0" presId="urn:microsoft.com/office/officeart/2005/8/layout/cycle8"/>
    <dgm:cxn modelId="{66BEDB67-FEEF-4120-B189-77B5351B4634}" type="presParOf" srcId="{946514F8-E312-4239-9173-CAE400BDC0D0}" destId="{92BCB197-390B-4921-9F05-FF2E65286DC2}" srcOrd="8" destOrd="0" presId="urn:microsoft.com/office/officeart/2005/8/layout/cycle8"/>
    <dgm:cxn modelId="{3CB0117D-EDBC-42DF-8CE7-18B7A67FED65}" type="presParOf" srcId="{946514F8-E312-4239-9173-CAE400BDC0D0}" destId="{CDE8B163-C7DA-4BD9-BE29-1DC6055854E8}" srcOrd="9" destOrd="0" presId="urn:microsoft.com/office/officeart/2005/8/layout/cycle8"/>
    <dgm:cxn modelId="{8C27EBFA-1E05-4B2C-A29A-47C6A6E5CD97}" type="presParOf" srcId="{946514F8-E312-4239-9173-CAE400BDC0D0}" destId="{1D8EECE4-4E16-4794-9BFE-BFD1A1B06DE8}" srcOrd="10" destOrd="0" presId="urn:microsoft.com/office/officeart/2005/8/layout/cycle8"/>
    <dgm:cxn modelId="{EEAB0B85-516B-461E-8112-E7FDC27D41F4}" type="presParOf" srcId="{946514F8-E312-4239-9173-CAE400BDC0D0}" destId="{E62A7585-6186-426D-AE91-C32EC5C94D06}" srcOrd="11" destOrd="0" presId="urn:microsoft.com/office/officeart/2005/8/layout/cycle8"/>
    <dgm:cxn modelId="{4CF182B1-D230-4ADB-AEA4-B429F53CA857}" type="presParOf" srcId="{946514F8-E312-4239-9173-CAE400BDC0D0}" destId="{DFB2BEBA-A3FD-4071-80F7-9CC637F61E95}" srcOrd="12" destOrd="0" presId="urn:microsoft.com/office/officeart/2005/8/layout/cycle8"/>
    <dgm:cxn modelId="{A34B3F08-78BB-427D-A9CA-1184FE1CA387}" type="presParOf" srcId="{946514F8-E312-4239-9173-CAE400BDC0D0}" destId="{D3BC9277-2FB0-4E87-8EE3-D3F26FBC3E29}" srcOrd="13" destOrd="0" presId="urn:microsoft.com/office/officeart/2005/8/layout/cycle8"/>
    <dgm:cxn modelId="{400EE759-145D-436C-8440-403EDFC97D8D}" type="presParOf" srcId="{946514F8-E312-4239-9173-CAE400BDC0D0}" destId="{517AF147-B8E3-447C-BD94-26F2D294501A}" srcOrd="14" destOrd="0" presId="urn:microsoft.com/office/officeart/2005/8/layout/cycle8"/>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F0BAC-CE99-48EF-930B-816B595E7C19}">
      <dsp:nvSpPr>
        <dsp:cNvPr id="0" name=""/>
        <dsp:cNvSpPr/>
      </dsp:nvSpPr>
      <dsp:spPr>
        <a:xfrm>
          <a:off x="1411427" y="264159"/>
          <a:ext cx="3413760" cy="3413760"/>
        </a:xfrm>
        <a:prstGeom prst="pie">
          <a:avLst>
            <a:gd name="adj1" fmla="val 16200000"/>
            <a:gd name="adj2" fmla="val 18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Behavioral Leadership Theories</a:t>
          </a:r>
          <a:endParaRPr lang="en-US" sz="2000" kern="1200" dirty="0"/>
        </a:p>
      </dsp:txBody>
      <dsp:txXfrm>
        <a:off x="3210560" y="987551"/>
        <a:ext cx="1219200" cy="1016000"/>
      </dsp:txXfrm>
    </dsp:sp>
    <dsp:sp modelId="{277BF226-763B-4DBF-834F-363714D0470C}">
      <dsp:nvSpPr>
        <dsp:cNvPr id="0" name=""/>
        <dsp:cNvSpPr/>
      </dsp:nvSpPr>
      <dsp:spPr>
        <a:xfrm>
          <a:off x="1341120" y="386079"/>
          <a:ext cx="3413760" cy="3413760"/>
        </a:xfrm>
        <a:prstGeom prst="pie">
          <a:avLst>
            <a:gd name="adj1" fmla="val 1800000"/>
            <a:gd name="adj2" fmla="val 90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Relationship Leadership Theories</a:t>
          </a:r>
          <a:endParaRPr lang="en-US" sz="2000" kern="1200" dirty="0"/>
        </a:p>
      </dsp:txBody>
      <dsp:txXfrm>
        <a:off x="2153920" y="2600960"/>
        <a:ext cx="1828800" cy="894080"/>
      </dsp:txXfrm>
    </dsp:sp>
    <dsp:sp modelId="{92BCB197-390B-4921-9F05-FF2E65286DC2}">
      <dsp:nvSpPr>
        <dsp:cNvPr id="0" name=""/>
        <dsp:cNvSpPr/>
      </dsp:nvSpPr>
      <dsp:spPr>
        <a:xfrm>
          <a:off x="1270812" y="264159"/>
          <a:ext cx="3413760" cy="3413760"/>
        </a:xfrm>
        <a:prstGeom prst="pie">
          <a:avLst>
            <a:gd name="adj1" fmla="val 9000000"/>
            <a:gd name="adj2" fmla="val 162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Trait Leadership Theories </a:t>
          </a:r>
          <a:endParaRPr lang="en-US" sz="2000" kern="1200" dirty="0"/>
        </a:p>
      </dsp:txBody>
      <dsp:txXfrm>
        <a:off x="1666240" y="987551"/>
        <a:ext cx="1219200" cy="1016000"/>
      </dsp:txXfrm>
    </dsp:sp>
    <dsp:sp modelId="{DFB2BEBA-A3FD-4071-80F7-9CC637F61E95}">
      <dsp:nvSpPr>
        <dsp:cNvPr id="0" name=""/>
        <dsp:cNvSpPr/>
      </dsp:nvSpPr>
      <dsp:spPr>
        <a:xfrm>
          <a:off x="1200380" y="52831"/>
          <a:ext cx="3836416" cy="3836416"/>
        </a:xfrm>
        <a:prstGeom prst="circularArrow">
          <a:avLst>
            <a:gd name="adj1" fmla="val 5085"/>
            <a:gd name="adj2" fmla="val 327528"/>
            <a:gd name="adj3" fmla="val 1472472"/>
            <a:gd name="adj4" fmla="val 16199432"/>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BC9277-2FB0-4E87-8EE3-D3F26FBC3E29}">
      <dsp:nvSpPr>
        <dsp:cNvPr id="0" name=""/>
        <dsp:cNvSpPr/>
      </dsp:nvSpPr>
      <dsp:spPr>
        <a:xfrm>
          <a:off x="1129792" y="174536"/>
          <a:ext cx="3836416" cy="3836416"/>
        </a:xfrm>
        <a:prstGeom prst="circularArrow">
          <a:avLst>
            <a:gd name="adj1" fmla="val 5085"/>
            <a:gd name="adj2" fmla="val 327528"/>
            <a:gd name="adj3" fmla="val 8671970"/>
            <a:gd name="adj4" fmla="val 1800502"/>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7AF147-B8E3-447C-BD94-26F2D294501A}">
      <dsp:nvSpPr>
        <dsp:cNvPr id="0" name=""/>
        <dsp:cNvSpPr/>
      </dsp:nvSpPr>
      <dsp:spPr>
        <a:xfrm>
          <a:off x="1059203" y="52831"/>
          <a:ext cx="3836416" cy="3836416"/>
        </a:xfrm>
        <a:prstGeom prst="circularArrow">
          <a:avLst>
            <a:gd name="adj1" fmla="val 5085"/>
            <a:gd name="adj2" fmla="val 327528"/>
            <a:gd name="adj3" fmla="val 15873039"/>
            <a:gd name="adj4" fmla="val 90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6E7BB-2ED7-4C50-AA1C-05D90BD4AE32}" type="datetimeFigureOut">
              <a:rPr lang="en-US" smtClean="0"/>
              <a:t>4/23/2015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E8E19F-1F03-4B61-9267-E92794F6E898}" type="slidenum">
              <a:rPr lang="en-US" smtClean="0"/>
              <a:t>‹#›</a:t>
            </a:fld>
            <a:endParaRPr lang="en-US" dirty="0"/>
          </a:p>
        </p:txBody>
      </p:sp>
    </p:spTree>
    <p:extLst>
      <p:ext uri="{BB962C8B-B14F-4D97-AF65-F5344CB8AC3E}">
        <p14:creationId xmlns:p14="http://schemas.microsoft.com/office/powerpoint/2010/main" val="1904203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a:t>
            </a:r>
            <a:r>
              <a:rPr lang="en-US" baseline="0" dirty="0" smtClean="0"/>
              <a:t> class: I will be discuss leadership theories based on the movie "Good Will Hunting. The movie is an excellent example of the application of leadership theories. </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1</a:t>
            </a:fld>
            <a:endParaRPr lang="en-US" dirty="0"/>
          </a:p>
        </p:txBody>
      </p:sp>
    </p:spTree>
    <p:extLst>
      <p:ext uri="{BB962C8B-B14F-4D97-AF65-F5344CB8AC3E}">
        <p14:creationId xmlns:p14="http://schemas.microsoft.com/office/powerpoint/2010/main" val="105835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from screen these are the areas I will cover today.</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2</a:t>
            </a:fld>
            <a:endParaRPr lang="en-US" dirty="0"/>
          </a:p>
        </p:txBody>
      </p:sp>
    </p:spTree>
    <p:extLst>
      <p:ext uri="{BB962C8B-B14F-4D97-AF65-F5344CB8AC3E}">
        <p14:creationId xmlns:p14="http://schemas.microsoft.com/office/powerpoint/2010/main" val="3301745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Relationship Leadership</a:t>
            </a:r>
            <a:r>
              <a:rPr lang="en-US" b="1" baseline="0" dirty="0" smtClean="0"/>
              <a:t> T</a:t>
            </a:r>
            <a:r>
              <a:rPr lang="en-US" b="1" dirty="0" smtClean="0"/>
              <a:t>heories are also know as transformational theories. </a:t>
            </a:r>
            <a:r>
              <a:rPr lang="en-US" dirty="0" smtClean="0"/>
              <a:t> This theory is based on a relationship between the leader and the follower.  </a:t>
            </a:r>
          </a:p>
          <a:p>
            <a:r>
              <a:rPr lang="en-US" dirty="0" smtClean="0"/>
              <a:t>Sean</a:t>
            </a:r>
            <a:r>
              <a:rPr lang="en-US" baseline="0" dirty="0" smtClean="0"/>
              <a:t> was determine to </a:t>
            </a:r>
            <a:r>
              <a:rPr lang="en-US" dirty="0" smtClean="0"/>
              <a:t>motivate everyone Will.  As a leader in the movie, Sean(psychologist) strived to help Will to reach his potential.  In the end, it was the established</a:t>
            </a:r>
            <a:r>
              <a:rPr lang="en-US" baseline="0" dirty="0" smtClean="0"/>
              <a:t> relationship</a:t>
            </a:r>
          </a:p>
          <a:p>
            <a:r>
              <a:rPr lang="en-US" baseline="0" dirty="0" smtClean="0"/>
              <a:t>that changed Wills life</a:t>
            </a:r>
            <a:r>
              <a:rPr lang="en-US" dirty="0" smtClean="0"/>
              <a:t>. Sean found a common ground with</a:t>
            </a:r>
            <a:r>
              <a:rPr lang="en-US" baseline="0" dirty="0" smtClean="0"/>
              <a:t> the relationship l</a:t>
            </a:r>
            <a:r>
              <a:rPr lang="en-US" dirty="0" smtClean="0"/>
              <a:t>eadership</a:t>
            </a:r>
            <a:r>
              <a:rPr lang="en-US" baseline="0" dirty="0" smtClean="0"/>
              <a:t> theory that allow Will and Sean to connect in a comfortable place for the both of them.</a:t>
            </a:r>
            <a:endParaRPr lang="en-US" dirty="0" smtClean="0"/>
          </a:p>
          <a:p>
            <a:endParaRPr lang="en-US" dirty="0" smtClean="0"/>
          </a:p>
          <a:p>
            <a:r>
              <a:rPr lang="en-US" b="1" dirty="0" smtClean="0"/>
              <a:t>Behavioral Leadership Theories </a:t>
            </a:r>
          </a:p>
          <a:p>
            <a:r>
              <a:rPr lang="en-US" dirty="0" smtClean="0"/>
              <a:t>Behavioral theories looked at how leaders behaved which developed into different leadership styles. In essence, they define leadership as learned, not something you're born with</a:t>
            </a:r>
          </a:p>
          <a:p>
            <a:r>
              <a:rPr lang="en-US" dirty="0" smtClean="0"/>
              <a:t>Four Styles-Good Will Hunting</a:t>
            </a:r>
          </a:p>
          <a:p>
            <a:r>
              <a:rPr lang="en-US" dirty="0" smtClean="0"/>
              <a:t>Sean </a:t>
            </a:r>
            <a:r>
              <a:rPr lang="en-US" b="1" dirty="0" smtClean="0"/>
              <a:t>focused </a:t>
            </a:r>
            <a:r>
              <a:rPr lang="en-US" dirty="0" smtClean="0"/>
              <a:t>on needs</a:t>
            </a:r>
            <a:r>
              <a:rPr lang="en-US" baseline="0" dirty="0" smtClean="0"/>
              <a:t> of Will</a:t>
            </a:r>
          </a:p>
          <a:p>
            <a:r>
              <a:rPr lang="en-US" baseline="0" dirty="0" smtClean="0"/>
              <a:t>Sean </a:t>
            </a:r>
            <a:r>
              <a:rPr lang="en-US" b="1" baseline="0" dirty="0" smtClean="0"/>
              <a:t>acknowledge</a:t>
            </a:r>
            <a:r>
              <a:rPr lang="en-US" baseline="0" dirty="0" smtClean="0"/>
              <a:t> but not accepted Wills bad behavior</a:t>
            </a:r>
          </a:p>
          <a:p>
            <a:r>
              <a:rPr lang="en-US" baseline="0" dirty="0" smtClean="0"/>
              <a:t>Sean </a:t>
            </a:r>
            <a:r>
              <a:rPr lang="en-US" b="1" baseline="0" dirty="0" smtClean="0"/>
              <a:t>directed </a:t>
            </a:r>
            <a:r>
              <a:rPr lang="en-US" baseline="0" dirty="0" smtClean="0"/>
              <a:t>Will on what direction he should consider</a:t>
            </a:r>
          </a:p>
          <a:p>
            <a:r>
              <a:rPr lang="en-US" baseline="0" dirty="0" smtClean="0"/>
              <a:t>Sean was </a:t>
            </a:r>
            <a:r>
              <a:rPr lang="en-US" b="1" baseline="0" dirty="0" smtClean="0"/>
              <a:t>prepared</a:t>
            </a:r>
            <a:r>
              <a:rPr lang="en-US" baseline="0" dirty="0" smtClean="0"/>
              <a:t> for Will </a:t>
            </a:r>
          </a:p>
          <a:p>
            <a:endParaRPr lang="en-US" baseline="0" dirty="0" smtClean="0"/>
          </a:p>
          <a:p>
            <a:r>
              <a:rPr lang="en-US" b="1" baseline="0" dirty="0" smtClean="0"/>
              <a:t>Trait Relationship Theories</a:t>
            </a:r>
          </a:p>
          <a:p>
            <a:r>
              <a:rPr lang="en-US" dirty="0" smtClean="0"/>
              <a:t>Trait theories are based on qualities of an individual person.  Sean Maguire had these traits. It is believed that people are born with certain traits or characteristics that will allow them to lead.</a:t>
            </a:r>
          </a:p>
          <a:p>
            <a:r>
              <a:rPr lang="en-US" dirty="0" smtClean="0"/>
              <a:t>Some of the traits or characteristics that Sean Maguire exhibited in th</a:t>
            </a:r>
            <a:r>
              <a:rPr lang="en-US" baseline="0" dirty="0" smtClean="0"/>
              <a:t>e movie</a:t>
            </a:r>
            <a:r>
              <a:rPr lang="en-US" dirty="0" smtClean="0"/>
              <a:t> </a:t>
            </a:r>
          </a:p>
          <a:p>
            <a:r>
              <a:rPr lang="en-US" dirty="0" smtClean="0"/>
              <a:t/>
            </a:r>
            <a:br>
              <a:rPr lang="en-US" dirty="0" smtClean="0"/>
            </a:br>
            <a:r>
              <a:rPr lang="en-US" dirty="0" smtClean="0"/>
              <a:t>Intelligence</a:t>
            </a:r>
            <a:br>
              <a:rPr lang="en-US" dirty="0" smtClean="0"/>
            </a:br>
            <a:r>
              <a:rPr lang="en-US" dirty="0" smtClean="0"/>
              <a:t>Accepts responsibility easily</a:t>
            </a:r>
            <a:br>
              <a:rPr lang="en-US" dirty="0" smtClean="0"/>
            </a:br>
            <a:r>
              <a:rPr lang="en-US" dirty="0" smtClean="0"/>
              <a:t>Understands the needs of followers</a:t>
            </a:r>
            <a:br>
              <a:rPr lang="en-US" dirty="0" smtClean="0"/>
            </a:br>
            <a:r>
              <a:rPr lang="en-US" dirty="0" smtClean="0"/>
              <a:t>Able to motivate people</a:t>
            </a:r>
            <a:br>
              <a:rPr lang="en-US" dirty="0" smtClean="0"/>
            </a:br>
            <a:r>
              <a:rPr lang="en-US" dirty="0" smtClean="0"/>
              <a:t>Trustworthy</a:t>
            </a:r>
            <a:br>
              <a:rPr lang="en-US" dirty="0" smtClean="0"/>
            </a:br>
            <a:r>
              <a:rPr lang="en-US" dirty="0" smtClean="0"/>
              <a:t>Good decision maker</a:t>
            </a:r>
            <a:br>
              <a:rPr lang="en-US" dirty="0" smtClean="0"/>
            </a:br>
            <a:r>
              <a:rPr lang="en-US" dirty="0" smtClean="0"/>
              <a:t>Self confident</a:t>
            </a:r>
            <a:br>
              <a:rPr lang="en-US" dirty="0" smtClean="0"/>
            </a:br>
            <a:r>
              <a:rPr lang="en-US" dirty="0" smtClean="0"/>
              <a:t>Assertive</a:t>
            </a:r>
            <a:br>
              <a:rPr lang="en-US" dirty="0" smtClean="0"/>
            </a:br>
            <a:r>
              <a:rPr lang="en-US" dirty="0" smtClean="0"/>
              <a:t>Flexible</a:t>
            </a:r>
            <a:br>
              <a:rPr lang="en-US" dirty="0" smtClean="0"/>
            </a:br>
            <a:endParaRPr lang="en-US" dirty="0" smtClean="0"/>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3</a:t>
            </a:fld>
            <a:endParaRPr lang="en-US" dirty="0"/>
          </a:p>
        </p:txBody>
      </p:sp>
    </p:spTree>
    <p:extLst>
      <p:ext uri="{BB962C8B-B14F-4D97-AF65-F5344CB8AC3E}">
        <p14:creationId xmlns:p14="http://schemas.microsoft.com/office/powerpoint/2010/main" val="960780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scene when Will was</a:t>
            </a:r>
            <a:r>
              <a:rPr lang="en-US" baseline="0" dirty="0" smtClean="0"/>
              <a:t> first introduced to Sean Maguire, the psychologist, Sean immediately established he was the leader of the sessions. He used is attitude such as not shaking Will’s</a:t>
            </a:r>
          </a:p>
          <a:p>
            <a:r>
              <a:rPr lang="en-US" baseline="0" dirty="0" smtClean="0"/>
              <a:t>hand during the introduction by putting his hands in his pocket. Sean's posture was erect and very confident. Sean immediately gave Will the eye contact to show he was not afraid of Will’s</a:t>
            </a:r>
          </a:p>
          <a:p>
            <a:r>
              <a:rPr lang="en-US" baseline="0" dirty="0" smtClean="0"/>
              <a:t>Intelligence.  </a:t>
            </a:r>
          </a:p>
          <a:p>
            <a:r>
              <a:rPr lang="en-US" dirty="0" smtClean="0"/>
              <a:t>Relationship-oriented leadership theory describes a (Sean Maguire)who is primarily concerned with motivating</a:t>
            </a:r>
            <a:r>
              <a:rPr lang="en-US" baseline="0" dirty="0" smtClean="0"/>
              <a:t> Will Hunting </a:t>
            </a:r>
            <a:r>
              <a:rPr lang="en-US" dirty="0" smtClean="0"/>
              <a:t>and attempted</a:t>
            </a:r>
            <a:r>
              <a:rPr lang="en-US" baseline="0" dirty="0" smtClean="0"/>
              <a:t> to develop  a trusting relationship</a:t>
            </a:r>
            <a:r>
              <a:rPr lang="en-US" dirty="0" smtClean="0"/>
              <a:t>. Sean was a</a:t>
            </a:r>
          </a:p>
          <a:p>
            <a:r>
              <a:rPr lang="en-US" dirty="0" smtClean="0"/>
              <a:t>Relationship L</a:t>
            </a:r>
            <a:r>
              <a:rPr lang="en-US" baseline="0" dirty="0" smtClean="0"/>
              <a:t>eader providing direction and support for Will Hunting</a:t>
            </a:r>
            <a:r>
              <a:rPr lang="en-US" dirty="0" smtClean="0"/>
              <a:t>. A part of developing the</a:t>
            </a:r>
            <a:r>
              <a:rPr lang="en-US" baseline="0" dirty="0" smtClean="0"/>
              <a:t> relationship Sean set parameters from the start to ensure that they were building a productive</a:t>
            </a:r>
          </a:p>
          <a:p>
            <a:r>
              <a:rPr lang="en-US" baseline="0" dirty="0" smtClean="0"/>
              <a:t>And positive counseling sessions. </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4</a:t>
            </a:fld>
            <a:endParaRPr lang="en-US" dirty="0"/>
          </a:p>
        </p:txBody>
      </p:sp>
    </p:spTree>
    <p:extLst>
      <p:ext uri="{BB962C8B-B14F-4D97-AF65-F5344CB8AC3E}">
        <p14:creationId xmlns:p14="http://schemas.microsoft.com/office/powerpoint/2010/main" val="2153727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scene when Will was</a:t>
            </a:r>
            <a:r>
              <a:rPr lang="en-US" baseline="0" dirty="0" smtClean="0"/>
              <a:t> first introduced to Sean Maguire, the psychologist, Sean immediately established he was the leader of the sessions. He used is attitude such as not shaking Will’s</a:t>
            </a:r>
          </a:p>
          <a:p>
            <a:r>
              <a:rPr lang="en-US" baseline="0" dirty="0" smtClean="0"/>
              <a:t>hand during the introduction by putting his hands in his pocket. Sean's posture was erect and very confident. Sean immediately gave Will the eye contact to show he was not afraid of Will’s</a:t>
            </a:r>
          </a:p>
          <a:p>
            <a:r>
              <a:rPr lang="en-US" baseline="0" dirty="0" smtClean="0"/>
              <a:t>Intelligence.  </a:t>
            </a:r>
          </a:p>
          <a:p>
            <a:r>
              <a:rPr lang="en-US" baseline="0" dirty="0" smtClean="0"/>
              <a:t>The best deliver is read from the screen each bullet point and comment on each one with your own words and why it applies. All these are types of behavior</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5</a:t>
            </a:fld>
            <a:endParaRPr lang="en-US" dirty="0"/>
          </a:p>
        </p:txBody>
      </p:sp>
    </p:spTree>
    <p:extLst>
      <p:ext uri="{BB962C8B-B14F-4D97-AF65-F5344CB8AC3E}">
        <p14:creationId xmlns:p14="http://schemas.microsoft.com/office/powerpoint/2010/main" val="3723094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scene when Will was</a:t>
            </a:r>
            <a:r>
              <a:rPr lang="en-US" baseline="0" dirty="0" smtClean="0"/>
              <a:t> first introduced to Sean Maguire, the psychologist, Sean immediately established he was the leader of the sessions. He used is attitude such as not shaking Will’s</a:t>
            </a:r>
          </a:p>
          <a:p>
            <a:r>
              <a:rPr lang="en-US" baseline="0" dirty="0" smtClean="0"/>
              <a:t>hand during the introduction by putting his hands in his pocket. Sean's posture was erect and very confident. Sean immediately gave Will the eye contact to show he was not afraid of Will’s</a:t>
            </a:r>
          </a:p>
          <a:p>
            <a:r>
              <a:rPr lang="en-US" baseline="0" dirty="0" smtClean="0"/>
              <a:t>Intelligence. Sean ream</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6</a:t>
            </a:fld>
            <a:endParaRPr lang="en-US" dirty="0"/>
          </a:p>
        </p:txBody>
      </p:sp>
    </p:spTree>
    <p:extLst>
      <p:ext uri="{BB962C8B-B14F-4D97-AF65-F5344CB8AC3E}">
        <p14:creationId xmlns:p14="http://schemas.microsoft.com/office/powerpoint/2010/main" val="356838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Sean</a:t>
            </a:r>
            <a:r>
              <a:rPr lang="en-US" baseline="0" dirty="0" smtClean="0"/>
              <a:t> Maguire used intelligence as a trait to get his point across to the Will Hunting. The movie was a perfect example of how the psychologies utilize intelligence and common knowledge</a:t>
            </a:r>
          </a:p>
          <a:p>
            <a:r>
              <a:rPr lang="en-US" baseline="0" dirty="0" smtClean="0"/>
              <a:t>To reach Will Hunting. The common ground was both were from Southy. The both spent a lot of time reading books, which he used to find a connection. Another leadership tool Sean used was </a:t>
            </a:r>
          </a:p>
          <a:p>
            <a:r>
              <a:rPr lang="en-US" baseline="0" dirty="0" smtClean="0"/>
              <a:t>Using intelligence as a self-awareness session to find what motivates Will Hunting. It was obvious that Will Hunting thought in abstracts. Sean learned leadership taught him to use mental and </a:t>
            </a:r>
          </a:p>
          <a:p>
            <a:r>
              <a:rPr lang="en-US" baseline="0" dirty="0" smtClean="0"/>
              <a:t>Abstract thought to reach Will Hunting. </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7</a:t>
            </a:fld>
            <a:endParaRPr lang="en-US" dirty="0"/>
          </a:p>
        </p:txBody>
      </p:sp>
    </p:spTree>
    <p:extLst>
      <p:ext uri="{BB962C8B-B14F-4D97-AF65-F5344CB8AC3E}">
        <p14:creationId xmlns:p14="http://schemas.microsoft.com/office/powerpoint/2010/main" val="3394044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scene when Will was</a:t>
            </a:r>
            <a:r>
              <a:rPr lang="en-US" baseline="0" dirty="0" smtClean="0"/>
              <a:t> first introduced to Sean Maguire, the psychologist, Sean immediately established he was the leader of the sessions. He used is attitude such as not shaking Will’s hand during the introduction by putting his hands in his pocket. Sean's posture was erect and very confident. Sean immediately gave Will the eye contact to show he was not afraid of Will’s</a:t>
            </a:r>
          </a:p>
          <a:p>
            <a:r>
              <a:rPr lang="en-US" baseline="0" dirty="0" smtClean="0"/>
              <a:t>Intelligence. Sean ream</a:t>
            </a:r>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8</a:t>
            </a:fld>
            <a:endParaRPr lang="en-US" dirty="0"/>
          </a:p>
        </p:txBody>
      </p:sp>
    </p:spTree>
    <p:extLst>
      <p:ext uri="{BB962C8B-B14F-4D97-AF65-F5344CB8AC3E}">
        <p14:creationId xmlns:p14="http://schemas.microsoft.com/office/powerpoint/2010/main" val="3634361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 want to follow an honest leader. Years ago, many employees started out by assuming that their leadership was honest simply because the authority of their position. With modern </a:t>
            </a:r>
          </a:p>
          <a:p>
            <a:r>
              <a:rPr lang="en-US" dirty="0" smtClean="0"/>
              <a:t>scandals, this is no longer true. When you start a leadership position, you need to assume that people will think you are a little dishonest. In order to be seen as an honest individual, you will </a:t>
            </a:r>
          </a:p>
          <a:p>
            <a:r>
              <a:rPr lang="en-US" dirty="0" smtClean="0"/>
              <a:t>have to go out of your way to display honesty. People will not assume you are honest.  </a:t>
            </a:r>
          </a:p>
          <a:p>
            <a:r>
              <a:rPr lang="en-US" dirty="0" smtClean="0"/>
              <a:t>Sean Maguire honest about his wife</a:t>
            </a:r>
          </a:p>
          <a:p>
            <a:r>
              <a:rPr lang="en-US" dirty="0" smtClean="0"/>
              <a:t>Sean</a:t>
            </a:r>
            <a:r>
              <a:rPr lang="en-US" baseline="0" dirty="0" smtClean="0"/>
              <a:t> Maguire honest about be fascinated about Will Hunting mind</a:t>
            </a:r>
          </a:p>
          <a:p>
            <a:r>
              <a:rPr lang="en-US" baseline="0" dirty="0" smtClean="0"/>
              <a:t>Sean Maguire honest about his feelings with his wife's death</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EE8E19F-1F03-4B61-9267-E92794F6E898}" type="slidenum">
              <a:rPr lang="en-US" smtClean="0"/>
              <a:t>9</a:t>
            </a:fld>
            <a:endParaRPr lang="en-US" dirty="0"/>
          </a:p>
        </p:txBody>
      </p:sp>
    </p:spTree>
    <p:extLst>
      <p:ext uri="{BB962C8B-B14F-4D97-AF65-F5344CB8AC3E}">
        <p14:creationId xmlns:p14="http://schemas.microsoft.com/office/powerpoint/2010/main" val="895932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266590" y="4650640"/>
            <a:ext cx="4428445" cy="1221640"/>
          </a:xfrm>
          <a:effectLst/>
        </p:spPr>
        <p:txBody>
          <a:bodyPr>
            <a:normAutofit/>
          </a:bodyPr>
          <a:lstStyle>
            <a:lvl1pPr algn="r">
              <a:defRPr sz="3600">
                <a:solidFill>
                  <a:srgbClr val="FF0000"/>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281425" y="3734410"/>
            <a:ext cx="6400800" cy="916230"/>
          </a:xfrm>
        </p:spPr>
        <p:txBody>
          <a:bodyPr>
            <a:normAutofit/>
          </a:bodyPr>
          <a:lstStyle>
            <a:lvl1pPr marL="0" indent="0" algn="r">
              <a:buNone/>
              <a:defRPr sz="2600">
                <a:solidFill>
                  <a:srgbClr val="157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34130" y="1138425"/>
            <a:ext cx="6709870" cy="610820"/>
          </a:xfrm>
        </p:spPr>
        <p:txBody>
          <a:bodyPr>
            <a:normAutofit/>
          </a:bodyPr>
          <a:lstStyle>
            <a:lvl1pPr algn="l">
              <a:defRPr sz="3600">
                <a:solidFill>
                  <a:srgbClr val="F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96260" y="1901950"/>
            <a:ext cx="6260905" cy="4581150"/>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F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86835" y="1217065"/>
            <a:ext cx="6244435" cy="532180"/>
          </a:xfrm>
        </p:spPr>
        <p:txBody>
          <a:bodyPr>
            <a:normAutofit/>
          </a:bodyPr>
          <a:lstStyle>
            <a:lvl1pPr algn="l">
              <a:defRPr sz="3600">
                <a:solidFill>
                  <a:srgbClr val="FF00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749244"/>
            <a:ext cx="4275740" cy="620719"/>
          </a:xfrm>
        </p:spPr>
        <p:txBody>
          <a:bodyPr anchor="b"/>
          <a:lstStyle>
            <a:lvl1pPr marL="0" indent="0">
              <a:buNone/>
              <a:defRPr sz="2400" b="1" baseline="0">
                <a:solidFill>
                  <a:srgbClr val="157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360065"/>
            <a:ext cx="4275740" cy="318776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4" y="1749244"/>
            <a:ext cx="4123035" cy="620719"/>
          </a:xfrm>
        </p:spPr>
        <p:txBody>
          <a:bodyPr anchor="b"/>
          <a:lstStyle>
            <a:lvl1pPr marL="0" indent="0">
              <a:buNone/>
              <a:defRPr sz="2400" b="1">
                <a:solidFill>
                  <a:srgbClr val="157FF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4" y="2360065"/>
            <a:ext cx="4123035" cy="318776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4/23/2015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By Student Name</a:t>
            </a:r>
            <a:endParaRPr lang="en-US" dirty="0"/>
          </a:p>
        </p:txBody>
      </p:sp>
      <p:sp>
        <p:nvSpPr>
          <p:cNvPr id="3" name="Subtitle 2"/>
          <p:cNvSpPr>
            <a:spLocks noGrp="1"/>
          </p:cNvSpPr>
          <p:nvPr>
            <p:ph type="subTitle" idx="1"/>
          </p:nvPr>
        </p:nvSpPr>
        <p:spPr/>
        <p:txBody>
          <a:bodyPr>
            <a:normAutofit/>
          </a:bodyPr>
          <a:lstStyle/>
          <a:p>
            <a:r>
              <a:rPr lang="en-US" sz="3600" dirty="0" smtClean="0">
                <a:solidFill>
                  <a:srgbClr val="FF0000"/>
                </a:solidFill>
              </a:rPr>
              <a:t>Leadership Theories</a:t>
            </a:r>
            <a:endParaRPr lang="en-US" sz="3600" dirty="0">
              <a:solidFill>
                <a:srgbClr val="FF0000"/>
              </a:solidFill>
            </a:endParaRP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Agenda-Leadership Characteristics</a:t>
            </a:r>
            <a:endParaRPr lang="en-US" dirty="0"/>
          </a:p>
        </p:txBody>
      </p:sp>
      <p:sp>
        <p:nvSpPr>
          <p:cNvPr id="3" name="Content Placeholder 2"/>
          <p:cNvSpPr>
            <a:spLocks noGrp="1"/>
          </p:cNvSpPr>
          <p:nvPr>
            <p:ph idx="1"/>
          </p:nvPr>
        </p:nvSpPr>
        <p:spPr/>
        <p:txBody>
          <a:bodyPr>
            <a:normAutofit/>
          </a:bodyPr>
          <a:lstStyle/>
          <a:p>
            <a:r>
              <a:rPr lang="en-US" dirty="0" smtClean="0"/>
              <a:t>Three Leadership Theories</a:t>
            </a:r>
          </a:p>
          <a:p>
            <a:r>
              <a:rPr lang="en-US" dirty="0" smtClean="0"/>
              <a:t>Relationship Leadership Theory</a:t>
            </a:r>
          </a:p>
          <a:p>
            <a:r>
              <a:rPr lang="en-US" dirty="0" smtClean="0"/>
              <a:t>Behavioral Leadership Theory</a:t>
            </a:r>
          </a:p>
          <a:p>
            <a:r>
              <a:rPr lang="en-US" dirty="0"/>
              <a:t>Trait Leadership Theory</a:t>
            </a:r>
          </a:p>
          <a:p>
            <a:r>
              <a:rPr lang="en-US" dirty="0" smtClean="0"/>
              <a:t>Intelligence</a:t>
            </a:r>
          </a:p>
          <a:p>
            <a:r>
              <a:rPr lang="en-US" dirty="0" smtClean="0"/>
              <a:t>Self-Confidence</a:t>
            </a:r>
          </a:p>
          <a:p>
            <a:r>
              <a:rPr lang="en-US" dirty="0" smtClean="0"/>
              <a:t>Honesty</a:t>
            </a:r>
          </a:p>
          <a:p>
            <a:pPr marL="0" indent="0">
              <a:buNone/>
            </a:pPr>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Three Leadership Theories</a:t>
            </a:r>
            <a:endParaRPr lang="en-US" dirty="0"/>
          </a:p>
        </p:txBody>
      </p:sp>
      <p:graphicFrame>
        <p:nvGraphicFramePr>
          <p:cNvPr id="18" name="Diagram 17"/>
          <p:cNvGraphicFramePr/>
          <p:nvPr>
            <p:extLst>
              <p:ext uri="{D42A27DB-BD31-4B8C-83A1-F6EECF244321}">
                <p14:modId xmlns:p14="http://schemas.microsoft.com/office/powerpoint/2010/main" val="1856170884"/>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15297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Relationship Leadership Theory</a:t>
            </a:r>
            <a:endParaRPr lang="en-US" dirty="0"/>
          </a:p>
        </p:txBody>
      </p:sp>
      <p:sp>
        <p:nvSpPr>
          <p:cNvPr id="5" name="Content Placeholder 4"/>
          <p:cNvSpPr>
            <a:spLocks noGrp="1"/>
          </p:cNvSpPr>
          <p:nvPr>
            <p:ph idx="1"/>
          </p:nvPr>
        </p:nvSpPr>
        <p:spPr>
          <a:xfrm>
            <a:off x="1823310" y="1443835"/>
            <a:ext cx="7177135" cy="4275740"/>
          </a:xfrm>
        </p:spPr>
        <p:txBody>
          <a:bodyPr/>
          <a:lstStyle/>
          <a:p>
            <a:r>
              <a:rPr lang="en-US" dirty="0" smtClean="0"/>
              <a:t>Sean Maguire-Established Trust</a:t>
            </a:r>
          </a:p>
          <a:p>
            <a:r>
              <a:rPr lang="en-US" dirty="0" smtClean="0"/>
              <a:t>Sean Maguire-Found common ground</a:t>
            </a:r>
          </a:p>
          <a:p>
            <a:r>
              <a:rPr lang="en-US" dirty="0" smtClean="0"/>
              <a:t>Sean Maguire-Define relationship parameters</a:t>
            </a:r>
          </a:p>
          <a:p>
            <a:r>
              <a:rPr lang="en-US" dirty="0" smtClean="0"/>
              <a:t>Sean Maguire-Mentoring</a:t>
            </a:r>
          </a:p>
          <a:p>
            <a:r>
              <a:rPr lang="en-US" dirty="0" smtClean="0"/>
              <a:t>Seam Maguire-Positive Attitude </a:t>
            </a:r>
          </a:p>
          <a:p>
            <a:r>
              <a:rPr lang="en-US" dirty="0" smtClean="0"/>
              <a:t>Sean Maguire-Positive Outcomes</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0360" y="4948050"/>
            <a:ext cx="2857500" cy="1543050"/>
          </a:xfrm>
          <a:prstGeom prst="rect">
            <a:avLst/>
          </a:prstGeom>
        </p:spPr>
      </p:pic>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Behavioral Leadership Theory</a:t>
            </a:r>
            <a:endParaRPr lang="en-US" dirty="0"/>
          </a:p>
        </p:txBody>
      </p:sp>
      <p:sp>
        <p:nvSpPr>
          <p:cNvPr id="5" name="Content Placeholder 4"/>
          <p:cNvSpPr>
            <a:spLocks noGrp="1"/>
          </p:cNvSpPr>
          <p:nvPr>
            <p:ph idx="1"/>
          </p:nvPr>
        </p:nvSpPr>
        <p:spPr/>
        <p:txBody>
          <a:bodyPr/>
          <a:lstStyle/>
          <a:p>
            <a:r>
              <a:rPr lang="en-US" dirty="0" smtClean="0"/>
              <a:t>Sean Maguire-Positive Attitude</a:t>
            </a:r>
          </a:p>
          <a:p>
            <a:r>
              <a:rPr lang="en-US" dirty="0" smtClean="0"/>
              <a:t>Sean Maguire-Calm</a:t>
            </a:r>
          </a:p>
          <a:p>
            <a:r>
              <a:rPr lang="en-US" dirty="0" smtClean="0"/>
              <a:t>Sean Maguire-Confident</a:t>
            </a:r>
          </a:p>
          <a:p>
            <a:r>
              <a:rPr lang="en-US" dirty="0" smtClean="0"/>
              <a:t>Sean Maguire-Direct Eye Contact</a:t>
            </a:r>
          </a:p>
          <a:p>
            <a:r>
              <a:rPr lang="en-US" dirty="0" smtClean="0"/>
              <a:t>Seam Maguire-Assertive </a:t>
            </a:r>
          </a:p>
          <a:p>
            <a:r>
              <a:rPr lang="en-US" dirty="0" smtClean="0"/>
              <a:t>Sean Maguire-Inviting Feedback</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2245" y="4648012"/>
            <a:ext cx="2857500" cy="2143125"/>
          </a:xfrm>
          <a:prstGeom prst="rect">
            <a:avLst/>
          </a:prstGeom>
        </p:spPr>
      </p:pic>
    </p:spTree>
    <p:extLst>
      <p:ext uri="{BB962C8B-B14F-4D97-AF65-F5344CB8AC3E}">
        <p14:creationId xmlns:p14="http://schemas.microsoft.com/office/powerpoint/2010/main" val="3994953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Trait Leadership Theory</a:t>
            </a:r>
            <a:endParaRPr lang="en-US" dirty="0"/>
          </a:p>
        </p:txBody>
      </p:sp>
      <p:sp>
        <p:nvSpPr>
          <p:cNvPr id="5" name="Content Placeholder 4"/>
          <p:cNvSpPr>
            <a:spLocks noGrp="1"/>
          </p:cNvSpPr>
          <p:nvPr>
            <p:ph idx="1"/>
          </p:nvPr>
        </p:nvSpPr>
        <p:spPr/>
        <p:txBody>
          <a:bodyPr/>
          <a:lstStyle/>
          <a:p>
            <a:r>
              <a:rPr lang="en-US" dirty="0" smtClean="0"/>
              <a:t>Sean Maguire-Intelligence</a:t>
            </a:r>
          </a:p>
          <a:p>
            <a:r>
              <a:rPr lang="en-US" dirty="0" smtClean="0"/>
              <a:t>Sean Maguire-Honesty and Integrity</a:t>
            </a:r>
          </a:p>
          <a:p>
            <a:r>
              <a:rPr lang="en-US" dirty="0" smtClean="0"/>
              <a:t>Sean Maguire-Competent</a:t>
            </a:r>
          </a:p>
          <a:p>
            <a:r>
              <a:rPr lang="en-US" dirty="0" smtClean="0"/>
              <a:t>Sean Maguire-Flexibility </a:t>
            </a:r>
          </a:p>
          <a:p>
            <a:r>
              <a:rPr lang="en-US" dirty="0" smtClean="0"/>
              <a:t>Seam Maguire-Energy</a:t>
            </a:r>
          </a:p>
          <a:p>
            <a:r>
              <a:rPr lang="en-US" dirty="0" smtClean="0"/>
              <a:t>Sean Maguire-Confidence</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86835" y="4650640"/>
            <a:ext cx="2857500" cy="1762125"/>
          </a:xfrm>
          <a:prstGeom prst="rect">
            <a:avLst/>
          </a:prstGeom>
        </p:spPr>
      </p:pic>
    </p:spTree>
    <p:extLst>
      <p:ext uri="{BB962C8B-B14F-4D97-AF65-F5344CB8AC3E}">
        <p14:creationId xmlns:p14="http://schemas.microsoft.com/office/powerpoint/2010/main" val="3851370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Intelligence</a:t>
            </a:r>
            <a:endParaRPr lang="en-US" dirty="0"/>
          </a:p>
        </p:txBody>
      </p:sp>
      <p:sp>
        <p:nvSpPr>
          <p:cNvPr id="5" name="Content Placeholder 4"/>
          <p:cNvSpPr>
            <a:spLocks noGrp="1"/>
          </p:cNvSpPr>
          <p:nvPr>
            <p:ph idx="1"/>
          </p:nvPr>
        </p:nvSpPr>
        <p:spPr/>
        <p:txBody>
          <a:bodyPr/>
          <a:lstStyle/>
          <a:p>
            <a:r>
              <a:rPr lang="en-US" dirty="0" smtClean="0"/>
              <a:t>Sean Maguire-Common Ground</a:t>
            </a:r>
          </a:p>
          <a:p>
            <a:r>
              <a:rPr lang="en-US" dirty="0" smtClean="0"/>
              <a:t>Sean Maguire-Books</a:t>
            </a:r>
          </a:p>
          <a:p>
            <a:r>
              <a:rPr lang="en-US" dirty="0" smtClean="0"/>
              <a:t>Sean Maguire-Self-Awareness</a:t>
            </a:r>
          </a:p>
          <a:p>
            <a:r>
              <a:rPr lang="en-US" dirty="0" smtClean="0"/>
              <a:t>Sean Maguire-Reasoning</a:t>
            </a:r>
          </a:p>
          <a:p>
            <a:r>
              <a:rPr lang="en-US" dirty="0" smtClean="0"/>
              <a:t>Seam Maguire-Abstract Thought </a:t>
            </a:r>
          </a:p>
          <a:p>
            <a:r>
              <a:rPr lang="en-US" dirty="0" smtClean="0"/>
              <a:t>Sean Maguire-Mental Activity</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9540" y="4650640"/>
            <a:ext cx="2857500" cy="1943100"/>
          </a:xfrm>
          <a:prstGeom prst="rect">
            <a:avLst/>
          </a:prstGeom>
        </p:spPr>
      </p:pic>
    </p:spTree>
    <p:extLst>
      <p:ext uri="{BB962C8B-B14F-4D97-AF65-F5344CB8AC3E}">
        <p14:creationId xmlns:p14="http://schemas.microsoft.com/office/powerpoint/2010/main" val="1456635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Self-Confidence</a:t>
            </a:r>
            <a:endParaRPr lang="en-US" dirty="0"/>
          </a:p>
        </p:txBody>
      </p:sp>
      <p:sp>
        <p:nvSpPr>
          <p:cNvPr id="5" name="Content Placeholder 4"/>
          <p:cNvSpPr>
            <a:spLocks noGrp="1"/>
          </p:cNvSpPr>
          <p:nvPr>
            <p:ph idx="1"/>
          </p:nvPr>
        </p:nvSpPr>
        <p:spPr/>
        <p:txBody>
          <a:bodyPr/>
          <a:lstStyle/>
          <a:p>
            <a:r>
              <a:rPr lang="en-US" dirty="0" smtClean="0"/>
              <a:t>Sean Maguire-Leading Sessions</a:t>
            </a:r>
          </a:p>
          <a:p>
            <a:r>
              <a:rPr lang="en-US" dirty="0" smtClean="0"/>
              <a:t>Sean Maguire-Attitude</a:t>
            </a:r>
          </a:p>
          <a:p>
            <a:r>
              <a:rPr lang="en-US" dirty="0" smtClean="0"/>
              <a:t>Sean Maguire-Posture</a:t>
            </a:r>
          </a:p>
          <a:p>
            <a:r>
              <a:rPr lang="en-US" dirty="0" smtClean="0"/>
              <a:t>Sean Maguire-Eye Confidence</a:t>
            </a:r>
          </a:p>
          <a:p>
            <a:r>
              <a:rPr lang="en-US" dirty="0" smtClean="0"/>
              <a:t>Seam Maguire-Assertive </a:t>
            </a:r>
          </a:p>
          <a:p>
            <a:r>
              <a:rPr lang="en-US" dirty="0" smtClean="0"/>
              <a:t>Sean Maguire-Belief in Self</a:t>
            </a:r>
          </a:p>
        </p:txBody>
      </p:sp>
      <p:sp>
        <p:nvSpPr>
          <p:cNvPr id="2" name="AutoShape 2" descr="Image result for self confidence"/>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92245" y="4497935"/>
            <a:ext cx="2857500" cy="2143125"/>
          </a:xfrm>
          <a:prstGeom prst="rect">
            <a:avLst/>
          </a:prstGeom>
        </p:spPr>
      </p:pic>
    </p:spTree>
    <p:extLst>
      <p:ext uri="{BB962C8B-B14F-4D97-AF65-F5344CB8AC3E}">
        <p14:creationId xmlns:p14="http://schemas.microsoft.com/office/powerpoint/2010/main" val="1661294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Honesty</a:t>
            </a:r>
            <a:endParaRPr lang="en-US" dirty="0"/>
          </a:p>
        </p:txBody>
      </p:sp>
      <p:sp>
        <p:nvSpPr>
          <p:cNvPr id="5" name="Content Placeholder 4"/>
          <p:cNvSpPr>
            <a:spLocks noGrp="1"/>
          </p:cNvSpPr>
          <p:nvPr>
            <p:ph idx="1"/>
          </p:nvPr>
        </p:nvSpPr>
        <p:spPr/>
        <p:txBody>
          <a:bodyPr/>
          <a:lstStyle/>
          <a:p>
            <a:r>
              <a:rPr lang="en-US" dirty="0" smtClean="0"/>
              <a:t>Will Hunting-About College</a:t>
            </a:r>
          </a:p>
          <a:p>
            <a:r>
              <a:rPr lang="en-US" dirty="0" smtClean="0"/>
              <a:t>Sean Maguire-People</a:t>
            </a:r>
          </a:p>
          <a:p>
            <a:r>
              <a:rPr lang="en-US" dirty="0" smtClean="0"/>
              <a:t>Sean Maguire-Posture</a:t>
            </a:r>
          </a:p>
          <a:p>
            <a:r>
              <a:rPr lang="en-US" dirty="0" smtClean="0"/>
              <a:t>Sean Maguire-Eye Confidence</a:t>
            </a:r>
          </a:p>
          <a:p>
            <a:r>
              <a:rPr lang="en-US" dirty="0" smtClean="0"/>
              <a:t>Seam Maguire-Assertive </a:t>
            </a:r>
          </a:p>
          <a:p>
            <a:r>
              <a:rPr lang="en-US" dirty="0" smtClean="0"/>
              <a:t>Sean Maguire-Belief in Self</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86835" y="4650640"/>
            <a:ext cx="2857500" cy="1895475"/>
          </a:xfrm>
          <a:prstGeom prst="rect">
            <a:avLst/>
          </a:prstGeom>
        </p:spPr>
      </p:pic>
    </p:spTree>
    <p:extLst>
      <p:ext uri="{BB962C8B-B14F-4D97-AF65-F5344CB8AC3E}">
        <p14:creationId xmlns:p14="http://schemas.microsoft.com/office/powerpoint/2010/main" val="814697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4013</TotalTime>
  <Words>815</Words>
  <Application>Microsoft Office PowerPoint</Application>
  <PresentationFormat>On-screen Show (4:3)</PresentationFormat>
  <Paragraphs>112</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By Student Name</vt:lpstr>
      <vt:lpstr>Agenda-Leadership Characteristics</vt:lpstr>
      <vt:lpstr>Three Leadership Theories</vt:lpstr>
      <vt:lpstr>Relationship Leadership Theory</vt:lpstr>
      <vt:lpstr>Behavioral Leadership Theory</vt:lpstr>
      <vt:lpstr>Trait Leadership Theory</vt:lpstr>
      <vt:lpstr>Intelligence</vt:lpstr>
      <vt:lpstr>Self-Confidence</vt:lpstr>
      <vt:lpstr>Honesty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Bruce Mosley</cp:lastModifiedBy>
  <cp:revision>148</cp:revision>
  <dcterms:created xsi:type="dcterms:W3CDTF">2013-08-21T19:17:07Z</dcterms:created>
  <dcterms:modified xsi:type="dcterms:W3CDTF">2015-04-23T19:21:16Z</dcterms:modified>
</cp:coreProperties>
</file>