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73" r:id="rId4"/>
    <p:sldId id="268" r:id="rId5"/>
    <p:sldId id="271" r:id="rId6"/>
    <p:sldId id="275" r:id="rId7"/>
    <p:sldId id="259" r:id="rId8"/>
    <p:sldId id="260" r:id="rId9"/>
    <p:sldId id="261" r:id="rId10"/>
    <p:sldId id="272" r:id="rId11"/>
    <p:sldId id="266" r:id="rId12"/>
    <p:sldId id="274"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CC"/>
    <a:srgbClr val="FF00FF"/>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6985" autoAdjust="0"/>
  </p:normalViewPr>
  <p:slideViewPr>
    <p:cSldViewPr>
      <p:cViewPr varScale="1">
        <p:scale>
          <a:sx n="89" d="100"/>
          <a:sy n="89" d="100"/>
        </p:scale>
        <p:origin x="228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dirty="0" smtClean="0"/>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D6A5F8EB-1D53-4962-9EF8-730EBF928FA1}" type="datetimeFigureOut">
              <a:rPr lang="en-US"/>
              <a:pPr>
                <a:defRPr/>
              </a:pPr>
              <a:t>6/5/2015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dirty="0" smtClean="0"/>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BE1CB1EA-DA04-43F1-A4DF-DB5F9EE9885A}" type="slidenum">
              <a:rPr lang="en-US"/>
              <a:pPr>
                <a:defRPr/>
              </a:pPr>
              <a:t>‹#›</a:t>
            </a:fld>
            <a:endParaRPr lang="en-US" dirty="0"/>
          </a:p>
        </p:txBody>
      </p:sp>
    </p:spTree>
    <p:extLst>
      <p:ext uri="{BB962C8B-B14F-4D97-AF65-F5344CB8AC3E}">
        <p14:creationId xmlns:p14="http://schemas.microsoft.com/office/powerpoint/2010/main" val="150322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 </a:t>
            </a:r>
            <a:r>
              <a:rPr lang="en-US" i="1" dirty="0" smtClean="0"/>
              <a:t>The National Education Association believes that the education profession consists of one education workforce serving the needs of all students and that the term ‘educator’ includes education support professionals.</a:t>
            </a:r>
            <a:endParaRPr lang="en-US" dirty="0" smtClean="0"/>
          </a:p>
          <a:p>
            <a:r>
              <a:rPr lang="en-US" i="1" dirty="0" smtClean="0"/>
              <a:t>The educator, believing in the worth and dignity of each human being, recognizes the supreme importance of the pursuit of truth, devotion to excellence, and the nurture of the democratic principles. Essential to these goals is the protection of freedom to learn and to teach and the guarantee of equal educational opportunity for all. The educator accepts the responsibility to adhere to the highest ethical standards.</a:t>
            </a:r>
          </a:p>
          <a:p>
            <a:endParaRPr lang="en-US" i="1" dirty="0" smtClean="0"/>
          </a:p>
          <a:p>
            <a:r>
              <a:rPr lang="en-US" dirty="0" smtClean="0"/>
              <a:t>The educator strives to help each student realize his or her potential as a worthy and effective member of society. The educator therefore works to stimulate the spirit of inquiry, the acquisition of knowledge and understanding, and the thoughtful formulation of worthy goals.</a:t>
            </a:r>
          </a:p>
          <a:p>
            <a:r>
              <a:rPr lang="en-US" dirty="0" smtClean="0"/>
              <a:t>In fulfillment of the obligation to the student, the educator--</a:t>
            </a:r>
          </a:p>
          <a:p>
            <a:r>
              <a:rPr lang="en-US" dirty="0" smtClean="0"/>
              <a:t>1. Shall not unreasonably restrain the student from independent action in the pursuit of learning.</a:t>
            </a:r>
          </a:p>
          <a:p>
            <a:r>
              <a:rPr lang="en-US" dirty="0" smtClean="0"/>
              <a:t>2. Shall not unreasonably deny the student's access to varying points of view.</a:t>
            </a:r>
          </a:p>
          <a:p>
            <a:r>
              <a:rPr lang="en-US" dirty="0" smtClean="0"/>
              <a:t>3. Shall not deliberately suppress or distort subject matter relevant to the student's progress.</a:t>
            </a:r>
          </a:p>
          <a:p>
            <a:r>
              <a:rPr lang="en-US" dirty="0" smtClean="0"/>
              <a:t>4. Shall make reasonable effort to protect the student from conditions harmful to learning or to health and safety.</a:t>
            </a:r>
          </a:p>
          <a:p>
            <a:r>
              <a:rPr lang="en-US" dirty="0" smtClean="0"/>
              <a:t>5. Shall not intentionally expose the student to embarrassment or disparagement.</a:t>
            </a:r>
          </a:p>
          <a:p>
            <a:r>
              <a:rPr lang="en-US" dirty="0" smtClean="0"/>
              <a:t>6. Shall not on the basis of race, color, creed, sex, national origin, marital status, political or religious beliefs, family, social or cultural background, or sexual orientation, unfairly--</a:t>
            </a:r>
          </a:p>
          <a:p>
            <a:endParaRPr lang="en-US" dirty="0" smtClean="0"/>
          </a:p>
          <a:p>
            <a:pPr>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CAEA79-BB3D-48C7-B74F-03BCB608DB01}" type="slidenum">
              <a:rPr lang="en-US" altLang="en-US"/>
              <a:pPr/>
              <a:t>2</a:t>
            </a:fld>
            <a:endParaRPr lang="en-US" altLang="en-US" dirty="0"/>
          </a:p>
        </p:txBody>
      </p:sp>
    </p:spTree>
    <p:extLst>
      <p:ext uri="{BB962C8B-B14F-4D97-AF65-F5344CB8AC3E}">
        <p14:creationId xmlns:p14="http://schemas.microsoft.com/office/powerpoint/2010/main" val="201791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Thank  you for listening to my presentation today. We will first discuss the Ethics</a:t>
            </a:r>
            <a:r>
              <a:rPr lang="en-US" altLang="en-US" baseline="0" dirty="0" smtClean="0"/>
              <a:t> related cases. After the discussion of the cases, we will discuss each of the 4 questions</a:t>
            </a:r>
          </a:p>
          <a:p>
            <a:pPr marL="228600" indent="-228600" eaLnBrk="1" hangingPunct="1">
              <a:buFont typeface="+mj-lt"/>
              <a:buAutoNum type="arabicPeriod"/>
              <a:defRPr/>
            </a:pPr>
            <a:r>
              <a:rPr lang="en-US" dirty="0" smtClean="0"/>
              <a:t>Educations Primary Concerns</a:t>
            </a:r>
          </a:p>
          <a:p>
            <a:pPr marL="228600" indent="-228600" eaLnBrk="1" hangingPunct="1">
              <a:buFont typeface="+mj-lt"/>
              <a:buAutoNum type="arabicPeriod"/>
              <a:defRPr/>
            </a:pPr>
            <a:r>
              <a:rPr lang="en-US" dirty="0" smtClean="0"/>
              <a:t>Highest Degree of Ethical Conduct</a:t>
            </a:r>
          </a:p>
          <a:p>
            <a:pPr marL="228600" indent="-228600" eaLnBrk="1" hangingPunct="1">
              <a:buFont typeface="+mj-lt"/>
              <a:buAutoNum type="arabicPeriod"/>
              <a:defRPr/>
            </a:pPr>
            <a:r>
              <a:rPr lang="en-US" dirty="0" smtClean="0"/>
              <a:t>Types of Behavior</a:t>
            </a:r>
          </a:p>
          <a:p>
            <a:pPr marL="228600" indent="-228600" eaLnBrk="1" hangingPunct="1">
              <a:buFont typeface="+mj-lt"/>
              <a:buAutoNum type="arabicPeriod"/>
              <a:defRPr/>
            </a:pPr>
            <a:r>
              <a:rPr lang="en-US" dirty="0" smtClean="0"/>
              <a:t>Reasons for Suspension </a:t>
            </a:r>
          </a:p>
          <a:p>
            <a:pPr>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CAEA79-BB3D-48C7-B74F-03BCB608DB01}" type="slidenum">
              <a:rPr lang="en-US" altLang="en-US"/>
              <a:pPr/>
              <a:t>3</a:t>
            </a:fld>
            <a:endParaRPr lang="en-US" altLang="en-US" dirty="0"/>
          </a:p>
        </p:txBody>
      </p:sp>
    </p:spTree>
    <p:extLst>
      <p:ext uri="{BB962C8B-B14F-4D97-AF65-F5344CB8AC3E}">
        <p14:creationId xmlns:p14="http://schemas.microsoft.com/office/powerpoint/2010/main" val="349258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screen this is a three prong approach to the answer: Just let the screen do the work:</a:t>
            </a:r>
          </a:p>
          <a:p>
            <a:r>
              <a:rPr lang="en-US" dirty="0" smtClean="0"/>
              <a:t>1.Read the case study question. 2.</a:t>
            </a:r>
            <a:r>
              <a:rPr lang="en-US" baseline="0" dirty="0" smtClean="0"/>
              <a:t> Read the plan of action. 3. Read the name of the Principal Professional Conduct for Education profession says: Then read 1 , 2 and 3. You can expound below but </a:t>
            </a:r>
          </a:p>
          <a:p>
            <a:r>
              <a:rPr lang="en-US" baseline="0" dirty="0" smtClean="0"/>
              <a:t>Only if you feel a need to talk about further. But let the screen do the work. The additional notes are to be read before the presentation just in case you are ask a question. </a:t>
            </a:r>
          </a:p>
          <a:p>
            <a:endParaRPr lang="en-US" dirty="0" smtClean="0"/>
          </a:p>
          <a:p>
            <a:r>
              <a:rPr lang="en-US" dirty="0" smtClean="0"/>
              <a:t>The teacher has an obligation</a:t>
            </a:r>
            <a:r>
              <a:rPr lang="en-US" baseline="0" dirty="0" smtClean="0"/>
              <a:t> to report the student based on suspicious bruises which could indicate possible abuse. However, number 1 states the teacher must make every effort to protect the child from mental or physical abuse and they must use professional judgement(number 2) in handling the situation ensuring they do not embarrassed or exposed the child in public because their situation should remain confidential. Number 3 clearly states that the teacher must maintain the highest degree of ethical conduct. They must make sure that they present this situation with the children with dignity and ethically in order to cause further damaged to the child. </a:t>
            </a:r>
          </a:p>
          <a:p>
            <a:endParaRPr lang="en-US" baseline="0" dirty="0" smtClean="0"/>
          </a:p>
          <a:p>
            <a:r>
              <a:rPr lang="en-US" baseline="0" dirty="0" smtClean="0"/>
              <a:t>Plan of Action: </a:t>
            </a:r>
          </a:p>
          <a:p>
            <a:r>
              <a:rPr lang="en-US" baseline="0" dirty="0" smtClean="0"/>
              <a:t>Step 1: Assessment of the child injuries</a:t>
            </a:r>
          </a:p>
          <a:p>
            <a:r>
              <a:rPr lang="en-US" baseline="0" dirty="0" smtClean="0"/>
              <a:t>Step 2: Report to Administrator not the child</a:t>
            </a:r>
          </a:p>
          <a:p>
            <a:r>
              <a:rPr lang="en-US" baseline="0" dirty="0" smtClean="0"/>
              <a:t>Step 3: Make sure the observation remains private</a:t>
            </a:r>
          </a:p>
          <a:p>
            <a:r>
              <a:rPr lang="en-US" baseline="0" dirty="0" smtClean="0"/>
              <a:t>Step 4 Maintain the highest degree of ethical conduct</a:t>
            </a:r>
            <a:endParaRPr lang="en-US" dirty="0"/>
          </a:p>
        </p:txBody>
      </p:sp>
      <p:sp>
        <p:nvSpPr>
          <p:cNvPr id="4" name="Slide Number Placeholder 3"/>
          <p:cNvSpPr>
            <a:spLocks noGrp="1"/>
          </p:cNvSpPr>
          <p:nvPr>
            <p:ph type="sldNum" sz="quarter" idx="10"/>
          </p:nvPr>
        </p:nvSpPr>
        <p:spPr/>
        <p:txBody>
          <a:bodyPr/>
          <a:lstStyle/>
          <a:p>
            <a:pPr>
              <a:defRPr/>
            </a:pPr>
            <a:fld id="{BE1CB1EA-DA04-43F1-A4DF-DB5F9EE9885A}" type="slidenum">
              <a:rPr lang="en-US" smtClean="0"/>
              <a:pPr>
                <a:defRPr/>
              </a:pPr>
              <a:t>4</a:t>
            </a:fld>
            <a:endParaRPr lang="en-US" dirty="0"/>
          </a:p>
        </p:txBody>
      </p:sp>
    </p:spTree>
    <p:extLst>
      <p:ext uri="{BB962C8B-B14F-4D97-AF65-F5344CB8AC3E}">
        <p14:creationId xmlns:p14="http://schemas.microsoft.com/office/powerpoint/2010/main" val="407643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smtClean="0"/>
              <a:t> Read each one in your</a:t>
            </a:r>
            <a:r>
              <a:rPr lang="en-US" baseline="0" dirty="0" smtClean="0"/>
              <a:t> own words summarize</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t>Case Study 3: All teachers in your school have a laptop to use in their classrooms and for instructional planning at home.  When the computer was delivered, you briefly reviewed the district policies during a departmental meeting; however, during the past six months, several teachers have been questioned about their Internet and e-mail use with these laptops.  You realize that you must use school property appropriately.  Based on the ethics codes and district faculty policies, what should be your plan of action for using the laptop? </a:t>
            </a:r>
          </a:p>
          <a:p>
            <a:endParaRPr lang="en-US" dirty="0" smtClean="0"/>
          </a:p>
          <a:p>
            <a:r>
              <a:rPr lang="en-US" sz="1800" b="1" dirty="0" smtClean="0"/>
              <a:t>Plan of Action</a:t>
            </a:r>
          </a:p>
          <a:p>
            <a:pPr marL="0" indent="0">
              <a:buNone/>
            </a:pPr>
            <a:r>
              <a:rPr lang="en-US" sz="1200" b="1" dirty="0" smtClean="0"/>
              <a:t>Step 1: District Wide Bulletin</a:t>
            </a:r>
          </a:p>
          <a:p>
            <a:pPr marL="0" indent="0">
              <a:buNone/>
            </a:pPr>
            <a:r>
              <a:rPr lang="en-US" sz="1200" b="1" dirty="0" smtClean="0"/>
              <a:t>Step 2: Reminder: Email and Text Policy</a:t>
            </a:r>
          </a:p>
          <a:p>
            <a:pPr marL="0" indent="0">
              <a:buNone/>
            </a:pPr>
            <a:r>
              <a:rPr lang="en-US" sz="1200" b="1" dirty="0" smtClean="0"/>
              <a:t>Step 3: Reminder: All transaction School Board Property</a:t>
            </a:r>
          </a:p>
          <a:p>
            <a:pPr marL="0" indent="0">
              <a:buNone/>
            </a:pPr>
            <a:r>
              <a:rPr lang="en-US" sz="1200" b="1" dirty="0" smtClean="0"/>
              <a:t>Step 4: Policy Clarification Meeting-Personal email or text are not ALLOWED</a:t>
            </a:r>
          </a:p>
          <a:p>
            <a:pPr marL="0" indent="0">
              <a:buNone/>
            </a:pPr>
            <a:endParaRPr lang="en-US" sz="1200" b="1" dirty="0" smtClean="0"/>
          </a:p>
          <a:p>
            <a:pPr marL="0" indent="0">
              <a:buNone/>
            </a:pPr>
            <a:r>
              <a:rPr lang="en-US" sz="1200" b="1" dirty="0" smtClean="0"/>
              <a:t>Response</a:t>
            </a:r>
          </a:p>
          <a:p>
            <a:r>
              <a:rPr lang="en-US" sz="1200" b="1" dirty="0" smtClean="0"/>
              <a:t>5306: School and District Technology Usage</a:t>
            </a:r>
            <a:r>
              <a:rPr lang="en-US" sz="1200" b="1" dirty="0" smtClean="0">
                <a:effectLst/>
              </a:rPr>
              <a:t>:</a:t>
            </a:r>
          </a:p>
          <a:p>
            <a:r>
              <a:rPr lang="en-US" sz="1200" dirty="0" smtClean="0"/>
              <a:t>Using School Board of Broward County property and made or received in connection with the transaction of official business of the School Board (including emails and text messages) must be retained and maintained as public records in compliance with State Law and Board Policy(Broward County Public School,2012).</a:t>
            </a:r>
          </a:p>
          <a:p>
            <a:r>
              <a:rPr lang="en-US" sz="1200" b="1" dirty="0" smtClean="0">
                <a:effectLst/>
              </a:rPr>
              <a:t>Aware of the importance of maintaining the respect and confidence of one's colleagues, of students, of parents, and of other members of the community, the educator strives to achieve and sustain the highest degree of ethical conduct. </a:t>
            </a:r>
          </a:p>
          <a:p>
            <a:endParaRPr lang="en-US" sz="1200" dirty="0" smtClean="0"/>
          </a:p>
          <a:p>
            <a:pPr marL="0" indent="0">
              <a:buNone/>
            </a:pPr>
            <a:endParaRPr lang="en-US" sz="1200" b="1"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E1CB1EA-DA04-43F1-A4DF-DB5F9EE9885A}" type="slidenum">
              <a:rPr lang="en-US" smtClean="0"/>
              <a:pPr>
                <a:defRPr/>
              </a:pPr>
              <a:t>5</a:t>
            </a:fld>
            <a:endParaRPr lang="en-US" dirty="0"/>
          </a:p>
        </p:txBody>
      </p:sp>
    </p:spTree>
    <p:extLst>
      <p:ext uri="{BB962C8B-B14F-4D97-AF65-F5344CB8AC3E}">
        <p14:creationId xmlns:p14="http://schemas.microsoft.com/office/powerpoint/2010/main" val="1787692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from the screen</a:t>
            </a:r>
            <a:r>
              <a:rPr lang="en-US" baseline="0" dirty="0" smtClean="0"/>
              <a:t> and summarize</a:t>
            </a:r>
          </a:p>
          <a:p>
            <a:r>
              <a:rPr lang="en-US" sz="1200" b="1" dirty="0" smtClean="0"/>
              <a:t>Case Study 3: As a new high school teacher, you are assigned to teach an intensive reading class in which three students are consistently not showing progress. You are concerned about infringing on the students’ privacy rights; consequently, you develop a plan of action to address the teachers’ requests, but also address student records concerns. </a:t>
            </a:r>
          </a:p>
          <a:p>
            <a:endParaRPr lang="en-US" sz="1200" b="1" dirty="0" smtClean="0"/>
          </a:p>
          <a:p>
            <a:r>
              <a:rPr lang="en-US" sz="1800" b="1" dirty="0" smtClean="0"/>
              <a:t>Plan of Action</a:t>
            </a:r>
          </a:p>
          <a:p>
            <a:pPr marL="0" indent="0">
              <a:buNone/>
            </a:pPr>
            <a:r>
              <a:rPr lang="en-US" sz="1200" b="1" dirty="0" smtClean="0"/>
              <a:t>Step 1: Request IEP</a:t>
            </a:r>
          </a:p>
          <a:p>
            <a:pPr marL="0" indent="0">
              <a:buNone/>
            </a:pPr>
            <a:r>
              <a:rPr lang="en-US" sz="1200" b="1" dirty="0" smtClean="0"/>
              <a:t>Step 2: Include Teachers, Parents, Counselor and School administrator</a:t>
            </a:r>
          </a:p>
          <a:p>
            <a:pPr marL="0" indent="0">
              <a:buNone/>
            </a:pPr>
            <a:r>
              <a:rPr lang="en-US" sz="1200" b="1" dirty="0" smtClean="0"/>
              <a:t>Step 3: Review and share Plan with Teachers</a:t>
            </a:r>
          </a:p>
          <a:p>
            <a:pPr marL="0" indent="0">
              <a:buNone/>
            </a:pPr>
            <a:r>
              <a:rPr lang="en-US" sz="1200" b="1" dirty="0" smtClean="0"/>
              <a:t>Step 4: Share the with parents their rights under Confidentiality  and Family Educational Rights.</a:t>
            </a:r>
          </a:p>
          <a:p>
            <a:pPr marL="0" indent="0">
              <a:buNone/>
            </a:pPr>
            <a:endParaRPr lang="en-US" sz="1200" b="1" dirty="0" smtClean="0"/>
          </a:p>
          <a:p>
            <a:pPr marL="0" indent="0">
              <a:buNone/>
            </a:pPr>
            <a:r>
              <a:rPr lang="en-US" sz="1200" b="1" dirty="0" smtClean="0"/>
              <a:t>Response</a:t>
            </a:r>
          </a:p>
          <a:p>
            <a:r>
              <a:rPr lang="en-US" sz="1200" b="1" dirty="0" smtClean="0"/>
              <a:t>5010: Student Records: Confidentiality and Family Educational Rights</a:t>
            </a:r>
            <a:r>
              <a:rPr lang="en-US" sz="1200" b="1" dirty="0" smtClean="0">
                <a:effectLst/>
              </a:rPr>
              <a:t>:</a:t>
            </a:r>
          </a:p>
          <a:p>
            <a:r>
              <a:rPr lang="en-US" sz="1200" dirty="0" smtClean="0"/>
              <a:t>Student records and information must be protected unless its for medical reasons.</a:t>
            </a:r>
          </a:p>
          <a:p>
            <a:r>
              <a:rPr lang="en-US" sz="1200" dirty="0" smtClean="0"/>
              <a:t>Parents must have the access to inspect and review records, the right to amend educational records and right to control the amount of information that is releases</a:t>
            </a:r>
          </a:p>
          <a:p>
            <a:r>
              <a:rPr lang="en-US" sz="1200" dirty="0" smtClean="0">
                <a:effectLst/>
              </a:rPr>
              <a:t>Students rights and privacy must be protected and the parents has the right to file compliant to U.S. Department of Education (Broward County Public Schools,2012).</a:t>
            </a:r>
          </a:p>
          <a:p>
            <a:r>
              <a:rPr lang="en-US" sz="1200" dirty="0" smtClean="0"/>
              <a:t>Student records are official and confidential documents protected by Florida Statute 1002.22 and the Federal Family Educational Rights and Privacy Act(FERPA).</a:t>
            </a:r>
          </a:p>
          <a:p>
            <a:r>
              <a:rPr lang="en-US" sz="1200" dirty="0" smtClean="0">
                <a:effectLst/>
              </a:rPr>
              <a:t>FERPA gives the parent the rights to review, confirm and question the accuracy  of educational records.</a:t>
            </a:r>
          </a:p>
          <a:p>
            <a:r>
              <a:rPr lang="en-US" sz="1200" dirty="0" smtClean="0"/>
              <a:t>The student has the right to be apart of the Independent Educational Plan(IEP) with the right to attend and provide feedback</a:t>
            </a:r>
            <a:r>
              <a:rPr lang="en-US" sz="1200" dirty="0" smtClean="0">
                <a:effectLst/>
              </a:rPr>
              <a:t> </a:t>
            </a:r>
          </a:p>
          <a:p>
            <a:endParaRPr lang="en-US" sz="1200" b="1" dirty="0" smtClean="0">
              <a:effectLst/>
            </a:endParaRPr>
          </a:p>
          <a:p>
            <a:pPr marL="0" indent="0">
              <a:buNone/>
            </a:pPr>
            <a:endParaRPr lang="en-US" sz="1200" b="1" dirty="0" smtClean="0"/>
          </a:p>
          <a:p>
            <a:endParaRPr lang="en-US" sz="1200" b="1" dirty="0" smtClean="0"/>
          </a:p>
          <a:p>
            <a:endParaRPr lang="en-US" sz="1200" b="1" dirty="0" smtClean="0"/>
          </a:p>
          <a:p>
            <a:endParaRPr lang="en-US" sz="1200" b="1" dirty="0" smtClean="0"/>
          </a:p>
          <a:p>
            <a:endParaRPr lang="en-US" sz="1200" b="1"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E1CB1EA-DA04-43F1-A4DF-DB5F9EE9885A}" type="slidenum">
              <a:rPr lang="en-US" smtClean="0"/>
              <a:pPr>
                <a:defRPr/>
              </a:pPr>
              <a:t>6</a:t>
            </a:fld>
            <a:endParaRPr lang="en-US" dirty="0"/>
          </a:p>
        </p:txBody>
      </p:sp>
    </p:spTree>
    <p:extLst>
      <p:ext uri="{BB962C8B-B14F-4D97-AF65-F5344CB8AC3E}">
        <p14:creationId xmlns:p14="http://schemas.microsoft.com/office/powerpoint/2010/main" val="806658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Social Networking-The primary concern is with the era</a:t>
            </a:r>
            <a:r>
              <a:rPr lang="en-US" altLang="en-US" baseline="0" dirty="0" smtClean="0"/>
              <a:t> of Social Networking where students communicate with a teacher has some potential privacy issues and the difference between personal contact with teacher. The teacher contact my be school related only, however, when does that transaction between Teacher and Student become to personal. This is regardless of the teacher making an personal comments, it’s the personal information not relating to school that becomes the problem.  Its about the “Context “ of this email information. Many school officials are having difficulty with email and text information because much of communication to parents and students are done with email contact.  Schools have are having to adopt additional policies and procedures to address these email and text communication.  There is too much room for interpretation while the teacher may be trying to be supportive of the student, those transaction or communications could be misunderstood as personal.  </a:t>
            </a:r>
          </a:p>
          <a:p>
            <a:pPr>
              <a:spcBef>
                <a:spcPct val="0"/>
              </a:spcBef>
            </a:pPr>
            <a:endParaRPr lang="en-US" altLang="en-US" baseline="0" dirty="0" smtClean="0"/>
          </a:p>
          <a:p>
            <a:pPr>
              <a:spcBef>
                <a:spcPct val="0"/>
              </a:spcBef>
            </a:pPr>
            <a:r>
              <a:rPr lang="en-US" altLang="en-US" baseline="0" dirty="0" smtClean="0"/>
              <a:t>Professional Distance: The teacher should remain professional and ethical at all times when communicating with student in person or by email. Its very easy for an study to think its personal rather than school related. The best policy for teachers is not to use email communication to students. Keep professional distance by keeping the communication to school grounds following protocol that that district.</a:t>
            </a:r>
          </a:p>
          <a:p>
            <a:pPr>
              <a:spcBef>
                <a:spcPct val="0"/>
              </a:spcBef>
            </a:pPr>
            <a:endParaRPr lang="en-US" altLang="en-US" baseline="0" dirty="0" smtClean="0"/>
          </a:p>
          <a:p>
            <a:pPr>
              <a:spcBef>
                <a:spcPct val="0"/>
              </a:spcBef>
            </a:pPr>
            <a:r>
              <a:rPr lang="en-US" altLang="en-US" baseline="0" dirty="0" smtClean="0"/>
              <a:t>Students Privacy-This is very important for an educator that is trying to help a student. The student has a medical condition that has been shared with an teacher. However, in a meeting the other teachers want to know how she or he was successful in improving the student performance. However, the teacher can not share that information. Many times educator have meetings on how to best deliver curriculum to students but the confidentiality of illness should be protected.</a:t>
            </a:r>
          </a:p>
          <a:p>
            <a:pPr>
              <a:spcBef>
                <a:spcPct val="0"/>
              </a:spcBef>
            </a:pPr>
            <a:endParaRPr lang="en-US" altLang="en-US" baseline="0"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6E9E42-9DE5-47C5-9748-E9461B87BB98}" type="slidenum">
              <a:rPr lang="en-US" altLang="en-US"/>
              <a:pPr/>
              <a:t>7</a:t>
            </a:fld>
            <a:endParaRPr lang="en-US" altLang="en-US" dirty="0"/>
          </a:p>
        </p:txBody>
      </p:sp>
    </p:spTree>
    <p:extLst>
      <p:ext uri="{BB962C8B-B14F-4D97-AF65-F5344CB8AC3E}">
        <p14:creationId xmlns:p14="http://schemas.microsoft.com/office/powerpoint/2010/main" val="1217186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 The primary goal of the teacher is the maintain</a:t>
            </a:r>
            <a:r>
              <a:rPr lang="en-US" altLang="en-US" baseline="0" dirty="0" smtClean="0"/>
              <a:t> the highest degree of ethical conduct. The first way to accomplish this is making sure students do not develop a personal relationship but a professional relationship. The student and teacher must both know these boundaries and it s appropriate to remind the students of these boundaries. </a:t>
            </a:r>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FAACFD-995F-4DA5-9207-DBAD3B88E546}" type="slidenum">
              <a:rPr lang="en-US" altLang="en-US"/>
              <a:pPr/>
              <a:t>8</a:t>
            </a:fld>
            <a:endParaRPr lang="en-US" altLang="en-US" dirty="0"/>
          </a:p>
        </p:txBody>
      </p:sp>
    </p:spTree>
    <p:extLst>
      <p:ext uri="{BB962C8B-B14F-4D97-AF65-F5344CB8AC3E}">
        <p14:creationId xmlns:p14="http://schemas.microsoft.com/office/powerpoint/2010/main" val="372307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 </a:t>
            </a:r>
            <a:r>
              <a:rPr lang="en-US" dirty="0" smtClean="0">
                <a:effectLst/>
              </a:rPr>
              <a:t>Observers identified four types of behavior in junior high school students: good, outgoing, rebellious, and withdrawn. Results were compared with behavior patterns found in first-grade students, and similar findings emerged. Questions are raised about how student roles are established and whether teaching affects them. </a:t>
            </a:r>
          </a:p>
          <a:p>
            <a:pPr>
              <a:spcBef>
                <a:spcPct val="0"/>
              </a:spcBef>
            </a:pPr>
            <a:endParaRPr lang="en-US" altLang="en-US" dirty="0" smtClean="0">
              <a:effectLst/>
            </a:endParaRPr>
          </a:p>
          <a:p>
            <a:pPr>
              <a:spcBef>
                <a:spcPct val="0"/>
              </a:spcBef>
            </a:pPr>
            <a:r>
              <a:rPr lang="en-US" altLang="en-US" dirty="0" smtClean="0">
                <a:effectLst/>
              </a:rPr>
              <a:t>These behaviors can also but</a:t>
            </a:r>
            <a:r>
              <a:rPr lang="en-US" altLang="en-US" baseline="0" dirty="0" smtClean="0">
                <a:effectLst/>
              </a:rPr>
              <a:t> put into three categories: </a:t>
            </a:r>
            <a:r>
              <a:rPr lang="en-US" b="1" dirty="0" smtClean="0"/>
              <a:t>Types of behaviors, Types of Behaviors in Psychology, Passive Aggressive Behavior</a:t>
            </a:r>
          </a:p>
          <a:p>
            <a:pPr>
              <a:spcBef>
                <a:spcPct val="0"/>
              </a:spcBef>
            </a:pPr>
            <a:r>
              <a:rPr lang="en-US" dirty="0" smtClean="0"/>
              <a:t>Interacting with people is usually difficult and confusing. Fortunately, you can find only three main types of behaviors which people show once they interact with people. As a result, it makes plenty of sense to first learn these 3 behaviors; therefore that it could be easier to know and interact with every type of behavior that someone might show. </a:t>
            </a:r>
            <a:br>
              <a:rPr lang="en-US" dirty="0" smtClean="0"/>
            </a:br>
            <a:r>
              <a:rPr lang="en-US" dirty="0" smtClean="0"/>
              <a:t/>
            </a:r>
            <a:br>
              <a:rPr lang="en-US" dirty="0" smtClean="0"/>
            </a:br>
            <a:r>
              <a:rPr lang="en-US" dirty="0" smtClean="0"/>
              <a:t>The last known frequent type of behavior is named assertive behavior. Assertive people are typically direct, honest, empathic of others, confident and respect others and themselves</a:t>
            </a:r>
            <a:endParaRPr lang="en-US" altLang="en-US" baseline="0" dirty="0" smtClean="0">
              <a:effectLst/>
            </a:endParaRPr>
          </a:p>
          <a:p>
            <a:pPr>
              <a:spcBef>
                <a:spcPct val="0"/>
              </a:spcBef>
            </a:pPr>
            <a:endParaRPr lang="en-US" altLang="en-US" dirty="0" smtClean="0">
              <a:effectLst/>
            </a:endParaRPr>
          </a:p>
          <a:p>
            <a:pPr>
              <a:spcBef>
                <a:spcPct val="0"/>
              </a:spcBef>
            </a:pPr>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A08CFA-8FAD-40DF-B51C-78B551ECA630}" type="slidenum">
              <a:rPr lang="en-US" altLang="en-US"/>
              <a:pPr/>
              <a:t>9</a:t>
            </a:fld>
            <a:endParaRPr lang="en-US" altLang="en-US" dirty="0"/>
          </a:p>
        </p:txBody>
      </p:sp>
    </p:spTree>
    <p:extLst>
      <p:ext uri="{BB962C8B-B14F-4D97-AF65-F5344CB8AC3E}">
        <p14:creationId xmlns:p14="http://schemas.microsoft.com/office/powerpoint/2010/main" val="1509403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 </a:t>
            </a:r>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A08CFA-8FAD-40DF-B51C-78B551ECA630}" type="slidenum">
              <a:rPr lang="en-US" altLang="en-US"/>
              <a:pPr/>
              <a:t>10</a:t>
            </a:fld>
            <a:endParaRPr lang="en-US" altLang="en-US" dirty="0"/>
          </a:p>
        </p:txBody>
      </p:sp>
    </p:spTree>
    <p:extLst>
      <p:ext uri="{BB962C8B-B14F-4D97-AF65-F5344CB8AC3E}">
        <p14:creationId xmlns:p14="http://schemas.microsoft.com/office/powerpoint/2010/main" val="3402507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76200"/>
            <a:ext cx="7010400" cy="917575"/>
          </a:xfrm>
        </p:spPr>
        <p:txBody>
          <a:bodyPr/>
          <a:lstStyle>
            <a:lvl1pPr algn="ctr">
              <a:defRPr>
                <a:solidFill>
                  <a:schemeClr val="tx2"/>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914400"/>
            <a:ext cx="6400800" cy="533400"/>
          </a:xfrm>
        </p:spPr>
        <p:txBody>
          <a:bodyPr/>
          <a:lstStyle>
            <a:lvl1pPr marL="0" indent="0" algn="ctr" eaLnBrk="0" hangingPunct="0">
              <a:spcBef>
                <a:spcPct val="0"/>
              </a:spcBef>
              <a:buFontTx/>
              <a:buNone/>
              <a:defRPr sz="2800">
                <a:solidFill>
                  <a:schemeClr val="tx1"/>
                </a:solidFill>
                <a:effectLst>
                  <a:outerShdw blurRad="38100" dist="38100" dir="2700000" algn="tl">
                    <a:srgbClr val="000000"/>
                  </a:outerShdw>
                </a:effectLst>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xfrm>
            <a:off x="457200" y="6477000"/>
            <a:ext cx="2133600" cy="304800"/>
          </a:xfrm>
        </p:spPr>
        <p:txBody>
          <a:bodyPr/>
          <a:lstStyle>
            <a:lvl1pPr>
              <a:defRPr dirty="0" smtClean="0">
                <a:solidFill>
                  <a:srgbClr val="FFFFFF"/>
                </a:solidFill>
              </a:defRPr>
            </a:lvl1pPr>
          </a:lstStyle>
          <a:p>
            <a:pPr>
              <a:defRPr/>
            </a:pPr>
            <a:endParaRPr lang="en-US" altLang="en-US" dirty="0"/>
          </a:p>
        </p:txBody>
      </p:sp>
      <p:sp>
        <p:nvSpPr>
          <p:cNvPr id="5" name="Rectangle 5"/>
          <p:cNvSpPr>
            <a:spLocks noGrp="1" noChangeArrowheads="1"/>
          </p:cNvSpPr>
          <p:nvPr>
            <p:ph type="ftr" sz="quarter" idx="11"/>
          </p:nvPr>
        </p:nvSpPr>
        <p:spPr>
          <a:xfrm>
            <a:off x="3124200" y="6477000"/>
            <a:ext cx="2895600" cy="304800"/>
          </a:xfrm>
        </p:spPr>
        <p:txBody>
          <a:bodyPr/>
          <a:lstStyle>
            <a:lvl1pPr>
              <a:defRPr dirty="0" smtClean="0">
                <a:solidFill>
                  <a:srgbClr val="FFFFFF"/>
                </a:solidFill>
              </a:defRPr>
            </a:lvl1pPr>
          </a:lstStyle>
          <a:p>
            <a:pPr>
              <a:defRPr/>
            </a:pPr>
            <a:endParaRPr lang="en-US" altLang="en-US" dirty="0"/>
          </a:p>
        </p:txBody>
      </p:sp>
      <p:sp>
        <p:nvSpPr>
          <p:cNvPr id="6" name="Rectangle 6"/>
          <p:cNvSpPr>
            <a:spLocks noGrp="1" noChangeArrowheads="1"/>
          </p:cNvSpPr>
          <p:nvPr>
            <p:ph type="sldNum" sz="quarter" idx="12"/>
          </p:nvPr>
        </p:nvSpPr>
        <p:spPr>
          <a:xfrm>
            <a:off x="6553200" y="6477000"/>
            <a:ext cx="2133600" cy="304800"/>
          </a:xfrm>
        </p:spPr>
        <p:txBody>
          <a:bodyPr/>
          <a:lstStyle>
            <a:lvl1pPr>
              <a:defRPr smtClean="0">
                <a:solidFill>
                  <a:srgbClr val="FFFFFF"/>
                </a:solidFill>
              </a:defRPr>
            </a:lvl1pPr>
          </a:lstStyle>
          <a:p>
            <a:pPr>
              <a:defRPr/>
            </a:pPr>
            <a:fld id="{5DC50CA8-B930-4A8C-9BB2-C971886D419B}" type="slidenum">
              <a:rPr lang="en-US" altLang="en-US"/>
              <a:pPr>
                <a:defRPr/>
              </a:pPr>
              <a:t>‹#›</a:t>
            </a:fld>
            <a:endParaRPr lang="en-US" altLang="en-US" dirty="0"/>
          </a:p>
        </p:txBody>
      </p:sp>
    </p:spTree>
    <p:extLst>
      <p:ext uri="{BB962C8B-B14F-4D97-AF65-F5344CB8AC3E}">
        <p14:creationId xmlns:p14="http://schemas.microsoft.com/office/powerpoint/2010/main" val="354054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83B4FD-BCEF-4852-AD5E-F6521DCA4014}" type="slidenum">
              <a:rPr lang="en-US" altLang="en-US"/>
              <a:pPr>
                <a:defRPr/>
              </a:pPr>
              <a:t>‹#›</a:t>
            </a:fld>
            <a:endParaRPr lang="en-US" altLang="en-US" dirty="0"/>
          </a:p>
        </p:txBody>
      </p:sp>
    </p:spTree>
    <p:extLst>
      <p:ext uri="{BB962C8B-B14F-4D97-AF65-F5344CB8AC3E}">
        <p14:creationId xmlns:p14="http://schemas.microsoft.com/office/powerpoint/2010/main" val="77593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
            <a:ext cx="21717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3627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2F9DC6-DAB7-48C8-BD86-D9C64B082AA0}" type="slidenum">
              <a:rPr lang="en-US" altLang="en-US"/>
              <a:pPr>
                <a:defRPr/>
              </a:pPr>
              <a:t>‹#›</a:t>
            </a:fld>
            <a:endParaRPr lang="en-US" altLang="en-US" dirty="0"/>
          </a:p>
        </p:txBody>
      </p:sp>
    </p:spTree>
    <p:extLst>
      <p:ext uri="{BB962C8B-B14F-4D97-AF65-F5344CB8AC3E}">
        <p14:creationId xmlns:p14="http://schemas.microsoft.com/office/powerpoint/2010/main" val="121838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46CE196-4D1B-4A20-8498-6349C442519A}" type="slidenum">
              <a:rPr lang="en-US" altLang="en-US"/>
              <a:pPr>
                <a:defRPr/>
              </a:pPr>
              <a:t>‹#›</a:t>
            </a:fld>
            <a:endParaRPr lang="en-US" altLang="en-US" dirty="0"/>
          </a:p>
        </p:txBody>
      </p:sp>
    </p:spTree>
    <p:extLst>
      <p:ext uri="{BB962C8B-B14F-4D97-AF65-F5344CB8AC3E}">
        <p14:creationId xmlns:p14="http://schemas.microsoft.com/office/powerpoint/2010/main" val="29386732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2A61720-5A64-48D7-B0C1-D881168EC773}" type="slidenum">
              <a:rPr lang="en-US" altLang="en-US"/>
              <a:pPr>
                <a:defRPr/>
              </a:pPr>
              <a:t>‹#›</a:t>
            </a:fld>
            <a:endParaRPr lang="en-US" altLang="en-US" dirty="0"/>
          </a:p>
        </p:txBody>
      </p:sp>
    </p:spTree>
    <p:extLst>
      <p:ext uri="{BB962C8B-B14F-4D97-AF65-F5344CB8AC3E}">
        <p14:creationId xmlns:p14="http://schemas.microsoft.com/office/powerpoint/2010/main" val="17274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sz="half" idx="1"/>
          </p:nvPr>
        </p:nvSpPr>
        <p:spPr>
          <a:xfrm>
            <a:off x="228600" y="1676400"/>
            <a:ext cx="4267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267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37BDE3-65DD-40BC-A3D8-AF1E0814204A}" type="slidenum">
              <a:rPr lang="en-US" altLang="en-US"/>
              <a:pPr>
                <a:defRPr/>
              </a:pPr>
              <a:t>‹#›</a:t>
            </a:fld>
            <a:endParaRPr lang="en-US" altLang="en-US" dirty="0"/>
          </a:p>
        </p:txBody>
      </p:sp>
    </p:spTree>
    <p:extLst>
      <p:ext uri="{BB962C8B-B14F-4D97-AF65-F5344CB8AC3E}">
        <p14:creationId xmlns:p14="http://schemas.microsoft.com/office/powerpoint/2010/main" val="238888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FE5B488-D93C-4D03-86A3-FEDBEE40F18A}" type="slidenum">
              <a:rPr lang="en-US" altLang="en-US"/>
              <a:pPr>
                <a:defRPr/>
              </a:pPr>
              <a:t>‹#›</a:t>
            </a:fld>
            <a:endParaRPr lang="en-US" altLang="en-US" dirty="0"/>
          </a:p>
        </p:txBody>
      </p:sp>
    </p:spTree>
    <p:extLst>
      <p:ext uri="{BB962C8B-B14F-4D97-AF65-F5344CB8AC3E}">
        <p14:creationId xmlns:p14="http://schemas.microsoft.com/office/powerpoint/2010/main" val="154037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81E048F-1766-48C5-BD61-E5433E86BBF0}" type="slidenum">
              <a:rPr lang="en-US" altLang="en-US"/>
              <a:pPr>
                <a:defRPr/>
              </a:pPr>
              <a:t>‹#›</a:t>
            </a:fld>
            <a:endParaRPr lang="en-US" altLang="en-US" dirty="0"/>
          </a:p>
        </p:txBody>
      </p:sp>
    </p:spTree>
    <p:extLst>
      <p:ext uri="{BB962C8B-B14F-4D97-AF65-F5344CB8AC3E}">
        <p14:creationId xmlns:p14="http://schemas.microsoft.com/office/powerpoint/2010/main" val="112724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63FD16E-9518-4338-9754-4A6CDBA006AD}" type="slidenum">
              <a:rPr lang="en-US" altLang="en-US"/>
              <a:pPr>
                <a:defRPr/>
              </a:pPr>
              <a:t>‹#›</a:t>
            </a:fld>
            <a:endParaRPr lang="en-US" altLang="en-US" dirty="0"/>
          </a:p>
        </p:txBody>
      </p:sp>
    </p:spTree>
    <p:extLst>
      <p:ext uri="{BB962C8B-B14F-4D97-AF65-F5344CB8AC3E}">
        <p14:creationId xmlns:p14="http://schemas.microsoft.com/office/powerpoint/2010/main" val="405056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B09259-DBF1-4BBA-9739-347376668163}" type="slidenum">
              <a:rPr lang="en-US" altLang="en-US"/>
              <a:pPr>
                <a:defRPr/>
              </a:pPr>
              <a:t>‹#›</a:t>
            </a:fld>
            <a:endParaRPr lang="en-US" altLang="en-US" dirty="0"/>
          </a:p>
        </p:txBody>
      </p:sp>
    </p:spTree>
    <p:extLst>
      <p:ext uri="{BB962C8B-B14F-4D97-AF65-F5344CB8AC3E}">
        <p14:creationId xmlns:p14="http://schemas.microsoft.com/office/powerpoint/2010/main" val="218808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B97025F-CB44-4F3A-AB3B-0BA3FAD5D3DC}" type="slidenum">
              <a:rPr lang="en-US" altLang="en-US"/>
              <a:pPr>
                <a:defRPr/>
              </a:pPr>
              <a:t>‹#›</a:t>
            </a:fld>
            <a:endParaRPr lang="en-US" altLang="en-US" dirty="0"/>
          </a:p>
        </p:txBody>
      </p:sp>
    </p:spTree>
    <p:extLst>
      <p:ext uri="{BB962C8B-B14F-4D97-AF65-F5344CB8AC3E}">
        <p14:creationId xmlns:p14="http://schemas.microsoft.com/office/powerpoint/2010/main" val="385447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76200"/>
            <a:ext cx="7620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1676400"/>
            <a:ext cx="8686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28600" y="6477000"/>
            <a:ext cx="297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dirty="0" smtClean="0">
                <a:solidFill>
                  <a:srgbClr val="000000"/>
                </a:solidFill>
              </a:defRPr>
            </a:lvl1pPr>
          </a:lstStyle>
          <a:p>
            <a:pPr>
              <a:defRPr/>
            </a:pPr>
            <a:endParaRPr lang="en-US" altLang="en-US" dirty="0"/>
          </a:p>
        </p:txBody>
      </p:sp>
      <p:sp>
        <p:nvSpPr>
          <p:cNvPr id="1029" name="Rectangle 5"/>
          <p:cNvSpPr>
            <a:spLocks noGrp="1" noChangeArrowheads="1"/>
          </p:cNvSpPr>
          <p:nvPr>
            <p:ph type="ftr" sz="quarter" idx="3"/>
          </p:nvPr>
        </p:nvSpPr>
        <p:spPr bwMode="auto">
          <a:xfrm>
            <a:off x="3657600" y="6477000"/>
            <a:ext cx="266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dirty="0" smtClean="0">
                <a:solidFill>
                  <a:srgbClr val="000000"/>
                </a:solidFill>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781800" y="64770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FE9EEEA0-7BDF-456D-A1B5-C6097EAD6B0F}"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1" fontAlgn="base" hangingPunct="1">
        <a:spcBef>
          <a:spcPct val="0"/>
        </a:spcBef>
        <a:spcAft>
          <a:spcPct val="0"/>
        </a:spcAft>
        <a:defRPr sz="4400" b="1" kern="1200">
          <a:solidFill>
            <a:srgbClr val="FFFFFF"/>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2pPr>
      <a:lvl3pPr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3pPr>
      <a:lvl4pPr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4pPr>
      <a:lvl5pPr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5pPr>
      <a:lvl6pPr marL="457200"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6pPr>
      <a:lvl7pPr marL="914400"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7pPr>
      <a:lvl8pPr marL="1371600"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8pPr>
      <a:lvl9pPr marL="1828800" algn="r" rtl="0" eaLnBrk="1" fontAlgn="base" hangingPunct="1">
        <a:spcBef>
          <a:spcPct val="0"/>
        </a:spcBef>
        <a:spcAft>
          <a:spcPct val="0"/>
        </a:spcAft>
        <a:defRPr sz="4400" b="1">
          <a:solidFill>
            <a:srgbClr val="FFFFFF"/>
          </a:solidFill>
          <a:effectLst>
            <a:outerShdw blurRad="38100" dist="38100" dir="2700000" algn="tl">
              <a:srgbClr val="000000"/>
            </a:outerShdw>
          </a:effectLst>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00000"/>
          </a:solidFill>
          <a:latin typeface="+mn-lt"/>
          <a:ea typeface="+mn-ea"/>
          <a:cs typeface="+mn-ea"/>
        </a:defRPr>
      </a:lvl2pPr>
      <a:lvl3pPr marL="1143000" indent="-228600" algn="l" rtl="0" eaLnBrk="1" fontAlgn="base" hangingPunct="1">
        <a:spcBef>
          <a:spcPct val="20000"/>
        </a:spcBef>
        <a:spcAft>
          <a:spcPct val="0"/>
        </a:spcAft>
        <a:buChar char="•"/>
        <a:defRPr sz="2400" kern="1200">
          <a:solidFill>
            <a:srgbClr val="000000"/>
          </a:solidFill>
          <a:latin typeface="+mn-lt"/>
          <a:ea typeface="+mn-ea"/>
          <a:cs typeface="+mn-ea"/>
        </a:defRPr>
      </a:lvl3pPr>
      <a:lvl4pPr marL="1600200" indent="-228600" algn="l" rtl="0" eaLnBrk="1" fontAlgn="base" hangingPunct="1">
        <a:spcBef>
          <a:spcPct val="20000"/>
        </a:spcBef>
        <a:spcAft>
          <a:spcPct val="0"/>
        </a:spcAft>
        <a:buChar char="–"/>
        <a:defRPr sz="2000" kern="1200">
          <a:solidFill>
            <a:srgbClr val="000000"/>
          </a:solidFill>
          <a:latin typeface="+mn-lt"/>
          <a:ea typeface="+mn-ea"/>
          <a:cs typeface="+mn-ea"/>
        </a:defRPr>
      </a:lvl4pPr>
      <a:lvl5pPr marL="2057400" indent="-228600" algn="l" rtl="0" eaLnBrk="1" fontAlgn="base" hangingPunct="1">
        <a:spcBef>
          <a:spcPct val="20000"/>
        </a:spcBef>
        <a:spcAft>
          <a:spcPct val="0"/>
        </a:spcAft>
        <a:buChar char="»"/>
        <a:defRPr sz="2000" kern="1200">
          <a:solidFill>
            <a:srgbClr val="000000"/>
          </a:solidFill>
          <a:latin typeface="+mn-lt"/>
          <a:ea typeface="+mn-ea"/>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pPr eaLnBrk="1" hangingPunct="1">
              <a:defRPr/>
            </a:pPr>
            <a:r>
              <a:rPr lang="en-US" altLang="en-US" dirty="0" smtClean="0"/>
              <a:t>Moral and Ethical Education</a:t>
            </a:r>
          </a:p>
        </p:txBody>
      </p:sp>
      <p:sp>
        <p:nvSpPr>
          <p:cNvPr id="36867" name="Rectangle 3"/>
          <p:cNvSpPr>
            <a:spLocks noGrp="1" noChangeArrowheads="1"/>
          </p:cNvSpPr>
          <p:nvPr>
            <p:ph type="subTitle" idx="1"/>
          </p:nvPr>
        </p:nvSpPr>
        <p:spPr/>
        <p:txBody>
          <a:bodyPr/>
          <a:lstStyle/>
          <a:p>
            <a:pPr>
              <a:defRPr/>
            </a:pPr>
            <a:r>
              <a:rPr lang="en-US" altLang="en-US" dirty="0" smtClean="0"/>
              <a:t>By student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en-US" altLang="en-US" dirty="0" smtClean="0"/>
              <a:t>Reasons for Suspension</a:t>
            </a:r>
          </a:p>
        </p:txBody>
      </p:sp>
      <p:sp>
        <p:nvSpPr>
          <p:cNvPr id="17411" name="Rectangle 3"/>
          <p:cNvSpPr>
            <a:spLocks noGrp="1" noChangeArrowheads="1"/>
          </p:cNvSpPr>
          <p:nvPr>
            <p:ph idx="1"/>
          </p:nvPr>
        </p:nvSpPr>
        <p:spPr/>
        <p:txBody>
          <a:bodyPr/>
          <a:lstStyle/>
          <a:p>
            <a:pPr eaLnBrk="1" hangingPunct="1"/>
            <a:r>
              <a:rPr lang="en-US" altLang="en-US" sz="2400" dirty="0" smtClean="0"/>
              <a:t>Teacher “INTENTIONALLY "exposes student to public embarrassment</a:t>
            </a:r>
          </a:p>
          <a:p>
            <a:pPr eaLnBrk="1" hangingPunct="1"/>
            <a:r>
              <a:rPr lang="en-US" altLang="en-US" sz="2400" dirty="0" smtClean="0"/>
              <a:t>Teachers evidence of immortality </a:t>
            </a:r>
          </a:p>
          <a:p>
            <a:pPr eaLnBrk="1" hangingPunct="1"/>
            <a:r>
              <a:rPr lang="en-US" altLang="en-US" sz="2400" dirty="0" smtClean="0"/>
              <a:t>Teacher has personal relationship or communication with student outside of school business</a:t>
            </a:r>
          </a:p>
          <a:p>
            <a:pPr eaLnBrk="1" hangingPunct="1"/>
            <a:r>
              <a:rPr lang="en-US" altLang="en-US" sz="2400" dirty="0" smtClean="0"/>
              <a:t>Teacher that grants a student favoritism with grades</a:t>
            </a:r>
          </a:p>
          <a:p>
            <a:pPr eaLnBrk="1" hangingPunct="1"/>
            <a:r>
              <a:rPr lang="en-US" altLang="en-US" sz="2400" dirty="0" smtClean="0"/>
              <a:t>Teacher that purposely exclude any student from participation in learning</a:t>
            </a:r>
          </a:p>
          <a:p>
            <a:pPr eaLnBrk="1" hangingPunct="1"/>
            <a:r>
              <a:rPr lang="en-US" altLang="en-US" sz="2400" dirty="0" smtClean="0"/>
              <a:t>Teacher that discriminates based on race, color or creed, sex or cultural background(EducationalRights.com,2015)</a:t>
            </a:r>
            <a:endParaRPr lang="en-US" altLang="en-US" sz="2400" dirty="0" smtClean="0"/>
          </a:p>
          <a:p>
            <a:pPr eaLnBrk="1" hangingPunct="1"/>
            <a:endParaRPr lang="en-US" altLang="en-US" sz="2800" dirty="0" smtClean="0"/>
          </a:p>
        </p:txBody>
      </p:sp>
    </p:spTree>
    <p:extLst>
      <p:ext uri="{BB962C8B-B14F-4D97-AF65-F5344CB8AC3E}">
        <p14:creationId xmlns:p14="http://schemas.microsoft.com/office/powerpoint/2010/main" val="3522583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en-US" altLang="en-US" dirty="0" smtClean="0"/>
              <a:t>References</a:t>
            </a:r>
          </a:p>
        </p:txBody>
      </p:sp>
      <p:sp>
        <p:nvSpPr>
          <p:cNvPr id="38915" name="Rectangle 3"/>
          <p:cNvSpPr>
            <a:spLocks noGrp="1" noChangeArrowheads="1"/>
          </p:cNvSpPr>
          <p:nvPr>
            <p:ph idx="1"/>
          </p:nvPr>
        </p:nvSpPr>
        <p:spPr/>
        <p:txBody>
          <a:bodyPr/>
          <a:lstStyle/>
          <a:p>
            <a:pPr marL="0" indent="0" eaLnBrk="1" hangingPunct="1">
              <a:buFontTx/>
              <a:buNone/>
              <a:defRPr/>
            </a:pPr>
            <a:endParaRPr lang="en-US" altLang="en-US" sz="1200" dirty="0" smtClean="0"/>
          </a:p>
          <a:p>
            <a:pPr eaLnBrk="1" hangingPunct="1">
              <a:defRPr/>
            </a:pPr>
            <a:r>
              <a:rPr lang="en-US" altLang="en-US" sz="1800" dirty="0" smtClean="0"/>
              <a:t>Broward </a:t>
            </a:r>
            <a:r>
              <a:rPr lang="en-US" altLang="en-US" sz="1800" dirty="0" smtClean="0"/>
              <a:t>County Public Schools.(2012). School and district technology </a:t>
            </a:r>
            <a:r>
              <a:rPr lang="en-US" altLang="en-US" sz="1800" dirty="0" smtClean="0"/>
              <a:t>usage: Public </a:t>
            </a:r>
            <a:r>
              <a:rPr lang="en-US" altLang="en-US" sz="1800" dirty="0" smtClean="0"/>
              <a:t>Records Act(2012). Retrieved from  http</a:t>
            </a:r>
            <a:r>
              <a:rPr lang="en-US" altLang="en-US" sz="1800" dirty="0"/>
              <a:t>://</a:t>
            </a:r>
            <a:r>
              <a:rPr lang="en-US" altLang="en-US" sz="1800" dirty="0" smtClean="0"/>
              <a:t>www.broward.k12.fl.us/sbbcpolicies/docs/P5306,000.pdf</a:t>
            </a:r>
          </a:p>
          <a:p>
            <a:pPr eaLnBrk="1" hangingPunct="1">
              <a:defRPr/>
            </a:pPr>
            <a:r>
              <a:rPr lang="en-US" altLang="en-US" sz="1800" dirty="0" smtClean="0"/>
              <a:t>Educationalrights.com.(2015).Teachers suspension. Retrieved from</a:t>
            </a:r>
            <a:r>
              <a:rPr lang="en-US" altLang="en-US" sz="1800" dirty="0" smtClean="0"/>
              <a:t>http</a:t>
            </a:r>
            <a:r>
              <a:rPr lang="en-US" altLang="en-US" sz="1800" dirty="0"/>
              <a:t>://www.educationrights.com/teachersuspension.php</a:t>
            </a:r>
            <a:endParaRPr lang="en-US" altLang="en-US" sz="1800" dirty="0" smtClean="0"/>
          </a:p>
          <a:p>
            <a:pPr>
              <a:defRPr/>
            </a:pPr>
            <a:r>
              <a:rPr lang="en-US" sz="1800" dirty="0" smtClean="0"/>
              <a:t>Florida  </a:t>
            </a:r>
            <a:r>
              <a:rPr lang="en-US" sz="1800" dirty="0"/>
              <a:t>Department of Education.fldoe.org.(2015). Code of Ethics &amp; Principles of Professional Conduct for the Education Profession in Florida. Retrieved from http://</a:t>
            </a:r>
            <a:r>
              <a:rPr lang="en-US" sz="1800" dirty="0" smtClean="0"/>
              <a:t>www.fldoe.org/teaching/professional-practices/code-of-ethics-principles-of-professio.stml</a:t>
            </a:r>
          </a:p>
          <a:p>
            <a:pPr eaLnBrk="1" hangingPunct="1">
              <a:defRPr/>
            </a:pPr>
            <a:r>
              <a:rPr lang="en-US" altLang="en-US" sz="1800" dirty="0" smtClean="0"/>
              <a:t>U.S. Department of Education.(2015). Law &amp; guidance: General: Family Educational Rights and Privacy Act(FERPA). Retrieved </a:t>
            </a:r>
            <a:r>
              <a:rPr lang="en-US" altLang="en-US" sz="1800" dirty="0" smtClean="0"/>
              <a:t>http</a:t>
            </a:r>
            <a:r>
              <a:rPr lang="en-US" altLang="en-US" sz="1800" dirty="0"/>
              <a:t>://</a:t>
            </a:r>
            <a:r>
              <a:rPr lang="en-US" altLang="en-US" sz="1800" dirty="0" smtClean="0"/>
              <a:t>www2.ed.gov/policy/gen/guid/fpco/ferpa/index.html</a:t>
            </a:r>
          </a:p>
          <a:p>
            <a:pPr eaLnBrk="1" hangingPunct="1">
              <a:defRPr/>
            </a:pPr>
            <a:r>
              <a:rPr lang="en-US" altLang="en-US" sz="1800" dirty="0" smtClean="0"/>
              <a:t>Worsham,M</a:t>
            </a:r>
            <a:r>
              <a:rPr lang="en-US" altLang="en-US" sz="1800" dirty="0"/>
              <a:t>. &amp; Veldman, D. (2009).Types of student classroom behavior. </a:t>
            </a:r>
            <a:r>
              <a:rPr lang="en-US" altLang="en-US" sz="1800" i="1" dirty="0"/>
              <a:t>Journal of Educational Research</a:t>
            </a:r>
            <a:r>
              <a:rPr lang="en-US" altLang="en-US" sz="1800" dirty="0"/>
              <a:t>. Vol. 6, N-4</a:t>
            </a:r>
            <a:r>
              <a:rPr lang="en-US" altLang="en-US" sz="1800" dirty="0" smtClean="0"/>
              <a:t>, </a:t>
            </a:r>
            <a:r>
              <a:rPr lang="en-US" altLang="en-US" sz="1800" dirty="0"/>
              <a:t>pg.204-209 </a:t>
            </a:r>
          </a:p>
          <a:p>
            <a:pPr marL="0" indent="0">
              <a:buNone/>
            </a:pPr>
            <a:endParaRPr lang="en-US" altLang="en-US" sz="4000" dirty="0"/>
          </a:p>
          <a:p>
            <a:pPr eaLnBrk="1" hangingPunct="1">
              <a:defRPr/>
            </a:pPr>
            <a:endParaRPr lang="en-US" altLang="en-US" sz="1800" dirty="0" smtClean="0"/>
          </a:p>
          <a:p>
            <a:pPr eaLnBrk="1" hangingPunct="1">
              <a:defRPr/>
            </a:pPr>
            <a:endParaRPr lang="en-US" altLang="en-US" sz="1800" dirty="0" smtClean="0"/>
          </a:p>
          <a:p>
            <a:pPr eaLnBrk="1" hangingPunct="1">
              <a:defRPr/>
            </a:pPr>
            <a:endParaRPr lang="en-US" altLang="en-US" sz="1800" dirty="0" smtClean="0"/>
          </a:p>
          <a:p>
            <a:pPr marL="0" indent="0" eaLnBrk="1" hangingPunct="1">
              <a:buFontTx/>
              <a:buNone/>
              <a:defRPr/>
            </a:pPr>
            <a:endParaRPr lang="en-US" altLang="en-US" sz="1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en-US" altLang="en-US" dirty="0" smtClean="0"/>
              <a:t>The End  </a:t>
            </a:r>
          </a:p>
        </p:txBody>
      </p:sp>
      <p:sp>
        <p:nvSpPr>
          <p:cNvPr id="38915" name="Rectangle 3"/>
          <p:cNvSpPr>
            <a:spLocks noGrp="1" noChangeArrowheads="1"/>
          </p:cNvSpPr>
          <p:nvPr>
            <p:ph idx="1"/>
          </p:nvPr>
        </p:nvSpPr>
        <p:spPr/>
        <p:txBody>
          <a:bodyPr/>
          <a:lstStyle/>
          <a:p>
            <a:pPr marL="0" indent="0" eaLnBrk="1" hangingPunct="1">
              <a:buFontTx/>
              <a:buNone/>
              <a:defRPr/>
            </a:pPr>
            <a:endParaRPr lang="en-US" altLang="en-US" sz="1200" dirty="0" smtClean="0"/>
          </a:p>
          <a:p>
            <a:pPr marL="0" indent="0">
              <a:buNone/>
            </a:pPr>
            <a:r>
              <a:rPr lang="en-US" sz="6600" dirty="0" smtClean="0"/>
              <a:t>Thank You for listening</a:t>
            </a:r>
          </a:p>
          <a:p>
            <a:pPr marL="0" indent="0" eaLnBrk="1" hangingPunct="1">
              <a:buFontTx/>
              <a:buNone/>
              <a:defRPr/>
            </a:pPr>
            <a:endParaRPr lang="en-US" altLang="en-US" sz="1200" dirty="0" smtClean="0"/>
          </a:p>
        </p:txBody>
      </p:sp>
    </p:spTree>
    <p:extLst>
      <p:ext uri="{BB962C8B-B14F-4D97-AF65-F5344CB8AC3E}">
        <p14:creationId xmlns:p14="http://schemas.microsoft.com/office/powerpoint/2010/main" val="3793832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76200"/>
            <a:ext cx="8763000" cy="1371600"/>
          </a:xfrm>
        </p:spPr>
        <p:txBody>
          <a:bodyPr/>
          <a:lstStyle/>
          <a:p>
            <a:pPr algn="ctr" eaLnBrk="1" hangingPunct="1">
              <a:defRPr/>
            </a:pPr>
            <a:r>
              <a:rPr lang="en-US" altLang="en-US" dirty="0" smtClean="0"/>
              <a:t>Professional Code of Ethics</a:t>
            </a:r>
          </a:p>
        </p:txBody>
      </p:sp>
      <p:sp>
        <p:nvSpPr>
          <p:cNvPr id="38915" name="Rectangle 3"/>
          <p:cNvSpPr>
            <a:spLocks noGrp="1" noChangeArrowheads="1"/>
          </p:cNvSpPr>
          <p:nvPr>
            <p:ph idx="1"/>
          </p:nvPr>
        </p:nvSpPr>
        <p:spPr>
          <a:xfrm>
            <a:off x="0" y="1600200"/>
            <a:ext cx="8686800" cy="4724400"/>
          </a:xfrm>
        </p:spPr>
        <p:txBody>
          <a:bodyPr/>
          <a:lstStyle/>
          <a:p>
            <a:r>
              <a:rPr lang="en-US" sz="2000" b="1" dirty="0"/>
              <a:t>Educators are bound by a professional code of ethics. This professional code of ethics often incorporates legal obligations to which educators are also bound. </a:t>
            </a:r>
            <a:endParaRPr lang="en-US" sz="2000" b="1" dirty="0" smtClean="0"/>
          </a:p>
          <a:p>
            <a:pPr marL="0" indent="0">
              <a:buNone/>
            </a:pPr>
            <a:endParaRPr lang="en-US" sz="2000" b="1" dirty="0" smtClean="0"/>
          </a:p>
          <a:p>
            <a:r>
              <a:rPr lang="en-US" sz="2000" b="1" dirty="0"/>
              <a:t>The Code of Ethics and Principles of Professional Conduct of the Education Profession in Florida is a collection of standards to which all educators in the state of Florida are bound.  </a:t>
            </a:r>
            <a:endParaRPr lang="en-US" sz="2000" b="1" dirty="0" smtClean="0"/>
          </a:p>
          <a:p>
            <a:pPr marL="0" indent="0">
              <a:buNone/>
            </a:pPr>
            <a:endParaRPr lang="en-US" sz="2000" b="1" dirty="0" smtClean="0"/>
          </a:p>
          <a:p>
            <a:r>
              <a:rPr lang="en-US" sz="2000" b="1" dirty="0" smtClean="0"/>
              <a:t>The </a:t>
            </a:r>
            <a:r>
              <a:rPr lang="en-US" sz="2000" b="1" dirty="0"/>
              <a:t>educator recognizes the magnitude of the responsibility inherent in the teaching process. The desire for the respect and confidence of one's colleagues, of students, of parents, and of the members of the community provides the incentive to attain and maintain the highest possible degree of ethical </a:t>
            </a:r>
            <a:r>
              <a:rPr lang="en-US" sz="2000" b="1" dirty="0" smtClean="0"/>
              <a:t>conduct(National Education Association(NEA),2015)</a:t>
            </a:r>
          </a:p>
          <a:p>
            <a:endParaRPr lang="en-US" sz="2000" b="1" dirty="0" smtClean="0"/>
          </a:p>
          <a:p>
            <a:pPr marL="0" indent="0">
              <a:buNone/>
            </a:pPr>
            <a:endParaRPr lang="en-US" sz="2000" b="1" dirty="0"/>
          </a:p>
          <a:p>
            <a:endParaRPr lang="en-US" sz="1200" dirty="0"/>
          </a:p>
          <a:p>
            <a:endParaRPr lang="en-US" sz="1200" dirty="0"/>
          </a:p>
          <a:p>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76200"/>
            <a:ext cx="8763000" cy="1371600"/>
          </a:xfrm>
        </p:spPr>
        <p:txBody>
          <a:bodyPr/>
          <a:lstStyle/>
          <a:p>
            <a:pPr algn="ctr" eaLnBrk="1" hangingPunct="1">
              <a:defRPr/>
            </a:pPr>
            <a:r>
              <a:rPr lang="en-US" altLang="en-US" dirty="0" smtClean="0"/>
              <a:t>Agenda</a:t>
            </a:r>
          </a:p>
        </p:txBody>
      </p:sp>
      <p:sp>
        <p:nvSpPr>
          <p:cNvPr id="38915" name="Rectangle 3"/>
          <p:cNvSpPr>
            <a:spLocks noGrp="1" noChangeArrowheads="1"/>
          </p:cNvSpPr>
          <p:nvPr>
            <p:ph idx="1"/>
          </p:nvPr>
        </p:nvSpPr>
        <p:spPr>
          <a:xfrm>
            <a:off x="0" y="1600200"/>
            <a:ext cx="8686800" cy="4724400"/>
          </a:xfrm>
        </p:spPr>
        <p:txBody>
          <a:bodyPr/>
          <a:lstStyle/>
          <a:p>
            <a:pPr eaLnBrk="1" hangingPunct="1">
              <a:defRPr/>
            </a:pPr>
            <a:r>
              <a:rPr lang="en-US" altLang="en-US" dirty="0" smtClean="0"/>
              <a:t>Case 1 Ethics Codes </a:t>
            </a:r>
          </a:p>
          <a:p>
            <a:pPr eaLnBrk="1" hangingPunct="1">
              <a:defRPr/>
            </a:pPr>
            <a:r>
              <a:rPr lang="en-US" altLang="en-US" dirty="0" smtClean="0"/>
              <a:t>Case 2 Technology Usage</a:t>
            </a:r>
          </a:p>
          <a:p>
            <a:pPr eaLnBrk="1" hangingPunct="1">
              <a:defRPr/>
            </a:pPr>
            <a:r>
              <a:rPr lang="en-US" dirty="0" smtClean="0"/>
              <a:t>Case 3 Students Privacy Rights</a:t>
            </a:r>
          </a:p>
          <a:p>
            <a:pPr eaLnBrk="1" hangingPunct="1">
              <a:defRPr/>
            </a:pPr>
            <a:r>
              <a:rPr lang="en-US" dirty="0" smtClean="0"/>
              <a:t>Educations Primary Concerns</a:t>
            </a:r>
          </a:p>
          <a:p>
            <a:pPr eaLnBrk="1" hangingPunct="1">
              <a:defRPr/>
            </a:pPr>
            <a:r>
              <a:rPr lang="en-US" dirty="0" smtClean="0"/>
              <a:t>Highest Degree of Ethical Conduct</a:t>
            </a:r>
          </a:p>
          <a:p>
            <a:pPr eaLnBrk="1" hangingPunct="1">
              <a:defRPr/>
            </a:pPr>
            <a:r>
              <a:rPr lang="en-US" dirty="0" smtClean="0"/>
              <a:t>Types of Behavior</a:t>
            </a:r>
          </a:p>
          <a:p>
            <a:pPr eaLnBrk="1" hangingPunct="1">
              <a:defRPr/>
            </a:pPr>
            <a:r>
              <a:rPr lang="en-US" dirty="0" smtClean="0"/>
              <a:t>Reasons for Suspension </a:t>
            </a:r>
          </a:p>
          <a:p>
            <a:pPr marL="0" indent="0" eaLnBrk="1" hangingPunct="1">
              <a:buFontTx/>
              <a:buNone/>
              <a:defRPr/>
            </a:pPr>
            <a:endParaRPr lang="en-US" altLang="en-US" sz="1000" dirty="0" smtClean="0"/>
          </a:p>
        </p:txBody>
      </p:sp>
    </p:spTree>
    <p:extLst>
      <p:ext uri="{BB962C8B-B14F-4D97-AF65-F5344CB8AC3E}">
        <p14:creationId xmlns:p14="http://schemas.microsoft.com/office/powerpoint/2010/main" val="1802908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 1 </a:t>
            </a:r>
            <a:endParaRPr lang="en-US" dirty="0"/>
          </a:p>
        </p:txBody>
      </p:sp>
      <p:sp>
        <p:nvSpPr>
          <p:cNvPr id="3" name="Text Placeholder 2"/>
          <p:cNvSpPr>
            <a:spLocks noGrp="1"/>
          </p:cNvSpPr>
          <p:nvPr>
            <p:ph type="body" idx="1"/>
          </p:nvPr>
        </p:nvSpPr>
        <p:spPr/>
        <p:txBody>
          <a:bodyPr/>
          <a:lstStyle/>
          <a:p>
            <a:r>
              <a:rPr lang="en-US" dirty="0" smtClean="0"/>
              <a:t>Case Study 1</a:t>
            </a:r>
            <a:endParaRPr lang="en-US" dirty="0"/>
          </a:p>
        </p:txBody>
      </p:sp>
      <p:sp>
        <p:nvSpPr>
          <p:cNvPr id="4" name="Content Placeholder 3"/>
          <p:cNvSpPr>
            <a:spLocks noGrp="1"/>
          </p:cNvSpPr>
          <p:nvPr>
            <p:ph sz="half" idx="2"/>
          </p:nvPr>
        </p:nvSpPr>
        <p:spPr>
          <a:xfrm>
            <a:off x="630238" y="2505075"/>
            <a:ext cx="4246562" cy="3590925"/>
          </a:xfrm>
        </p:spPr>
        <p:txBody>
          <a:bodyPr/>
          <a:lstStyle/>
          <a:p>
            <a:r>
              <a:rPr lang="en-US" sz="1400" b="1" dirty="0" smtClean="0"/>
              <a:t>Case Study 1: You are a new fourth grade teacher in an elementary school and notice that one of your students consistently comes to school in the morning with dirty clothes, body odor, and suspicious bruises on his arms.  According to the ethics codes and district faculty policies, what should be your plan of action for addressing this issue?  </a:t>
            </a:r>
          </a:p>
          <a:p>
            <a:pPr marL="0" indent="0">
              <a:buNone/>
            </a:pPr>
            <a:r>
              <a:rPr lang="en-US" sz="2000" b="1" dirty="0" smtClean="0"/>
              <a:t>Plan of Action</a:t>
            </a:r>
          </a:p>
          <a:p>
            <a:pPr marL="0" indent="0">
              <a:buNone/>
            </a:pPr>
            <a:r>
              <a:rPr lang="en-US" sz="1400" b="1" dirty="0" smtClean="0"/>
              <a:t>Step 1: Assessment child injuries</a:t>
            </a:r>
          </a:p>
          <a:p>
            <a:pPr marL="0" indent="0">
              <a:buNone/>
            </a:pPr>
            <a:r>
              <a:rPr lang="en-US" sz="1400" b="1" dirty="0" smtClean="0"/>
              <a:t>Step 2: Report to Administrator not child</a:t>
            </a:r>
          </a:p>
          <a:p>
            <a:pPr marL="0" indent="0">
              <a:buNone/>
            </a:pPr>
            <a:r>
              <a:rPr lang="en-US" sz="1400" b="1" dirty="0" smtClean="0"/>
              <a:t>Step 3: Observations remains private</a:t>
            </a:r>
          </a:p>
          <a:p>
            <a:pPr marL="0" indent="0">
              <a:buNone/>
            </a:pPr>
            <a:r>
              <a:rPr lang="en-US" sz="1400" b="1" dirty="0" smtClean="0"/>
              <a:t>Step 4: Maintain high degree of ethical conduct</a:t>
            </a:r>
          </a:p>
          <a:p>
            <a:endParaRPr lang="en-US" sz="1800" b="1" dirty="0"/>
          </a:p>
          <a:p>
            <a:endParaRPr lang="en-US" sz="1800" b="1" dirty="0" smtClean="0"/>
          </a:p>
          <a:p>
            <a:endParaRPr lang="en-US" sz="1800" dirty="0" smtClean="0"/>
          </a:p>
        </p:txBody>
      </p:sp>
      <p:sp>
        <p:nvSpPr>
          <p:cNvPr id="5" name="Text Placeholder 4"/>
          <p:cNvSpPr>
            <a:spLocks noGrp="1"/>
          </p:cNvSpPr>
          <p:nvPr>
            <p:ph type="body" sz="quarter" idx="3"/>
          </p:nvPr>
        </p:nvSpPr>
        <p:spPr/>
        <p:txBody>
          <a:bodyPr/>
          <a:lstStyle/>
          <a:p>
            <a:r>
              <a:rPr lang="en-US" dirty="0" smtClean="0"/>
              <a:t>           Response</a:t>
            </a:r>
            <a:endParaRPr lang="en-US" dirty="0"/>
          </a:p>
        </p:txBody>
      </p:sp>
      <p:sp>
        <p:nvSpPr>
          <p:cNvPr id="6" name="Content Placeholder 5"/>
          <p:cNvSpPr>
            <a:spLocks noGrp="1"/>
          </p:cNvSpPr>
          <p:nvPr>
            <p:ph sz="quarter" idx="4"/>
          </p:nvPr>
        </p:nvSpPr>
        <p:spPr>
          <a:xfrm>
            <a:off x="4629150" y="2505074"/>
            <a:ext cx="3887788" cy="4200525"/>
          </a:xfrm>
        </p:spPr>
        <p:txBody>
          <a:bodyPr/>
          <a:lstStyle/>
          <a:p>
            <a:r>
              <a:rPr lang="en-US" sz="1200" b="1" dirty="0" smtClean="0">
                <a:effectLst/>
              </a:rPr>
              <a:t>6A-10.081 Principles of Professional Conduct for the Education Profession in Florida.(Fl </a:t>
            </a:r>
            <a:r>
              <a:rPr lang="en-US" sz="1200" b="1" dirty="0" smtClean="0">
                <a:effectLst/>
              </a:rPr>
              <a:t>Dept. </a:t>
            </a:r>
            <a:r>
              <a:rPr lang="en-US" sz="1200" b="1" dirty="0" smtClean="0">
                <a:effectLst/>
              </a:rPr>
              <a:t>of Education.fldoe.(2015).</a:t>
            </a:r>
          </a:p>
          <a:p>
            <a:r>
              <a:rPr lang="en-US" sz="1200" b="1" dirty="0" smtClean="0">
                <a:effectLst/>
              </a:rPr>
              <a:t>Obligation to the student requires that the individual: </a:t>
            </a:r>
          </a:p>
          <a:p>
            <a:pPr lvl="1">
              <a:buFont typeface="+mj-lt"/>
              <a:buAutoNum type="arabicPeriod"/>
            </a:pPr>
            <a:r>
              <a:rPr lang="en-US" sz="1200" b="1" dirty="0" smtClean="0">
                <a:effectLst/>
              </a:rPr>
              <a:t>Shall make reasonable effort to protect the student from conditions harmful to learning and/or to the student's mental and/or physical health and/or safety.</a:t>
            </a:r>
          </a:p>
          <a:p>
            <a:pPr lvl="1">
              <a:buFont typeface="+mj-lt"/>
              <a:buAutoNum type="arabicPeriod"/>
            </a:pPr>
            <a:r>
              <a:rPr lang="en-US" sz="1200" b="1" dirty="0" smtClean="0">
                <a:effectLst/>
              </a:rPr>
              <a:t>The educator's primary professional concern will always be for the student and for the development of the student's potential. The educator will therefore strive for professional growth and will seek to exercise the best professional judgment and integrity. </a:t>
            </a:r>
          </a:p>
          <a:p>
            <a:pPr lvl="1">
              <a:buFont typeface="+mj-lt"/>
              <a:buAutoNum type="arabicPeriod"/>
            </a:pPr>
            <a:r>
              <a:rPr lang="en-US" sz="1200" b="1" dirty="0" smtClean="0">
                <a:effectLst/>
              </a:rPr>
              <a:t>Aware of the importance of maintaining the respect and confidence of one's colleagues, of students, of parents, and of other members of the community, the educator strives to achieve and sustain the highest degree of ethical conduct. </a:t>
            </a:r>
          </a:p>
          <a:p>
            <a:endParaRPr lang="en-US" sz="1200" dirty="0" smtClean="0"/>
          </a:p>
          <a:p>
            <a:endParaRPr lang="en-US" sz="1200" dirty="0"/>
          </a:p>
        </p:txBody>
      </p:sp>
    </p:spTree>
    <p:extLst>
      <p:ext uri="{BB962C8B-B14F-4D97-AF65-F5344CB8AC3E}">
        <p14:creationId xmlns:p14="http://schemas.microsoft.com/office/powerpoint/2010/main" val="1621862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 2 </a:t>
            </a:r>
            <a:endParaRPr lang="en-US" dirty="0"/>
          </a:p>
        </p:txBody>
      </p:sp>
      <p:sp>
        <p:nvSpPr>
          <p:cNvPr id="3" name="Text Placeholder 2"/>
          <p:cNvSpPr>
            <a:spLocks noGrp="1"/>
          </p:cNvSpPr>
          <p:nvPr>
            <p:ph type="body" idx="1"/>
          </p:nvPr>
        </p:nvSpPr>
        <p:spPr>
          <a:xfrm>
            <a:off x="729933" y="1269207"/>
            <a:ext cx="3868737" cy="823912"/>
          </a:xfrm>
        </p:spPr>
        <p:txBody>
          <a:bodyPr/>
          <a:lstStyle/>
          <a:p>
            <a:r>
              <a:rPr lang="en-US" dirty="0" smtClean="0"/>
              <a:t>Case Study 2</a:t>
            </a:r>
            <a:endParaRPr lang="en-US" dirty="0"/>
          </a:p>
        </p:txBody>
      </p:sp>
      <p:sp>
        <p:nvSpPr>
          <p:cNvPr id="4" name="Content Placeholder 3"/>
          <p:cNvSpPr>
            <a:spLocks noGrp="1"/>
          </p:cNvSpPr>
          <p:nvPr>
            <p:ph sz="half" idx="2"/>
          </p:nvPr>
        </p:nvSpPr>
        <p:spPr>
          <a:xfrm>
            <a:off x="410379" y="2039043"/>
            <a:ext cx="4218771" cy="4818957"/>
          </a:xfrm>
        </p:spPr>
        <p:txBody>
          <a:bodyPr/>
          <a:lstStyle/>
          <a:p>
            <a:r>
              <a:rPr lang="en-US" sz="1400" b="1" dirty="0" smtClean="0"/>
              <a:t>Case Study </a:t>
            </a:r>
            <a:r>
              <a:rPr lang="en-US" sz="1400" b="1" dirty="0" smtClean="0"/>
              <a:t>3: </a:t>
            </a:r>
            <a:r>
              <a:rPr lang="en-US" sz="1400" b="1" dirty="0"/>
              <a:t>All teachers in your school have a laptop to use in their classrooms and for instructional planning at home.  When the computer was delivered, you briefly reviewed the district policies during a departmental meeting; however, during the past six months, several teachers have been questioned about their Internet and e-mail use with these laptops.  You realize that you must use school property appropriately.  Based on the ethics codes and district faculty policies, what should be your plan of action for using the laptop? </a:t>
            </a:r>
            <a:endParaRPr lang="en-US" sz="1400" b="1" dirty="0" smtClean="0"/>
          </a:p>
          <a:p>
            <a:r>
              <a:rPr lang="en-US" sz="2000" b="1" dirty="0" smtClean="0"/>
              <a:t>Plan of Action</a:t>
            </a:r>
          </a:p>
          <a:p>
            <a:pPr marL="0" indent="0">
              <a:buNone/>
            </a:pPr>
            <a:r>
              <a:rPr lang="en-US" sz="1400" b="1" dirty="0" smtClean="0"/>
              <a:t>Step 1: </a:t>
            </a:r>
            <a:r>
              <a:rPr lang="en-US" sz="1400" b="1" dirty="0" smtClean="0"/>
              <a:t>District Wide Bulletin</a:t>
            </a:r>
            <a:endParaRPr lang="en-US" sz="1400" b="1" dirty="0" smtClean="0"/>
          </a:p>
          <a:p>
            <a:pPr marL="0" indent="0">
              <a:buNone/>
            </a:pPr>
            <a:r>
              <a:rPr lang="en-US" sz="1400" b="1" dirty="0" smtClean="0"/>
              <a:t>Step 2: </a:t>
            </a:r>
            <a:r>
              <a:rPr lang="en-US" sz="1400" b="1" dirty="0" smtClean="0"/>
              <a:t>Reminder: Email and Text Policy</a:t>
            </a:r>
            <a:endParaRPr lang="en-US" sz="1400" b="1" dirty="0" smtClean="0"/>
          </a:p>
          <a:p>
            <a:pPr marL="0" indent="0">
              <a:buNone/>
            </a:pPr>
            <a:r>
              <a:rPr lang="en-US" sz="1400" b="1" dirty="0" smtClean="0"/>
              <a:t>Step 3: </a:t>
            </a:r>
            <a:r>
              <a:rPr lang="en-US" sz="1400" b="1" dirty="0" smtClean="0"/>
              <a:t>Reminder: All transaction School Board Property</a:t>
            </a:r>
            <a:endParaRPr lang="en-US" sz="1400" b="1" dirty="0" smtClean="0"/>
          </a:p>
          <a:p>
            <a:pPr marL="0" indent="0">
              <a:buNone/>
            </a:pPr>
            <a:r>
              <a:rPr lang="en-US" sz="1400" b="1" dirty="0" smtClean="0"/>
              <a:t>Step 4: </a:t>
            </a:r>
            <a:r>
              <a:rPr lang="en-US" sz="1400" b="1" dirty="0" smtClean="0"/>
              <a:t>Policy Clarification Meeting-Personal email or text are not ALLOWED</a:t>
            </a:r>
            <a:endParaRPr lang="en-US" sz="1400" b="1" dirty="0" smtClean="0"/>
          </a:p>
          <a:p>
            <a:endParaRPr lang="en-US" sz="1800" b="1" dirty="0"/>
          </a:p>
          <a:p>
            <a:endParaRPr lang="en-US" sz="1800" b="1" dirty="0" smtClean="0"/>
          </a:p>
          <a:p>
            <a:endParaRPr lang="en-US" sz="1800" dirty="0" smtClean="0"/>
          </a:p>
        </p:txBody>
      </p:sp>
      <p:sp>
        <p:nvSpPr>
          <p:cNvPr id="5" name="Text Placeholder 4"/>
          <p:cNvSpPr>
            <a:spLocks noGrp="1"/>
          </p:cNvSpPr>
          <p:nvPr>
            <p:ph type="body" sz="quarter" idx="3"/>
          </p:nvPr>
        </p:nvSpPr>
        <p:spPr/>
        <p:txBody>
          <a:bodyPr/>
          <a:lstStyle/>
          <a:p>
            <a:r>
              <a:rPr lang="en-US" dirty="0" smtClean="0"/>
              <a:t>           Response</a:t>
            </a:r>
            <a:endParaRPr lang="en-US" dirty="0"/>
          </a:p>
        </p:txBody>
      </p:sp>
      <p:sp>
        <p:nvSpPr>
          <p:cNvPr id="6" name="Content Placeholder 5"/>
          <p:cNvSpPr>
            <a:spLocks noGrp="1"/>
          </p:cNvSpPr>
          <p:nvPr>
            <p:ph sz="quarter" idx="4"/>
          </p:nvPr>
        </p:nvSpPr>
        <p:spPr>
          <a:xfrm>
            <a:off x="4629150" y="2505074"/>
            <a:ext cx="4362450" cy="4200525"/>
          </a:xfrm>
        </p:spPr>
        <p:txBody>
          <a:bodyPr/>
          <a:lstStyle/>
          <a:p>
            <a:endParaRPr lang="en-US" sz="1200" b="1" dirty="0" smtClean="0"/>
          </a:p>
          <a:p>
            <a:r>
              <a:rPr lang="en-US" sz="1200" b="1" dirty="0" smtClean="0"/>
              <a:t>5306: School and District Technology Usage</a:t>
            </a:r>
            <a:r>
              <a:rPr lang="en-US" sz="1200" b="1" dirty="0" smtClean="0">
                <a:effectLst/>
              </a:rPr>
              <a:t>:</a:t>
            </a:r>
          </a:p>
          <a:p>
            <a:r>
              <a:rPr lang="en-US" sz="1200" dirty="0" smtClean="0"/>
              <a:t>Using </a:t>
            </a:r>
            <a:r>
              <a:rPr lang="en-US" sz="1200" dirty="0"/>
              <a:t>School Board of </a:t>
            </a:r>
            <a:r>
              <a:rPr lang="en-US" sz="1200" dirty="0" smtClean="0"/>
              <a:t>Broward County </a:t>
            </a:r>
            <a:r>
              <a:rPr lang="en-US" sz="1200" dirty="0"/>
              <a:t>property and made or received in connection with </a:t>
            </a:r>
            <a:r>
              <a:rPr lang="en-US" sz="1200" dirty="0" smtClean="0"/>
              <a:t>the transaction </a:t>
            </a:r>
            <a:r>
              <a:rPr lang="en-US" sz="1200" dirty="0"/>
              <a:t>of official business of the School Board (</a:t>
            </a:r>
            <a:r>
              <a:rPr lang="en-US" sz="1200" dirty="0" smtClean="0"/>
              <a:t>including emails </a:t>
            </a:r>
            <a:r>
              <a:rPr lang="en-US" sz="1200" dirty="0"/>
              <a:t>and text messages) must be retained and maintained </a:t>
            </a:r>
            <a:r>
              <a:rPr lang="en-US" sz="1200" dirty="0" smtClean="0"/>
              <a:t>as public </a:t>
            </a:r>
            <a:r>
              <a:rPr lang="en-US" sz="1200" dirty="0"/>
              <a:t>records in compliance with State Law and </a:t>
            </a:r>
            <a:r>
              <a:rPr lang="en-US" sz="1200" dirty="0" smtClean="0"/>
              <a:t>Board Policy(Broward County Public School,2012).</a:t>
            </a:r>
          </a:p>
          <a:p>
            <a:endParaRPr lang="en-US" sz="1200" dirty="0" smtClean="0"/>
          </a:p>
          <a:p>
            <a:r>
              <a:rPr lang="en-US" sz="1200" b="1" dirty="0" smtClean="0">
                <a:effectLst/>
              </a:rPr>
              <a:t>Aware of the importance of maintaining the respect and confidence of one's colleagues, of students, of parents, and of other members of the community, the educator strives to achieve and sustain the highest degree of ethical conduct. </a:t>
            </a:r>
          </a:p>
          <a:p>
            <a:endParaRPr lang="en-US" sz="1200" dirty="0" smtClean="0"/>
          </a:p>
          <a:p>
            <a:endParaRPr lang="en-US" sz="1200" dirty="0"/>
          </a:p>
        </p:txBody>
      </p:sp>
    </p:spTree>
    <p:extLst>
      <p:ext uri="{BB962C8B-B14F-4D97-AF65-F5344CB8AC3E}">
        <p14:creationId xmlns:p14="http://schemas.microsoft.com/office/powerpoint/2010/main" val="2707246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 </a:t>
            </a:r>
            <a:r>
              <a:rPr lang="en-US" dirty="0" smtClean="0"/>
              <a:t>3 </a:t>
            </a:r>
            <a:endParaRPr lang="en-US" dirty="0"/>
          </a:p>
        </p:txBody>
      </p:sp>
      <p:sp>
        <p:nvSpPr>
          <p:cNvPr id="3" name="Text Placeholder 2"/>
          <p:cNvSpPr>
            <a:spLocks noGrp="1"/>
          </p:cNvSpPr>
          <p:nvPr>
            <p:ph type="body" idx="1"/>
          </p:nvPr>
        </p:nvSpPr>
        <p:spPr>
          <a:xfrm>
            <a:off x="719531" y="1354932"/>
            <a:ext cx="3868737" cy="823912"/>
          </a:xfrm>
        </p:spPr>
        <p:txBody>
          <a:bodyPr/>
          <a:lstStyle/>
          <a:p>
            <a:r>
              <a:rPr lang="en-US" dirty="0" smtClean="0"/>
              <a:t>Case Study </a:t>
            </a:r>
            <a:r>
              <a:rPr lang="en-US" dirty="0" smtClean="0"/>
              <a:t>3</a:t>
            </a:r>
            <a:endParaRPr lang="en-US" dirty="0"/>
          </a:p>
        </p:txBody>
      </p:sp>
      <p:sp>
        <p:nvSpPr>
          <p:cNvPr id="4" name="Content Placeholder 3"/>
          <p:cNvSpPr>
            <a:spLocks noGrp="1"/>
          </p:cNvSpPr>
          <p:nvPr>
            <p:ph sz="half" idx="2"/>
          </p:nvPr>
        </p:nvSpPr>
        <p:spPr>
          <a:xfrm>
            <a:off x="410379" y="2191442"/>
            <a:ext cx="4218771" cy="4818957"/>
          </a:xfrm>
        </p:spPr>
        <p:txBody>
          <a:bodyPr/>
          <a:lstStyle/>
          <a:p>
            <a:r>
              <a:rPr lang="en-US" sz="1400" b="1" dirty="0" smtClean="0"/>
              <a:t>Case Study </a:t>
            </a:r>
            <a:r>
              <a:rPr lang="en-US" sz="1400" b="1" dirty="0" smtClean="0"/>
              <a:t>3: </a:t>
            </a:r>
            <a:r>
              <a:rPr lang="en-US" sz="1400" b="1" dirty="0"/>
              <a:t>As a new high school teacher, you are assigned to teach an intensive reading class in which three students are consistently not showing progress. </a:t>
            </a:r>
            <a:r>
              <a:rPr lang="en-US" sz="1400" b="1" dirty="0" smtClean="0"/>
              <a:t>You </a:t>
            </a:r>
            <a:r>
              <a:rPr lang="en-US" sz="1400" b="1" dirty="0"/>
              <a:t>are concerned about infringing on the students’ privacy rights; consequently, you develop a plan of action to address the teachers’ requests, but also address student records concerns.  </a:t>
            </a:r>
            <a:r>
              <a:rPr lang="en-US" sz="1400" dirty="0"/>
              <a:t> </a:t>
            </a:r>
          </a:p>
          <a:p>
            <a:r>
              <a:rPr lang="en-US" sz="2000" b="1" dirty="0" smtClean="0"/>
              <a:t>Plan </a:t>
            </a:r>
            <a:r>
              <a:rPr lang="en-US" sz="2000" b="1" dirty="0" smtClean="0"/>
              <a:t>of Action</a:t>
            </a:r>
          </a:p>
          <a:p>
            <a:pPr marL="0" indent="0">
              <a:buNone/>
            </a:pPr>
            <a:r>
              <a:rPr lang="en-US" sz="1400" b="1" dirty="0" smtClean="0"/>
              <a:t>Step 1: </a:t>
            </a:r>
            <a:r>
              <a:rPr lang="en-US" sz="1400" b="1" dirty="0" smtClean="0"/>
              <a:t>Request IEP</a:t>
            </a:r>
            <a:endParaRPr lang="en-US" sz="1400" b="1" dirty="0" smtClean="0"/>
          </a:p>
          <a:p>
            <a:pPr marL="0" indent="0">
              <a:buNone/>
            </a:pPr>
            <a:r>
              <a:rPr lang="en-US" sz="1400" b="1" dirty="0" smtClean="0"/>
              <a:t>Step 2: </a:t>
            </a:r>
            <a:r>
              <a:rPr lang="en-US" sz="1400" b="1" dirty="0" smtClean="0"/>
              <a:t>Include Teachers, </a:t>
            </a:r>
            <a:r>
              <a:rPr lang="en-US" sz="1400" b="1" dirty="0" smtClean="0"/>
              <a:t>Parents, Counselor and School administrator</a:t>
            </a:r>
            <a:endParaRPr lang="en-US" sz="1400" b="1" dirty="0" smtClean="0"/>
          </a:p>
          <a:p>
            <a:pPr marL="0" indent="0">
              <a:buNone/>
            </a:pPr>
            <a:r>
              <a:rPr lang="en-US" sz="1400" b="1" dirty="0" smtClean="0"/>
              <a:t>Step 3: </a:t>
            </a:r>
            <a:r>
              <a:rPr lang="en-US" sz="1400" b="1" dirty="0" smtClean="0"/>
              <a:t>Review and share Plan with Teachers</a:t>
            </a:r>
            <a:endParaRPr lang="en-US" sz="1400" b="1" dirty="0" smtClean="0"/>
          </a:p>
          <a:p>
            <a:pPr marL="0" indent="0">
              <a:buNone/>
            </a:pPr>
            <a:r>
              <a:rPr lang="en-US" sz="1400" b="1" dirty="0" smtClean="0"/>
              <a:t>Step 4: </a:t>
            </a:r>
            <a:r>
              <a:rPr lang="en-US" sz="1400" b="1" dirty="0" smtClean="0"/>
              <a:t>Share the with parents their rights under Confidentiality  and Family Educational Rights.</a:t>
            </a:r>
            <a:endParaRPr lang="en-US" sz="1400" b="1" dirty="0" smtClean="0"/>
          </a:p>
          <a:p>
            <a:endParaRPr lang="en-US" sz="1800" b="1" dirty="0"/>
          </a:p>
          <a:p>
            <a:endParaRPr lang="en-US" sz="1800" b="1" dirty="0" smtClean="0"/>
          </a:p>
          <a:p>
            <a:endParaRPr lang="en-US" sz="1800" dirty="0" smtClean="0"/>
          </a:p>
        </p:txBody>
      </p:sp>
      <p:sp>
        <p:nvSpPr>
          <p:cNvPr id="5" name="Text Placeholder 4"/>
          <p:cNvSpPr>
            <a:spLocks noGrp="1"/>
          </p:cNvSpPr>
          <p:nvPr>
            <p:ph type="body" sz="quarter" idx="3"/>
          </p:nvPr>
        </p:nvSpPr>
        <p:spPr/>
        <p:txBody>
          <a:bodyPr/>
          <a:lstStyle/>
          <a:p>
            <a:r>
              <a:rPr lang="en-US" dirty="0" smtClean="0"/>
              <a:t>           Response</a:t>
            </a:r>
            <a:endParaRPr lang="en-US" dirty="0"/>
          </a:p>
        </p:txBody>
      </p:sp>
      <p:sp>
        <p:nvSpPr>
          <p:cNvPr id="6" name="Content Placeholder 5"/>
          <p:cNvSpPr>
            <a:spLocks noGrp="1"/>
          </p:cNvSpPr>
          <p:nvPr>
            <p:ph sz="quarter" idx="4"/>
          </p:nvPr>
        </p:nvSpPr>
        <p:spPr>
          <a:xfrm>
            <a:off x="4629150" y="2505074"/>
            <a:ext cx="4362450" cy="4200525"/>
          </a:xfrm>
        </p:spPr>
        <p:txBody>
          <a:bodyPr/>
          <a:lstStyle/>
          <a:p>
            <a:endParaRPr lang="en-US" sz="1200" b="1" dirty="0" smtClean="0"/>
          </a:p>
          <a:p>
            <a:r>
              <a:rPr lang="en-US" sz="1200" b="1" dirty="0" smtClean="0"/>
              <a:t>5010: Student Records: Confidentiality and Family Educational Rights</a:t>
            </a:r>
            <a:r>
              <a:rPr lang="en-US" sz="1200" b="1" dirty="0" smtClean="0">
                <a:effectLst/>
              </a:rPr>
              <a:t>:</a:t>
            </a:r>
            <a:endParaRPr lang="en-US" sz="1200" b="1" dirty="0" smtClean="0">
              <a:effectLst/>
            </a:endParaRPr>
          </a:p>
          <a:p>
            <a:r>
              <a:rPr lang="en-US" sz="1200" dirty="0" smtClean="0"/>
              <a:t>Student records and information must be protected unless its for medical reasons.</a:t>
            </a:r>
          </a:p>
          <a:p>
            <a:r>
              <a:rPr lang="en-US" sz="1200" dirty="0" smtClean="0"/>
              <a:t>Parents must have the access to inspect and review records, the right to amend educational records and right to control the amount of information that is releases</a:t>
            </a:r>
          </a:p>
          <a:p>
            <a:r>
              <a:rPr lang="en-US" sz="1200" dirty="0" smtClean="0">
                <a:effectLst/>
              </a:rPr>
              <a:t>Students rights and privacy must be protected and the parents has the right to file compliant to U.S. Department of Education (Broward County Public Schools,2012).</a:t>
            </a:r>
          </a:p>
          <a:p>
            <a:r>
              <a:rPr lang="en-US" sz="1200" dirty="0" smtClean="0"/>
              <a:t>Student records are official and confidential documents protected by Florida Statute 1002.22 and the Federal Family Educational Rights and Privacy Act(FERPA).</a:t>
            </a:r>
          </a:p>
          <a:p>
            <a:r>
              <a:rPr lang="en-US" sz="1200" dirty="0" smtClean="0">
                <a:effectLst/>
              </a:rPr>
              <a:t>FERPA gives the parent the rights to review, confirm and question the accuracy  of educational records.</a:t>
            </a:r>
          </a:p>
          <a:p>
            <a:r>
              <a:rPr lang="en-US" sz="1200" dirty="0" smtClean="0"/>
              <a:t>The student has the right to be apart of the Independent Educational Plan(IEP) with the right to attend and provide feedback</a:t>
            </a:r>
            <a:r>
              <a:rPr lang="en-US" sz="1200" dirty="0" smtClean="0">
                <a:effectLst/>
              </a:rPr>
              <a:t> </a:t>
            </a:r>
          </a:p>
          <a:p>
            <a:endParaRPr lang="en-US" sz="1200" b="1" dirty="0" smtClean="0">
              <a:effectLst/>
            </a:endParaRPr>
          </a:p>
          <a:p>
            <a:endParaRPr lang="en-US" sz="1200" dirty="0" smtClean="0"/>
          </a:p>
          <a:p>
            <a:endParaRPr lang="en-US" sz="1200" dirty="0"/>
          </a:p>
        </p:txBody>
      </p:sp>
    </p:spTree>
    <p:extLst>
      <p:ext uri="{BB962C8B-B14F-4D97-AF65-F5344CB8AC3E}">
        <p14:creationId xmlns:p14="http://schemas.microsoft.com/office/powerpoint/2010/main" val="4047844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en-US" altLang="en-US" dirty="0" smtClean="0"/>
              <a:t>Educators Primary Concern </a:t>
            </a:r>
          </a:p>
        </p:txBody>
      </p:sp>
      <p:sp>
        <p:nvSpPr>
          <p:cNvPr id="13315" name="Rectangle 3"/>
          <p:cNvSpPr>
            <a:spLocks noGrp="1" noChangeArrowheads="1"/>
          </p:cNvSpPr>
          <p:nvPr>
            <p:ph idx="1"/>
          </p:nvPr>
        </p:nvSpPr>
        <p:spPr>
          <a:xfrm>
            <a:off x="228600" y="1676400"/>
            <a:ext cx="8686800" cy="5181600"/>
          </a:xfrm>
        </p:spPr>
        <p:txBody>
          <a:bodyPr/>
          <a:lstStyle/>
          <a:p>
            <a:pPr>
              <a:spcBef>
                <a:spcPct val="0"/>
              </a:spcBef>
            </a:pPr>
            <a:r>
              <a:rPr lang="en-US" altLang="en-US" sz="1400" b="1" dirty="0"/>
              <a:t>Social Networking-The </a:t>
            </a:r>
            <a:r>
              <a:rPr lang="en-US" altLang="en-US" sz="1400" b="1" dirty="0" smtClean="0"/>
              <a:t>educators </a:t>
            </a:r>
            <a:r>
              <a:rPr lang="en-US" altLang="en-US" sz="1400" dirty="0" smtClean="0"/>
              <a:t>primary </a:t>
            </a:r>
            <a:r>
              <a:rPr lang="en-US" altLang="en-US" sz="1400" dirty="0"/>
              <a:t>concern is </a:t>
            </a:r>
            <a:r>
              <a:rPr lang="en-US" altLang="en-US" sz="1400" dirty="0" smtClean="0"/>
              <a:t>the era of Social </a:t>
            </a:r>
            <a:r>
              <a:rPr lang="en-US" altLang="en-US" sz="1400" dirty="0"/>
              <a:t>Networking where students communicate with a teacher has some potential privacy issues and the difference between personal contact with teacher. The teacher contact my be school related only, however, when does that transaction between Teacher and Student become to personal. </a:t>
            </a:r>
            <a:endParaRPr lang="en-US" altLang="en-US" sz="1400" dirty="0" smtClean="0"/>
          </a:p>
          <a:p>
            <a:pPr>
              <a:spcBef>
                <a:spcPct val="0"/>
              </a:spcBef>
            </a:pPr>
            <a:endParaRPr lang="en-US" altLang="en-US" sz="1400" b="1" dirty="0"/>
          </a:p>
          <a:p>
            <a:pPr>
              <a:spcBef>
                <a:spcPct val="0"/>
              </a:spcBef>
            </a:pPr>
            <a:r>
              <a:rPr lang="en-US" altLang="en-US" sz="1400" b="1" dirty="0" smtClean="0"/>
              <a:t>Professional Distance- </a:t>
            </a:r>
            <a:r>
              <a:rPr lang="en-US" altLang="en-US" sz="1400" dirty="0" smtClean="0"/>
              <a:t>Educators are concerned because of the ethical issues arise when  </a:t>
            </a:r>
            <a:r>
              <a:rPr lang="en-US" altLang="en-US" sz="1400" dirty="0"/>
              <a:t>communicating with </a:t>
            </a:r>
            <a:r>
              <a:rPr lang="en-US" altLang="en-US" sz="1400" dirty="0" smtClean="0"/>
              <a:t>student. </a:t>
            </a:r>
            <a:r>
              <a:rPr lang="en-US" altLang="en-US" sz="1400" dirty="0"/>
              <a:t>Its very easy for an study to think its personal rather than school related. The best policy for teachers is not to use email communication to students. Keep professional distance by keeping the communication to school grounds following protocol that that district.</a:t>
            </a:r>
            <a:endParaRPr lang="en-US" altLang="en-US" sz="1400" dirty="0" smtClean="0"/>
          </a:p>
          <a:p>
            <a:pPr eaLnBrk="1" hangingPunct="1"/>
            <a:endParaRPr lang="en-US" altLang="en-US" sz="1400" dirty="0" smtClean="0"/>
          </a:p>
          <a:p>
            <a:r>
              <a:rPr lang="en-US" altLang="en-US" sz="1400" b="1" dirty="0" smtClean="0"/>
              <a:t>Students Privacy-Privacy-</a:t>
            </a:r>
            <a:r>
              <a:rPr lang="en-US" altLang="en-US" sz="1400" dirty="0" smtClean="0"/>
              <a:t>The educator is concerned that their efforts to help the student may be viewed as violating a students privacy. This </a:t>
            </a:r>
            <a:r>
              <a:rPr lang="en-US" altLang="en-US" sz="1400" dirty="0"/>
              <a:t>is very important for an educator that is trying to help a student. The student has a medical condition that has been shared with an teacher. However, in a meeting the other teachers want to know how she or he was successful in improving the student performance. However, the teacher can not share that information</a:t>
            </a:r>
            <a:r>
              <a:rPr lang="en-US" altLang="en-US" sz="1400" dirty="0" smtClean="0"/>
              <a:t>. Educators should request an Independent Education Program(IEP) meeting to having parents, teachers and administration addressing the problem(U.S. Department of Education,2015).</a:t>
            </a:r>
          </a:p>
          <a:p>
            <a:pPr eaLnBrk="1" hangingPunct="1"/>
            <a:endParaRPr lang="en-US" altLang="en-US" sz="1400" dirty="0" smtClean="0"/>
          </a:p>
          <a:p>
            <a:pPr eaLnBrk="1" hangingPunct="1"/>
            <a:endParaRPr lang="en-US" altLang="en-US" sz="1400" dirty="0" smtClean="0"/>
          </a:p>
          <a:p>
            <a:pPr eaLnBrk="1" hangingPunct="1"/>
            <a:endParaRPr lang="en-US" altLang="en-US" sz="1400" dirty="0" smtClean="0"/>
          </a:p>
          <a:p>
            <a:pPr eaLnBrk="1" hangingPunct="1"/>
            <a:endParaRPr lang="en-US" altLang="en-US" sz="1400" dirty="0" smtClean="0"/>
          </a:p>
          <a:p>
            <a:pPr eaLnBrk="1" hangingPunct="1"/>
            <a:endParaRPr lang="en-US" alt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en-US" altLang="en-US" dirty="0" smtClean="0"/>
              <a:t>Highest Degree of Ethical Conduct</a:t>
            </a:r>
          </a:p>
        </p:txBody>
      </p:sp>
      <p:sp>
        <p:nvSpPr>
          <p:cNvPr id="15363" name="Rectangle 3"/>
          <p:cNvSpPr>
            <a:spLocks noGrp="1" noChangeArrowheads="1"/>
          </p:cNvSpPr>
          <p:nvPr>
            <p:ph idx="1"/>
          </p:nvPr>
        </p:nvSpPr>
        <p:spPr/>
        <p:txBody>
          <a:bodyPr/>
          <a:lstStyle/>
          <a:p>
            <a:r>
              <a:rPr lang="en-US" dirty="0" smtClean="0"/>
              <a:t>Do not make racist or sexual comments</a:t>
            </a:r>
          </a:p>
          <a:p>
            <a:r>
              <a:rPr lang="en-US" dirty="0" smtClean="0"/>
              <a:t>Do not use offensive language</a:t>
            </a:r>
          </a:p>
          <a:p>
            <a:r>
              <a:rPr lang="en-US" dirty="0" smtClean="0"/>
              <a:t>Protect students for humiliation and degradation</a:t>
            </a:r>
          </a:p>
          <a:p>
            <a:r>
              <a:rPr lang="en-US" dirty="0" smtClean="0"/>
              <a:t>Developed and maintain a professional relationship with students</a:t>
            </a:r>
          </a:p>
          <a:p>
            <a:r>
              <a:rPr lang="en-US" dirty="0" smtClean="0"/>
              <a:t>Treat all students with respect and dignity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defRPr/>
            </a:pPr>
            <a:r>
              <a:rPr lang="en-US" altLang="en-US" dirty="0" smtClean="0"/>
              <a:t>Types of Behaviors</a:t>
            </a:r>
          </a:p>
        </p:txBody>
      </p:sp>
      <p:sp>
        <p:nvSpPr>
          <p:cNvPr id="17411" name="Rectangle 3"/>
          <p:cNvSpPr>
            <a:spLocks noGrp="1" noChangeArrowheads="1"/>
          </p:cNvSpPr>
          <p:nvPr>
            <p:ph idx="1"/>
          </p:nvPr>
        </p:nvSpPr>
        <p:spPr>
          <a:xfrm>
            <a:off x="152400" y="1676400"/>
            <a:ext cx="8793480" cy="5410200"/>
          </a:xfrm>
        </p:spPr>
        <p:txBody>
          <a:bodyPr/>
          <a:lstStyle/>
          <a:p>
            <a:pPr eaLnBrk="1" hangingPunct="1"/>
            <a:r>
              <a:rPr lang="en-US" altLang="en-US" sz="2800" dirty="0" smtClean="0"/>
              <a:t>Bullying</a:t>
            </a:r>
          </a:p>
          <a:p>
            <a:pPr eaLnBrk="1" hangingPunct="1"/>
            <a:r>
              <a:rPr lang="en-US" altLang="en-US" sz="2800" dirty="0" smtClean="0"/>
              <a:t>Child Abuse</a:t>
            </a:r>
          </a:p>
          <a:p>
            <a:pPr eaLnBrk="1" hangingPunct="1"/>
            <a:r>
              <a:rPr lang="en-US" altLang="en-US" sz="2800" dirty="0" smtClean="0"/>
              <a:t>Outgoing</a:t>
            </a:r>
          </a:p>
          <a:p>
            <a:pPr eaLnBrk="1" hangingPunct="1"/>
            <a:r>
              <a:rPr lang="en-US" altLang="en-US" sz="2800" dirty="0" smtClean="0"/>
              <a:t>Rebellious</a:t>
            </a:r>
          </a:p>
          <a:p>
            <a:pPr eaLnBrk="1" hangingPunct="1"/>
            <a:r>
              <a:rPr lang="en-US" altLang="en-US" sz="2800" dirty="0" smtClean="0"/>
              <a:t>Withdrawn</a:t>
            </a:r>
          </a:p>
          <a:p>
            <a:pPr eaLnBrk="1" hangingPunct="1"/>
            <a:r>
              <a:rPr lang="en-US" altLang="en-US" sz="2800" dirty="0" smtClean="0"/>
              <a:t>Nervous</a:t>
            </a:r>
          </a:p>
          <a:p>
            <a:pPr eaLnBrk="1" hangingPunct="1"/>
            <a:r>
              <a:rPr lang="en-US" altLang="en-US" sz="2800" dirty="0" smtClean="0"/>
              <a:t>Despondent</a:t>
            </a:r>
          </a:p>
          <a:p>
            <a:pPr eaLnBrk="1" hangingPunct="1"/>
            <a:r>
              <a:rPr lang="en-US" altLang="en-US" sz="2800" dirty="0" smtClean="0"/>
              <a:t>Assertive</a:t>
            </a:r>
          </a:p>
          <a:p>
            <a:pPr marL="0" indent="0" eaLnBrk="1" hangingPunct="1">
              <a:buNone/>
            </a:pPr>
            <a:endParaRPr lang="en-US" altLang="en-US" sz="2800" dirty="0" smtClean="0"/>
          </a:p>
          <a:p>
            <a:pPr marL="0" indent="0">
              <a:buNone/>
            </a:pPr>
            <a:r>
              <a:rPr lang="en-US" altLang="en-US" sz="1200" dirty="0" smtClean="0"/>
              <a:t>Worsham,M. &amp; Veldman, D. (2009).Types of student classroom behavior. </a:t>
            </a:r>
            <a:r>
              <a:rPr lang="en-US" altLang="en-US" sz="1200" i="1" dirty="0" smtClean="0"/>
              <a:t>Journal of Educational Research</a:t>
            </a:r>
            <a:r>
              <a:rPr lang="en-US" altLang="en-US" sz="1200" dirty="0" smtClean="0"/>
              <a:t>. Vol. 6, N-4,   </a:t>
            </a:r>
            <a:r>
              <a:rPr lang="en-US" altLang="en-US" sz="1200" dirty="0" smtClean="0"/>
              <a:t>      </a:t>
            </a:r>
            <a:r>
              <a:rPr lang="en-US" altLang="en-US" sz="1200" dirty="0" smtClean="0"/>
              <a:t>pg.204-209 </a:t>
            </a:r>
          </a:p>
          <a:p>
            <a:pPr marL="0" indent="0">
              <a:buNone/>
            </a:pPr>
            <a:endParaRPr lang="en-US" altLang="en-US" sz="2800" dirty="0" smtClean="0"/>
          </a:p>
          <a:p>
            <a:pPr eaLnBrk="1" hangingPunct="1"/>
            <a:endParaRPr lang="en-US" alt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by_am_27">
  <a:themeElements>
    <a:clrScheme name="Baby_am_2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Baby_am_2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aby_am_2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by_am_2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by_am_2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by_am_2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by_am_2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by_am_2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by_am_2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by_am_2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by_am_2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by_am_2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by_am_2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by_am_2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by_am_27 13">
        <a:dk1>
          <a:srgbClr val="000000"/>
        </a:dk1>
        <a:lt1>
          <a:srgbClr val="666699"/>
        </a:lt1>
        <a:dk2>
          <a:srgbClr val="FFFFFF"/>
        </a:dk2>
        <a:lt2>
          <a:srgbClr val="3E3E5C"/>
        </a:lt2>
        <a:accent1>
          <a:srgbClr val="60597B"/>
        </a:accent1>
        <a:accent2>
          <a:srgbClr val="6666FF"/>
        </a:accent2>
        <a:accent3>
          <a:srgbClr val="B8B8CA"/>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thicswithVideoFinalRevised.pot [Compatibility Mode]" id="{3439E9C9-0240-473B-BD88-DAD02B86731D}" vid="{AB7359F5-898C-4019-BCDA-35EA2E7019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EthicswithVideoFinalRevised</Template>
  <TotalTime>1444</TotalTime>
  <Words>2369</Words>
  <Application>Microsoft Office PowerPoint</Application>
  <PresentationFormat>On-screen Show (4:3)</PresentationFormat>
  <Paragraphs>201</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Baby_am_27</vt:lpstr>
      <vt:lpstr>Moral and Ethical Education</vt:lpstr>
      <vt:lpstr>Professional Code of Ethics</vt:lpstr>
      <vt:lpstr>Agenda</vt:lpstr>
      <vt:lpstr>Case Study 1 </vt:lpstr>
      <vt:lpstr>Case Study 2 </vt:lpstr>
      <vt:lpstr>Case Study 3 </vt:lpstr>
      <vt:lpstr>Educators Primary Concern </vt:lpstr>
      <vt:lpstr>Highest Degree of Ethical Conduct</vt:lpstr>
      <vt:lpstr>Types of Behaviors</vt:lpstr>
      <vt:lpstr>Reasons for Suspension</vt:lpstr>
      <vt:lpstr>References</vt:lpstr>
      <vt:lpstr>The End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Relativism</dc:title>
  <dc:creator>Bruce Mosley</dc:creator>
  <cp:lastModifiedBy>Bruce Mosley</cp:lastModifiedBy>
  <cp:revision>143</cp:revision>
  <dcterms:created xsi:type="dcterms:W3CDTF">2015-05-30T22:18:00Z</dcterms:created>
  <dcterms:modified xsi:type="dcterms:W3CDTF">2015-06-05T10:25:22Z</dcterms:modified>
</cp:coreProperties>
</file>