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371D2-42BF-44D9-8475-846BD5BCD13B}" type="datetimeFigureOut">
              <a:rPr lang="en-US" smtClean="0"/>
              <a:t>4/7/2015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DEAE14-4643-416E-9501-64C0F424203D}"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There is a great deal of evidence showing people are at a greater risk for depression than people who don’t have a chronic illness </a:t>
            </a:r>
            <a:r>
              <a:rPr lang="en-US" sz="1200" b="0" i="0" kern="1200" dirty="0" smtClean="0">
                <a:solidFill>
                  <a:schemeClr val="tx1"/>
                </a:solidFill>
                <a:latin typeface="+mn-lt"/>
                <a:ea typeface="+mn-ea"/>
                <a:cs typeface="+mn-cs"/>
              </a:rPr>
              <a:t>(</a:t>
            </a:r>
            <a:r>
              <a:rPr lang="en-US" sz="1200" dirty="0" smtClean="0"/>
              <a:t>World Health Organization, 2014)</a:t>
            </a:r>
            <a:r>
              <a:rPr lang="en-US" sz="1200" b="0" i="0" kern="1200" dirty="0" smtClean="0">
                <a:solidFill>
                  <a:schemeClr val="tx1"/>
                </a:solidFill>
                <a:latin typeface="+mn-lt"/>
                <a:ea typeface="+mn-ea"/>
                <a:cs typeface="+mn-cs"/>
              </a:rPr>
              <a:t>. But the connection between cystic fibrosis and depression has only been studied with a small number of patients- to assess whether people with CF are at a greater risk for depression and anxiety. In any complex chronic condition that requires a time consuming treatment regimen and the potential for health to worsen, symptoms of anxiety and depression are more common. In CF, treatments can take two to four hours per day, making it difficult to balance the things you want to do and also manage your disease.  Rates of depression in medical populations have ranged from 17 to 50%, compared with 5 to 17.5% in healthy populations </a:t>
            </a:r>
            <a:r>
              <a:rPr lang="en-US" sz="1200" b="0" i="0" kern="1200" dirty="0" smtClean="0">
                <a:solidFill>
                  <a:schemeClr val="tx1"/>
                </a:solidFill>
                <a:latin typeface="+mn-lt"/>
                <a:ea typeface="+mn-ea"/>
                <a:cs typeface="+mn-cs"/>
              </a:rPr>
              <a:t>(</a:t>
            </a:r>
            <a:r>
              <a:rPr lang="en-US" sz="1200" dirty="0" smtClean="0"/>
              <a:t>World Health Organization, 2014)</a:t>
            </a:r>
            <a:r>
              <a:rPr lang="en-US" sz="1200" b="0" i="0" kern="1200" dirty="0" smtClean="0">
                <a:solidFill>
                  <a:schemeClr val="tx1"/>
                </a:solidFill>
                <a:latin typeface="+mn-lt"/>
                <a:ea typeface="+mn-ea"/>
                <a:cs typeface="+mn-cs"/>
              </a:rPr>
              <a:t>. Depressed patients are less compliant with medical regimens, are more likely to miss clinic appointments, are more likely to engage in risky behaviors such as smoking and drinking, report worse health-related quality of life, and have higher healthcare utilization and healthcare costs.  Talking openly about how you feel can help. It may also help to talk with others who are dealing with the same issues. That might mean joining a support group.</a:t>
            </a:r>
          </a:p>
          <a:p>
            <a:endParaRPr lang="en-US" dirty="0"/>
          </a:p>
        </p:txBody>
      </p:sp>
      <p:sp>
        <p:nvSpPr>
          <p:cNvPr id="4" name="Slide Number Placeholder 3"/>
          <p:cNvSpPr>
            <a:spLocks noGrp="1"/>
          </p:cNvSpPr>
          <p:nvPr>
            <p:ph type="sldNum" sz="quarter" idx="10"/>
          </p:nvPr>
        </p:nvSpPr>
        <p:spPr/>
        <p:txBody>
          <a:bodyPr/>
          <a:lstStyle/>
          <a:p>
            <a:fld id="{92DEAE14-4643-416E-9501-64C0F424203D}" type="slidenum">
              <a:rPr lang="en-US" smtClean="0"/>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Many adults with CF have major physical and psychological impediments to maintaining continuous employment. Work disability issues play a significant role in occupational behavior. </a:t>
            </a:r>
            <a:r>
              <a:rPr lang="en-US" dirty="0" smtClean="0"/>
              <a:t> Avoid anything that may aggravate your symptoms, such as perfumes, cigarettes and other strong-smelling products.</a:t>
            </a:r>
            <a:r>
              <a:rPr lang="en-US" sz="1200" b="0" i="0" kern="1200" dirty="0" smtClean="0">
                <a:solidFill>
                  <a:schemeClr val="tx1"/>
                </a:solidFill>
                <a:latin typeface="+mn-lt"/>
                <a:ea typeface="+mn-ea"/>
                <a:cs typeface="+mn-cs"/>
              </a:rPr>
              <a:t>The majority of persons sampled reported that CF has influenced their workforce participation in addition to usual community pressures. In the present study 68% of patients reported that CF had impacted on a range of work related factors including career choice, hours employed and income received. </a:t>
            </a:r>
            <a:r>
              <a:rPr lang="en-US" dirty="0" smtClean="0"/>
              <a:t>The role of exercise in patients with cystic fibrosis has been recognized for as long as cystic fibrosis has been identified as a clinical syndrome, as exercise intolerance has always been a hallmark of disease progression. With exercise, people with CF should be careful when it’s hot and humid. They don’t handle heat stress well. </a:t>
            </a:r>
            <a:r>
              <a:rPr lang="en-US" sz="1200" b="0" i="0" kern="1200" dirty="0" smtClean="0">
                <a:solidFill>
                  <a:schemeClr val="tx1"/>
                </a:solidFill>
                <a:latin typeface="+mn-lt"/>
                <a:ea typeface="+mn-ea"/>
                <a:cs typeface="+mn-cs"/>
              </a:rPr>
              <a:t>Increasing fluid intake can help thin the mucus in your lungs (</a:t>
            </a:r>
            <a:r>
              <a:rPr lang="en-US" sz="1200" dirty="0" smtClean="0"/>
              <a:t>World Health Organization, 2014)</a:t>
            </a:r>
            <a:endParaRPr lang="en-US" dirty="0"/>
          </a:p>
        </p:txBody>
      </p:sp>
      <p:sp>
        <p:nvSpPr>
          <p:cNvPr id="4" name="Slide Number Placeholder 3"/>
          <p:cNvSpPr>
            <a:spLocks noGrp="1"/>
          </p:cNvSpPr>
          <p:nvPr>
            <p:ph type="sldNum" sz="quarter" idx="10"/>
          </p:nvPr>
        </p:nvSpPr>
        <p:spPr/>
        <p:txBody>
          <a:bodyPr/>
          <a:lstStyle/>
          <a:p>
            <a:fld id="{92DEAE14-4643-416E-9501-64C0F424203D}" type="slidenum">
              <a:rPr lang="en-US" smtClean="0"/>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level of hormones in individuals with CF is entirely normal. Consequently, adults with cystic fibrosis can enjoy a perfectly normal sex life. However, since cystic fibrosis affects mucus viscosity, fertility may be affected. Most men with cystic fibrosis are infertile </a:t>
            </a:r>
            <a:r>
              <a:rPr lang="en-US" sz="1200" b="0" i="0" kern="1200" dirty="0" smtClean="0">
                <a:solidFill>
                  <a:schemeClr val="tx1"/>
                </a:solidFill>
                <a:latin typeface="+mn-lt"/>
                <a:ea typeface="+mn-ea"/>
                <a:cs typeface="+mn-cs"/>
              </a:rPr>
              <a:t>(</a:t>
            </a:r>
            <a:r>
              <a:rPr lang="en-US" sz="1200" dirty="0" smtClean="0"/>
              <a:t>World Health Organization, 2014)</a:t>
            </a:r>
            <a:r>
              <a:rPr lang="en-US" dirty="0" smtClean="0"/>
              <a:t>. Sperm are produced normally, but a blocked or absent vas deferens (the tube connecting the testis to the ejaculatory duct) may prevent the passage of sperm to their intended destination. During sex, the average heart rate is 117 beats per minute. When you walk or climb stairs, your heart rate can go as high as 107 to 130 beats per minute. So, if you feel fine after climbing two flights of stairs or doing a comparable activity, you are physically fit enough to have sex without worrying about shortness of breath </a:t>
            </a:r>
            <a:r>
              <a:rPr lang="en-US" sz="1200" b="0" i="0" kern="1200" dirty="0" smtClean="0">
                <a:solidFill>
                  <a:schemeClr val="tx1"/>
                </a:solidFill>
                <a:latin typeface="+mn-lt"/>
                <a:ea typeface="+mn-ea"/>
                <a:cs typeface="+mn-cs"/>
              </a:rPr>
              <a:t>(</a:t>
            </a:r>
            <a:r>
              <a:rPr lang="en-US" sz="1200" dirty="0" smtClean="0"/>
              <a:t>World Health Organization, 2014)</a:t>
            </a:r>
            <a:endParaRPr lang="en-US" dirty="0"/>
          </a:p>
        </p:txBody>
      </p:sp>
      <p:sp>
        <p:nvSpPr>
          <p:cNvPr id="4" name="Slide Number Placeholder 3"/>
          <p:cNvSpPr>
            <a:spLocks noGrp="1"/>
          </p:cNvSpPr>
          <p:nvPr>
            <p:ph type="sldNum" sz="quarter" idx="10"/>
          </p:nvPr>
        </p:nvSpPr>
        <p:spPr/>
        <p:txBody>
          <a:bodyPr/>
          <a:lstStyle/>
          <a:p>
            <a:fld id="{92DEAE14-4643-416E-9501-64C0F424203D}" type="slidenum">
              <a:rPr lang="en-US" smtClean="0"/>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Some women with CF may have trouble</a:t>
            </a:r>
            <a:r>
              <a:rPr lang="en-US" sz="1200" b="0" i="0" u="none"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rPr>
              <a:t>getting pregnant</a:t>
            </a:r>
            <a:r>
              <a:rPr lang="en-US" sz="1200" b="0" i="0" kern="1200" dirty="0" smtClean="0">
                <a:solidFill>
                  <a:schemeClr val="tx1"/>
                </a:solidFill>
                <a:latin typeface="+mn-lt"/>
                <a:ea typeface="+mn-ea"/>
                <a:cs typeface="+mn-cs"/>
              </a:rPr>
              <a:t>, but many can get pregnant and have a healthy pregnancy. Women with CF may have a higher risk of getting </a:t>
            </a:r>
            <a:r>
              <a:rPr lang="en-US" sz="1200" b="0" i="0" u="none" strike="noStrike" kern="1200" dirty="0" smtClean="0">
                <a:solidFill>
                  <a:schemeClr val="tx1"/>
                </a:solidFill>
                <a:latin typeface="+mn-lt"/>
                <a:ea typeface="+mn-ea"/>
                <a:cs typeface="+mn-cs"/>
              </a:rPr>
              <a:t>gestational diabetes</a:t>
            </a:r>
            <a:r>
              <a:rPr lang="en-US" sz="1200" b="0" i="0" u="none" strike="noStrike" kern="1200" baseline="0" dirty="0" smtClean="0">
                <a:solidFill>
                  <a:schemeClr val="tx1"/>
                </a:solidFill>
                <a:latin typeface="+mn-lt"/>
                <a:ea typeface="+mn-ea"/>
                <a:cs typeface="+mn-cs"/>
              </a:rPr>
              <a:t> (</a:t>
            </a:r>
            <a:r>
              <a:rPr lang="en-US" sz="1200" dirty="0" smtClean="0"/>
              <a:t>Lyon, A. and D. Bilton ,2002)</a:t>
            </a:r>
            <a:r>
              <a:rPr lang="en-US" sz="1200" b="0" i="0" kern="1200" dirty="0" smtClean="0">
                <a:solidFill>
                  <a:schemeClr val="tx1"/>
                </a:solidFill>
                <a:latin typeface="+mn-lt"/>
                <a:ea typeface="+mn-ea"/>
                <a:cs typeface="+mn-cs"/>
              </a:rPr>
              <a:t> Diabetes is when you have too much sugar in your blood. Too much sugar in your blood can damage organs in your body, including blood vessels, nerves, eyes and kidneys. Large population studies show that statistically pregnancy is safe for most women with CF with good lung function</a:t>
            </a:r>
            <a:r>
              <a:rPr lang="en-US"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 (</a:t>
            </a:r>
            <a:r>
              <a:rPr lang="en-US" sz="1200" dirty="0" smtClean="0"/>
              <a:t>Goss CH, Rubenfeld GD, Otto K, </a:t>
            </a:r>
            <a:r>
              <a:rPr lang="en-US" sz="1200" i="1" dirty="0" smtClean="0"/>
              <a:t>et al,</a:t>
            </a:r>
            <a:r>
              <a:rPr lang="en-US" sz="1200" i="1" baseline="0" dirty="0" smtClean="0"/>
              <a:t> </a:t>
            </a:r>
            <a:r>
              <a:rPr lang="en-US" sz="1200" dirty="0" smtClean="0"/>
              <a:t>2003)</a:t>
            </a:r>
            <a:endParaRPr lang="en-US" dirty="0"/>
          </a:p>
        </p:txBody>
      </p:sp>
      <p:sp>
        <p:nvSpPr>
          <p:cNvPr id="4" name="Slide Number Placeholder 3"/>
          <p:cNvSpPr>
            <a:spLocks noGrp="1"/>
          </p:cNvSpPr>
          <p:nvPr>
            <p:ph type="sldNum" sz="quarter" idx="10"/>
          </p:nvPr>
        </p:nvSpPr>
        <p:spPr/>
        <p:txBody>
          <a:bodyPr/>
          <a:lstStyle/>
          <a:p>
            <a:fld id="{92DEAE14-4643-416E-9501-64C0F424203D}" type="slidenum">
              <a:rPr lang="en-US" smtClean="0"/>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heavy, physical work is not appropriate for some people with CF others can manage it without any problems. There is no legal obligation for an employee to disclose their disability unless it is likely to affect their performance to meet the requirements of the job or course. Most adults with CF attend regular (3 monthly) visits to the cystic fibrosis clinic.  </a:t>
            </a:r>
            <a:r>
              <a:rPr lang="en-US" sz="1200" b="0" i="0" kern="1200" dirty="0" smtClean="0">
                <a:solidFill>
                  <a:schemeClr val="tx1"/>
                </a:solidFill>
                <a:latin typeface="+mn-lt"/>
                <a:ea typeface="+mn-ea"/>
                <a:cs typeface="+mn-cs"/>
              </a:rPr>
              <a:t>They should not smoke in their home or car, and should</a:t>
            </a:r>
            <a:r>
              <a:rPr lang="en-US" sz="1200" b="0" i="0" kern="1200" baseline="0" dirty="0" smtClean="0">
                <a:solidFill>
                  <a:schemeClr val="tx1"/>
                </a:solidFill>
                <a:latin typeface="+mn-lt"/>
                <a:ea typeface="+mn-ea"/>
                <a:cs typeface="+mn-cs"/>
              </a:rPr>
              <a:t> not</a:t>
            </a:r>
            <a:r>
              <a:rPr lang="en-US" sz="1200" b="0" i="0" kern="1200" dirty="0" smtClean="0">
                <a:solidFill>
                  <a:schemeClr val="tx1"/>
                </a:solidFill>
                <a:latin typeface="+mn-lt"/>
                <a:ea typeface="+mn-ea"/>
                <a:cs typeface="+mn-cs"/>
              </a:rPr>
              <a:t> allow other people to smoke them. Secondhand smoke is harmful for everyone, but especially for people with cystic fibrosis</a:t>
            </a:r>
            <a:endParaRPr lang="en-US" dirty="0"/>
          </a:p>
        </p:txBody>
      </p:sp>
      <p:sp>
        <p:nvSpPr>
          <p:cNvPr id="4" name="Slide Number Placeholder 3"/>
          <p:cNvSpPr>
            <a:spLocks noGrp="1"/>
          </p:cNvSpPr>
          <p:nvPr>
            <p:ph type="sldNum" sz="quarter" idx="10"/>
          </p:nvPr>
        </p:nvSpPr>
        <p:spPr/>
        <p:txBody>
          <a:bodyPr/>
          <a:lstStyle/>
          <a:p>
            <a:fld id="{92DEAE14-4643-416E-9501-64C0F424203D}" type="slidenum">
              <a:rPr lang="en-US" smtClean="0"/>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DEAF61C-9E92-4B76-9F88-7E14E7E25C7E}" type="datetimeFigureOut">
              <a:rPr lang="en-US" smtClean="0"/>
              <a:t>4/7/2015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6D720D6-4141-4E65-BB28-3FFA34912AD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6D720D6-4141-4E65-BB28-3FFA34912A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6D720D6-4141-4E65-BB28-3FFA34912AD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6D720D6-4141-4E65-BB28-3FFA34912AD4}"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6D720D6-4141-4E65-BB28-3FFA34912AD4}"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6D720D6-4141-4E65-BB28-3FFA34912AD4}"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6D720D6-4141-4E65-BB28-3FFA34912AD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6D720D6-4141-4E65-BB28-3FFA34912AD4}"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DEAF61C-9E92-4B76-9F88-7E14E7E25C7E}" type="datetimeFigureOut">
              <a:rPr lang="en-US" smtClean="0"/>
              <a:t>4/7/2015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E6D720D6-4141-4E65-BB28-3FFA34912AD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DEAF61C-9E92-4B76-9F88-7E14E7E25C7E}" type="datetimeFigureOut">
              <a:rPr lang="en-US" smtClean="0"/>
              <a:t>4/7/2015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6D720D6-4141-4E65-BB28-3FFA34912AD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DEAF61C-9E92-4B76-9F88-7E14E7E25C7E}" type="datetimeFigureOut">
              <a:rPr lang="en-US" smtClean="0"/>
              <a:t>4/7/2015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6D720D6-4141-4E65-BB28-3FFA34912AD4}"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DEAF61C-9E92-4B76-9F88-7E14E7E25C7E}" type="datetimeFigureOut">
              <a:rPr lang="en-US" smtClean="0"/>
              <a:t>4/7/2015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6D720D6-4141-4E65-BB28-3FFA34912AD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Cystic Fibrosis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Name</a:t>
            </a:r>
          </a:p>
          <a:p>
            <a:r>
              <a:rPr lang="en-US" dirty="0" smtClean="0"/>
              <a:t>Date</a:t>
            </a:r>
          </a:p>
          <a:p>
            <a:r>
              <a:rPr lang="en-US" dirty="0" smtClean="0"/>
              <a:t>Class </a:t>
            </a:r>
          </a:p>
          <a:p>
            <a:r>
              <a:rPr lang="en-US" dirty="0" smtClean="0"/>
              <a:t>Professor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Depression</a:t>
            </a:r>
          </a:p>
          <a:p>
            <a:r>
              <a:rPr lang="en-US" dirty="0" smtClean="0"/>
              <a:t>Anxiety</a:t>
            </a:r>
          </a:p>
          <a:p>
            <a:r>
              <a:rPr lang="en-US" dirty="0" smtClean="0"/>
              <a:t>Thoughts of Death/Suicide</a:t>
            </a:r>
          </a:p>
          <a:p>
            <a:r>
              <a:rPr lang="en-US" dirty="0" smtClean="0"/>
              <a:t>Fatigue/Lack of Energy</a:t>
            </a:r>
          </a:p>
          <a:p>
            <a:r>
              <a:rPr lang="en-US" dirty="0" smtClean="0"/>
              <a:t>Physical Aches and Pains</a:t>
            </a:r>
          </a:p>
          <a:p>
            <a:r>
              <a:rPr lang="en-US" dirty="0" smtClean="0"/>
              <a:t>Irritability</a:t>
            </a:r>
          </a:p>
          <a:p>
            <a:r>
              <a:rPr lang="en-US" dirty="0" smtClean="0"/>
              <a:t>Coping</a:t>
            </a:r>
            <a:endParaRPr lang="en-US" dirty="0"/>
          </a:p>
        </p:txBody>
      </p:sp>
      <p:sp>
        <p:nvSpPr>
          <p:cNvPr id="3" name="Title 2"/>
          <p:cNvSpPr>
            <a:spLocks noGrp="1"/>
          </p:cNvSpPr>
          <p:nvPr>
            <p:ph type="title"/>
          </p:nvPr>
        </p:nvSpPr>
        <p:spPr/>
        <p:txBody>
          <a:bodyPr>
            <a:normAutofit fontScale="90000"/>
          </a:bodyPr>
          <a:lstStyle/>
          <a:p>
            <a:pPr algn="ctr"/>
            <a:r>
              <a:rPr lang="en-US" dirty="0" smtClean="0"/>
              <a:t>Mental –Emotional &amp; Coping Strategies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Easily Fatigued</a:t>
            </a:r>
          </a:p>
          <a:p>
            <a:r>
              <a:rPr lang="en-US" dirty="0" smtClean="0"/>
              <a:t>Restricted Areas</a:t>
            </a:r>
          </a:p>
          <a:p>
            <a:r>
              <a:rPr lang="en-US" dirty="0" smtClean="0"/>
              <a:t>Excessive Sweating</a:t>
            </a:r>
          </a:p>
          <a:p>
            <a:r>
              <a:rPr lang="en-US" dirty="0" smtClean="0"/>
              <a:t>Heat Exposure</a:t>
            </a:r>
          </a:p>
          <a:p>
            <a:r>
              <a:rPr lang="en-US" dirty="0" smtClean="0"/>
              <a:t>Drinking Plenty of Fluids</a:t>
            </a:r>
          </a:p>
          <a:p>
            <a:endParaRPr lang="en-US" dirty="0"/>
          </a:p>
        </p:txBody>
      </p:sp>
      <p:sp>
        <p:nvSpPr>
          <p:cNvPr id="3" name="Title 2"/>
          <p:cNvSpPr>
            <a:spLocks noGrp="1"/>
          </p:cNvSpPr>
          <p:nvPr>
            <p:ph type="title"/>
          </p:nvPr>
        </p:nvSpPr>
        <p:spPr/>
        <p:txBody>
          <a:bodyPr/>
          <a:lstStyle/>
          <a:p>
            <a:pPr algn="ctr"/>
            <a:r>
              <a:rPr lang="en-US" dirty="0" smtClean="0"/>
              <a:t>Physically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Healthy Sexuality</a:t>
            </a:r>
          </a:p>
          <a:p>
            <a:r>
              <a:rPr lang="en-US" dirty="0" smtClean="0"/>
              <a:t>Reproduction</a:t>
            </a:r>
          </a:p>
          <a:p>
            <a:r>
              <a:rPr lang="en-US" dirty="0" smtClean="0"/>
              <a:t>Male </a:t>
            </a:r>
          </a:p>
          <a:p>
            <a:r>
              <a:rPr lang="en-US" dirty="0" smtClean="0"/>
              <a:t>Sexually fit</a:t>
            </a:r>
            <a:endParaRPr lang="en-US" dirty="0"/>
          </a:p>
        </p:txBody>
      </p:sp>
      <p:sp>
        <p:nvSpPr>
          <p:cNvPr id="3" name="Title 2"/>
          <p:cNvSpPr>
            <a:spLocks noGrp="1"/>
          </p:cNvSpPr>
          <p:nvPr>
            <p:ph type="title"/>
          </p:nvPr>
        </p:nvSpPr>
        <p:spPr/>
        <p:txBody>
          <a:bodyPr/>
          <a:lstStyle/>
          <a:p>
            <a:pPr algn="ctr"/>
            <a:r>
              <a:rPr lang="en-US" dirty="0" smtClean="0"/>
              <a:t>Sexually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Difficulty Getting Pregnant</a:t>
            </a:r>
          </a:p>
          <a:p>
            <a:r>
              <a:rPr lang="en-US" dirty="0" smtClean="0"/>
              <a:t>Risk of Gestational Diabetes</a:t>
            </a:r>
          </a:p>
          <a:p>
            <a:r>
              <a:rPr lang="en-US" dirty="0" smtClean="0"/>
              <a:t> Lung Function</a:t>
            </a:r>
          </a:p>
          <a:p>
            <a:endParaRPr lang="en-US" dirty="0"/>
          </a:p>
        </p:txBody>
      </p:sp>
      <p:sp>
        <p:nvSpPr>
          <p:cNvPr id="3" name="Title 2"/>
          <p:cNvSpPr>
            <a:spLocks noGrp="1"/>
          </p:cNvSpPr>
          <p:nvPr>
            <p:ph type="title"/>
          </p:nvPr>
        </p:nvSpPr>
        <p:spPr/>
        <p:txBody>
          <a:bodyPr/>
          <a:lstStyle/>
          <a:p>
            <a:r>
              <a:rPr lang="en-US" dirty="0" smtClean="0"/>
              <a:t>Prenatal Care &amp; Childbearing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Heavy </a:t>
            </a:r>
          </a:p>
          <a:p>
            <a:r>
              <a:rPr lang="en-US" dirty="0" smtClean="0"/>
              <a:t>Performance</a:t>
            </a:r>
          </a:p>
          <a:p>
            <a:r>
              <a:rPr lang="en-US" dirty="0" smtClean="0"/>
              <a:t>Monthly Doctor Visits</a:t>
            </a:r>
          </a:p>
          <a:p>
            <a:r>
              <a:rPr lang="en-US" dirty="0" smtClean="0"/>
              <a:t>Restrictions</a:t>
            </a:r>
          </a:p>
          <a:p>
            <a:endParaRPr lang="en-US" dirty="0"/>
          </a:p>
        </p:txBody>
      </p:sp>
      <p:sp>
        <p:nvSpPr>
          <p:cNvPr id="3" name="Title 2"/>
          <p:cNvSpPr>
            <a:spLocks noGrp="1"/>
          </p:cNvSpPr>
          <p:nvPr>
            <p:ph type="title"/>
          </p:nvPr>
        </p:nvSpPr>
        <p:spPr/>
        <p:txBody>
          <a:bodyPr>
            <a:normAutofit fontScale="90000"/>
          </a:bodyPr>
          <a:lstStyle/>
          <a:p>
            <a:pPr algn="ctr"/>
            <a:r>
              <a:rPr lang="en-US" dirty="0" smtClean="0"/>
              <a:t>Occupational Considerations &amp; Hazards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600" dirty="0" smtClean="0"/>
              <a:t>Goss </a:t>
            </a:r>
            <a:r>
              <a:rPr lang="en-US" sz="1600" dirty="0" smtClean="0"/>
              <a:t>CH, Rubenfeld GD, Otto K, </a:t>
            </a:r>
            <a:r>
              <a:rPr lang="en-US" sz="1600" i="1" dirty="0" smtClean="0"/>
              <a:t>et al</a:t>
            </a:r>
            <a:r>
              <a:rPr lang="en-US" sz="1600" i="1" dirty="0" smtClean="0"/>
              <a:t>.</a:t>
            </a:r>
            <a:r>
              <a:rPr lang="en-US" sz="1600" dirty="0" smtClean="0"/>
              <a:t>(2003)</a:t>
            </a:r>
            <a:r>
              <a:rPr lang="en-US" sz="1600" dirty="0" smtClean="0"/>
              <a:t> The effect of pregnancy on survival in women with cystic fibrosis. </a:t>
            </a:r>
            <a:r>
              <a:rPr lang="en-US" sz="1600" i="1" dirty="0" smtClean="0"/>
              <a:t>Chest</a:t>
            </a:r>
            <a:r>
              <a:rPr lang="en-US" sz="1600" dirty="0" smtClean="0"/>
              <a:t> (124): </a:t>
            </a:r>
            <a:r>
              <a:rPr lang="en-US" sz="1600" dirty="0" smtClean="0"/>
              <a:t>1460-1468</a:t>
            </a:r>
            <a:r>
              <a:rPr lang="en-US" sz="1600" dirty="0" smtClean="0"/>
              <a:t>.</a:t>
            </a:r>
          </a:p>
          <a:p>
            <a:pPr>
              <a:buNone/>
            </a:pPr>
            <a:r>
              <a:rPr lang="en-US" sz="1600" dirty="0" smtClean="0"/>
              <a:t>Lyon, A. and D. </a:t>
            </a:r>
            <a:r>
              <a:rPr lang="en-US" sz="1600" dirty="0" smtClean="0"/>
              <a:t>Bilton (2002), </a:t>
            </a:r>
            <a:r>
              <a:rPr lang="en-US" sz="1600" dirty="0" smtClean="0"/>
              <a:t>Fertility issues in cystic fibrosis. </a:t>
            </a:r>
            <a:r>
              <a:rPr lang="en-US" sz="1600" i="1" dirty="0" smtClean="0"/>
              <a:t>Paediatric Respiratory Reviews</a:t>
            </a:r>
            <a:r>
              <a:rPr lang="en-US" sz="1600" i="1" dirty="0" smtClean="0"/>
              <a:t>,</a:t>
            </a:r>
            <a:r>
              <a:rPr lang="en-US" sz="1600" dirty="0" smtClean="0"/>
              <a:t> </a:t>
            </a:r>
            <a:r>
              <a:rPr lang="en-US" sz="1600" dirty="0" smtClean="0"/>
              <a:t>3(3</a:t>
            </a:r>
            <a:r>
              <a:rPr lang="en-US" sz="1600" dirty="0" smtClean="0"/>
              <a:t>), </a:t>
            </a:r>
            <a:r>
              <a:rPr lang="en-US" sz="1600" dirty="0" smtClean="0"/>
              <a:t>236-240. </a:t>
            </a:r>
            <a:r>
              <a:rPr lang="en-US" dirty="0" smtClean="0"/>
              <a:t> </a:t>
            </a:r>
          </a:p>
          <a:p>
            <a:pPr>
              <a:buNone/>
            </a:pPr>
            <a:r>
              <a:rPr lang="en-US" sz="1600" dirty="0" smtClean="0"/>
              <a:t>World Health Organization. Genes and human disease: Cystic fibrosis [Internet]. World Health Organization; 2014 [cited 2014 Dec 15]. Available from: http://www.who.int/genomics/public/geneticdiseases/en/index2.html#CF</a:t>
            </a:r>
            <a:endParaRPr lang="en-US" sz="1600" dirty="0"/>
          </a:p>
        </p:txBody>
      </p:sp>
      <p:sp>
        <p:nvSpPr>
          <p:cNvPr id="3" name="Title 2"/>
          <p:cNvSpPr>
            <a:spLocks noGrp="1"/>
          </p:cNvSpPr>
          <p:nvPr>
            <p:ph type="title"/>
          </p:nvPr>
        </p:nvSpPr>
        <p:spPr/>
        <p:txBody>
          <a:bodyPr/>
          <a:lstStyle/>
          <a:p>
            <a:pPr algn="ctr"/>
            <a:r>
              <a:rPr lang="en-US" dirty="0" smtClean="0"/>
              <a:t>References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241</TotalTime>
  <Words>650</Words>
  <Application>Microsoft Office PowerPoint</Application>
  <PresentationFormat>On-screen Show (4:3)</PresentationFormat>
  <Paragraphs>47</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Cystic Fibrosis</vt:lpstr>
      <vt:lpstr>Mental –Emotional &amp; Coping Strategies</vt:lpstr>
      <vt:lpstr>Physically</vt:lpstr>
      <vt:lpstr>Sexually</vt:lpstr>
      <vt:lpstr>Prenatal Care &amp; Childbearing</vt:lpstr>
      <vt:lpstr>Occupational Considerations &amp; Hazards</vt:lpstr>
      <vt:lpstr>References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chatlibrary</dc:creator>
  <cp:lastModifiedBy>chatlibrary</cp:lastModifiedBy>
  <cp:revision>29</cp:revision>
  <dcterms:created xsi:type="dcterms:W3CDTF">2015-04-07T15:56:02Z</dcterms:created>
  <dcterms:modified xsi:type="dcterms:W3CDTF">2015-04-07T19:57:24Z</dcterms:modified>
</cp:coreProperties>
</file>