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79" r:id="rId3"/>
    <p:sldId id="282" r:id="rId4"/>
    <p:sldId id="283" r:id="rId5"/>
    <p:sldId id="280" r:id="rId6"/>
    <p:sldId id="284" r:id="rId7"/>
    <p:sldId id="281" r:id="rId8"/>
    <p:sldId id="287" r:id="rId9"/>
    <p:sldId id="286" r:id="rId10"/>
    <p:sldId id="285" r:id="rId11"/>
    <p:sldId id="288" r:id="rId12"/>
    <p:sldId id="289" r:id="rId13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6713"/>
    <a:srgbClr val="000000"/>
    <a:srgbClr val="FFFF00"/>
    <a:srgbClr val="B3D3EA"/>
    <a:srgbClr val="78A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84465" autoAdjust="0"/>
  </p:normalViewPr>
  <p:slideViewPr>
    <p:cSldViewPr>
      <p:cViewPr varScale="1">
        <p:scale>
          <a:sx n="98" d="100"/>
          <a:sy n="98" d="100"/>
        </p:scale>
        <p:origin x="201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en-US" dirty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 dirty="0"/>
          </a:p>
        </p:txBody>
      </p:sp>
      <p:sp>
        <p:nvSpPr>
          <p:cNvPr id="81924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en-US" dirty="0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F12CBDF-E0E4-4011-B72F-0497327C41E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686906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DE31C5-E74A-43C4-959B-92B4279BECDD}" type="slidenum">
              <a:rPr lang="en-US" altLang="en-US"/>
              <a:pPr/>
              <a:t>1</a:t>
            </a:fld>
            <a:endParaRPr lang="en-US" altLang="en-US" dirty="0"/>
          </a:p>
        </p:txBody>
      </p:sp>
      <p:sp>
        <p:nvSpPr>
          <p:cNvPr id="1075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1129185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6109AD-E233-44A3-B642-EB3D08749C74}" type="slidenum">
              <a:rPr lang="en-US" altLang="en-US"/>
              <a:pPr/>
              <a:t>10</a:t>
            </a:fld>
            <a:endParaRPr lang="en-US" altLang="en-US" dirty="0"/>
          </a:p>
        </p:txBody>
      </p:sp>
      <p:sp>
        <p:nvSpPr>
          <p:cNvPr id="1105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362879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6109AD-E233-44A3-B642-EB3D08749C74}" type="slidenum">
              <a:rPr lang="en-US" altLang="en-US"/>
              <a:pPr/>
              <a:t>11</a:t>
            </a:fld>
            <a:endParaRPr lang="en-US" altLang="en-US" dirty="0"/>
          </a:p>
        </p:txBody>
      </p:sp>
      <p:sp>
        <p:nvSpPr>
          <p:cNvPr id="1105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4379861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6109AD-E233-44A3-B642-EB3D08749C74}" type="slidenum">
              <a:rPr lang="en-US" altLang="en-US"/>
              <a:pPr/>
              <a:t>12</a:t>
            </a:fld>
            <a:endParaRPr lang="en-US" altLang="en-US" dirty="0"/>
          </a:p>
        </p:txBody>
      </p:sp>
      <p:sp>
        <p:nvSpPr>
          <p:cNvPr id="1105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854234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6109AD-E233-44A3-B642-EB3D08749C74}" type="slidenum">
              <a:rPr lang="en-US" altLang="en-US"/>
              <a:pPr/>
              <a:t>2</a:t>
            </a:fld>
            <a:endParaRPr lang="en-US" altLang="en-US" dirty="0"/>
          </a:p>
        </p:txBody>
      </p:sp>
      <p:sp>
        <p:nvSpPr>
          <p:cNvPr id="1105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041007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6109AD-E233-44A3-B642-EB3D08749C74}" type="slidenum">
              <a:rPr lang="en-US" altLang="en-US"/>
              <a:pPr/>
              <a:t>3</a:t>
            </a:fld>
            <a:endParaRPr lang="en-US" altLang="en-US" dirty="0"/>
          </a:p>
        </p:txBody>
      </p:sp>
      <p:sp>
        <p:nvSpPr>
          <p:cNvPr id="1105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Just click on the Speaker to play the National Anthem for each one</a:t>
            </a:r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598732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6109AD-E233-44A3-B642-EB3D08749C74}" type="slidenum">
              <a:rPr lang="en-US" altLang="en-US"/>
              <a:pPr/>
              <a:t>4</a:t>
            </a:fld>
            <a:endParaRPr lang="en-US" altLang="en-US" dirty="0"/>
          </a:p>
        </p:txBody>
      </p:sp>
      <p:sp>
        <p:nvSpPr>
          <p:cNvPr id="1105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636352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6109AD-E233-44A3-B642-EB3D08749C74}" type="slidenum">
              <a:rPr lang="en-US" altLang="en-US"/>
              <a:pPr/>
              <a:t>5</a:t>
            </a:fld>
            <a:endParaRPr lang="en-US" altLang="en-US" dirty="0"/>
          </a:p>
        </p:txBody>
      </p:sp>
      <p:sp>
        <p:nvSpPr>
          <p:cNvPr id="1105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611237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6109AD-E233-44A3-B642-EB3D08749C74}" type="slidenum">
              <a:rPr lang="en-US" altLang="en-US"/>
              <a:pPr/>
              <a:t>6</a:t>
            </a:fld>
            <a:endParaRPr lang="en-US" altLang="en-US" dirty="0"/>
          </a:p>
        </p:txBody>
      </p:sp>
      <p:sp>
        <p:nvSpPr>
          <p:cNvPr id="1105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9317028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6109AD-E233-44A3-B642-EB3D08749C74}" type="slidenum">
              <a:rPr lang="en-US" altLang="en-US"/>
              <a:pPr/>
              <a:t>7</a:t>
            </a:fld>
            <a:endParaRPr lang="en-US" altLang="en-US" dirty="0"/>
          </a:p>
        </p:txBody>
      </p:sp>
      <p:sp>
        <p:nvSpPr>
          <p:cNvPr id="1105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094438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6109AD-E233-44A3-B642-EB3D08749C74}" type="slidenum">
              <a:rPr lang="en-US" altLang="en-US"/>
              <a:pPr/>
              <a:t>8</a:t>
            </a:fld>
            <a:endParaRPr lang="en-US" altLang="en-US" dirty="0"/>
          </a:p>
        </p:txBody>
      </p:sp>
      <p:sp>
        <p:nvSpPr>
          <p:cNvPr id="1105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629247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6109AD-E233-44A3-B642-EB3D08749C74}" type="slidenum">
              <a:rPr lang="en-US" altLang="en-US"/>
              <a:pPr/>
              <a:t>9</a:t>
            </a:fld>
            <a:endParaRPr lang="en-US" altLang="en-US" dirty="0"/>
          </a:p>
        </p:txBody>
      </p:sp>
      <p:sp>
        <p:nvSpPr>
          <p:cNvPr id="1105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613395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65150"/>
            <a:ext cx="76200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1311275"/>
            <a:ext cx="7620000" cy="441325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buFontTx/>
              <a:buNone/>
              <a:defRPr sz="2800"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952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19075"/>
            <a:ext cx="2181225" cy="54959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8125" y="219075"/>
            <a:ext cx="6391275" cy="54959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28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64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4061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447800"/>
            <a:ext cx="35814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447800"/>
            <a:ext cx="35814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10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078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112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6043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6286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0935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8125" y="219075"/>
            <a:ext cx="87249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447800"/>
            <a:ext cx="73152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0.png"/><Relationship Id="rId5" Type="http://schemas.microsoft.com/office/2007/relationships/media" Target="../media/media3.mp3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 smtClean="0"/>
              <a:t>English Tenses</a:t>
            </a:r>
            <a:endParaRPr lang="ru-RU" altLang="en-US" dirty="0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dirty="0" smtClean="0"/>
              <a:t>By Student</a:t>
            </a:r>
            <a:endParaRPr lang="en-US" altLang="en-US" dirty="0"/>
          </a:p>
          <a:p>
            <a:endParaRPr lang="ru-RU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04800" y="3124200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Perfect Tenses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72962" y="547774"/>
            <a:ext cx="6934200" cy="715962"/>
          </a:xfrm>
        </p:spPr>
        <p:txBody>
          <a:bodyPr/>
          <a:lstStyle/>
          <a:p>
            <a:r>
              <a:rPr lang="en-US" altLang="en-US" sz="4000" dirty="0" smtClean="0">
                <a:solidFill>
                  <a:schemeClr val="tx1"/>
                </a:solidFill>
              </a:rPr>
              <a:t>Three Uses for Present Perfect</a:t>
            </a:r>
            <a:endParaRPr lang="en-US" altLang="en-US" sz="4000" dirty="0">
              <a:solidFill>
                <a:schemeClr val="tx1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2962" y="1828800"/>
            <a:ext cx="7323438" cy="4267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ko-KR" sz="2000" dirty="0" smtClean="0">
                <a:solidFill>
                  <a:schemeClr val="tx1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Past      Took  had taken   had been taking </a:t>
            </a:r>
          </a:p>
          <a:p>
            <a:pPr>
              <a:lnSpc>
                <a:spcPct val="80000"/>
              </a:lnSpc>
            </a:pPr>
            <a:endParaRPr lang="en-US" altLang="ko-KR" sz="2000" dirty="0">
              <a:solidFill>
                <a:schemeClr val="tx1"/>
              </a:solidFill>
              <a:latin typeface="Verdana" panose="020B0604030504040204" pitchFamily="34" charset="0"/>
              <a:ea typeface="굴림" panose="020B0600000101010101" pitchFamily="34" charset="-127"/>
            </a:endParaRPr>
          </a:p>
          <a:p>
            <a:pPr>
              <a:lnSpc>
                <a:spcPct val="80000"/>
              </a:lnSpc>
            </a:pPr>
            <a:r>
              <a:rPr lang="en-US" altLang="ko-KR" sz="2000" dirty="0" smtClean="0">
                <a:solidFill>
                  <a:schemeClr val="tx1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Present  Takes has taken  have been taken</a:t>
            </a:r>
          </a:p>
          <a:p>
            <a:pPr>
              <a:lnSpc>
                <a:spcPct val="80000"/>
              </a:lnSpc>
            </a:pPr>
            <a:endParaRPr lang="en-US" altLang="ko-KR" sz="2000" dirty="0">
              <a:solidFill>
                <a:schemeClr val="tx1"/>
              </a:solidFill>
              <a:latin typeface="Verdana" panose="020B0604030504040204" pitchFamily="34" charset="0"/>
              <a:ea typeface="굴림" panose="020B0600000101010101" pitchFamily="34" charset="-127"/>
            </a:endParaRPr>
          </a:p>
          <a:p>
            <a:pPr>
              <a:lnSpc>
                <a:spcPct val="80000"/>
              </a:lnSpc>
            </a:pPr>
            <a:r>
              <a:rPr lang="en-US" altLang="ko-KR" sz="2000" dirty="0" smtClean="0">
                <a:solidFill>
                  <a:schemeClr val="tx1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Future    Will  </a:t>
            </a:r>
            <a:r>
              <a:rPr lang="en-US" altLang="ko-KR" sz="2000" dirty="0" smtClean="0">
                <a:solidFill>
                  <a:schemeClr val="tx1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will</a:t>
            </a:r>
            <a:r>
              <a:rPr lang="en-US" altLang="ko-KR" sz="2000" dirty="0" smtClean="0">
                <a:solidFill>
                  <a:schemeClr val="tx1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be taking will have been taking 	</a:t>
            </a:r>
            <a:endParaRPr lang="en-US" altLang="ko-KR" sz="2000" dirty="0">
              <a:solidFill>
                <a:schemeClr val="tx1"/>
              </a:solidFill>
              <a:latin typeface="Verdana" panose="020B0604030504040204" pitchFamily="34" charset="0"/>
              <a:ea typeface="굴림" panose="020B0600000101010101" pitchFamily="34" charset="-12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1577546"/>
            <a:ext cx="73152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4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884238"/>
            <a:ext cx="6934200" cy="715962"/>
          </a:xfrm>
        </p:spPr>
        <p:txBody>
          <a:bodyPr/>
          <a:lstStyle/>
          <a:p>
            <a:r>
              <a:rPr lang="en-US" altLang="en-US" sz="4000" dirty="0" smtClean="0">
                <a:solidFill>
                  <a:schemeClr val="tx1"/>
                </a:solidFill>
              </a:rPr>
              <a:t>What is Past Participles?</a:t>
            </a:r>
            <a:endParaRPr lang="en-US" altLang="en-US" sz="40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2389" y="1828800"/>
            <a:ext cx="6315075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8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884238"/>
            <a:ext cx="6934200" cy="715962"/>
          </a:xfrm>
        </p:spPr>
        <p:txBody>
          <a:bodyPr/>
          <a:lstStyle/>
          <a:p>
            <a:r>
              <a:rPr lang="en-US" altLang="en-US" sz="4000" dirty="0" smtClean="0">
                <a:solidFill>
                  <a:schemeClr val="tx1"/>
                </a:solidFill>
              </a:rPr>
              <a:t>The End Thank you </a:t>
            </a:r>
            <a:endParaRPr lang="en-US" alt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44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2010032" y="211557"/>
            <a:ext cx="6934200" cy="715962"/>
          </a:xfrm>
        </p:spPr>
        <p:txBody>
          <a:bodyPr/>
          <a:lstStyle/>
          <a:p>
            <a:r>
              <a:rPr lang="en-US" altLang="en-US" sz="4000" dirty="0" smtClean="0">
                <a:solidFill>
                  <a:schemeClr val="tx1"/>
                </a:solidFill>
              </a:rPr>
              <a:t>World of Flags</a:t>
            </a:r>
            <a:endParaRPr lang="en-US" altLang="en-US" sz="4000" dirty="0">
              <a:solidFill>
                <a:schemeClr val="tx1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167928"/>
            <a:ext cx="6934200" cy="4267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ko-KR" sz="1800" dirty="0" smtClean="0">
                <a:solidFill>
                  <a:schemeClr val="tx1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Moroccan  Flag                                    Spain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ko-KR" sz="1800" dirty="0">
              <a:solidFill>
                <a:schemeClr val="tx1"/>
              </a:solidFill>
              <a:latin typeface="Verdana" panose="020B0604030504040204" pitchFamily="34" charset="0"/>
              <a:ea typeface="굴림" panose="020B0600000101010101" pitchFamily="34" charset="-127"/>
            </a:endParaRPr>
          </a:p>
          <a:p>
            <a:pPr>
              <a:lnSpc>
                <a:spcPct val="80000"/>
              </a:lnSpc>
            </a:pPr>
            <a:endParaRPr lang="en-US" altLang="ko-KR" sz="1800" dirty="0" smtClean="0">
              <a:solidFill>
                <a:schemeClr val="tx1"/>
              </a:solidFill>
              <a:latin typeface="Verdana" panose="020B0604030504040204" pitchFamily="34" charset="0"/>
              <a:ea typeface="굴림" panose="020B0600000101010101" pitchFamily="34" charset="-127"/>
            </a:endParaRPr>
          </a:p>
          <a:p>
            <a:pPr>
              <a:lnSpc>
                <a:spcPct val="80000"/>
              </a:lnSpc>
            </a:pPr>
            <a:endParaRPr lang="en-US" altLang="en-US" sz="1800" dirty="0">
              <a:solidFill>
                <a:schemeClr val="tx1"/>
              </a:solidFill>
              <a:latin typeface="Verdana" panose="020B0604030504040204" pitchFamily="34" charset="0"/>
              <a:ea typeface="굴림" panose="020B0600000101010101" pitchFamily="34" charset="-127"/>
            </a:endParaRPr>
          </a:p>
          <a:p>
            <a:pPr>
              <a:lnSpc>
                <a:spcPct val="80000"/>
              </a:lnSpc>
            </a:pPr>
            <a:r>
              <a:rPr lang="en-US" altLang="ko-KR" sz="1800" dirty="0" smtClean="0">
                <a:solidFill>
                  <a:schemeClr val="tx1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Brazil Flag</a:t>
            </a:r>
          </a:p>
          <a:p>
            <a:pPr>
              <a:lnSpc>
                <a:spcPct val="80000"/>
              </a:lnSpc>
            </a:pPr>
            <a:endParaRPr lang="en-US" altLang="ko-KR" sz="1800" dirty="0">
              <a:solidFill>
                <a:schemeClr val="tx1"/>
              </a:solidFill>
              <a:latin typeface="Verdana" panose="020B0604030504040204" pitchFamily="34" charset="0"/>
              <a:ea typeface="굴림" panose="020B0600000101010101" pitchFamily="34" charset="-127"/>
            </a:endParaRPr>
          </a:p>
          <a:p>
            <a:pPr>
              <a:lnSpc>
                <a:spcPct val="80000"/>
              </a:lnSpc>
            </a:pPr>
            <a:endParaRPr lang="en-US" altLang="ko-KR" sz="1800" dirty="0" smtClean="0">
              <a:solidFill>
                <a:schemeClr val="tx1"/>
              </a:solidFill>
              <a:latin typeface="Verdana" panose="020B0604030504040204" pitchFamily="34" charset="0"/>
              <a:ea typeface="굴림" panose="020B0600000101010101" pitchFamily="34" charset="-127"/>
            </a:endParaRPr>
          </a:p>
          <a:p>
            <a:pPr>
              <a:lnSpc>
                <a:spcPct val="80000"/>
              </a:lnSpc>
            </a:pPr>
            <a:endParaRPr lang="en-US" altLang="ko-KR" sz="1800" dirty="0">
              <a:solidFill>
                <a:schemeClr val="tx1"/>
              </a:solidFill>
              <a:latin typeface="Verdana" panose="020B0604030504040204" pitchFamily="34" charset="0"/>
              <a:ea typeface="굴림" panose="020B0600000101010101" pitchFamily="34" charset="-127"/>
            </a:endParaRPr>
          </a:p>
          <a:p>
            <a:pPr>
              <a:lnSpc>
                <a:spcPct val="80000"/>
              </a:lnSpc>
            </a:pPr>
            <a:r>
              <a:rPr lang="en-US" altLang="ko-KR" sz="1800" dirty="0" smtClean="0">
                <a:solidFill>
                  <a:schemeClr val="tx1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France Flag                                        Japan 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ko-KR" sz="1800" dirty="0">
              <a:solidFill>
                <a:schemeClr val="tx1"/>
              </a:solidFill>
              <a:latin typeface="Verdana" panose="020B0604030504040204" pitchFamily="34" charset="0"/>
              <a:ea typeface="굴림" panose="020B0600000101010101" pitchFamily="34" charset="-127"/>
            </a:endParaRPr>
          </a:p>
          <a:p>
            <a:pPr>
              <a:lnSpc>
                <a:spcPct val="80000"/>
              </a:lnSpc>
            </a:pPr>
            <a:endParaRPr lang="en-US" altLang="ko-KR" sz="1800" dirty="0" smtClean="0">
              <a:solidFill>
                <a:schemeClr val="tx1"/>
              </a:solidFill>
              <a:latin typeface="Verdana" panose="020B0604030504040204" pitchFamily="34" charset="0"/>
              <a:ea typeface="굴림" panose="020B0600000101010101" pitchFamily="34" charset="-127"/>
            </a:endParaRPr>
          </a:p>
          <a:p>
            <a:pPr>
              <a:lnSpc>
                <a:spcPct val="80000"/>
              </a:lnSpc>
            </a:pPr>
            <a:endParaRPr lang="en-US" altLang="ko-KR" sz="1800" dirty="0">
              <a:solidFill>
                <a:schemeClr val="tx1"/>
              </a:solidFill>
              <a:latin typeface="Verdana" panose="020B0604030504040204" pitchFamily="34" charset="0"/>
              <a:ea typeface="굴림" panose="020B0600000101010101" pitchFamily="34" charset="-127"/>
            </a:endParaRPr>
          </a:p>
          <a:p>
            <a:pPr>
              <a:lnSpc>
                <a:spcPct val="80000"/>
              </a:lnSpc>
            </a:pPr>
            <a:r>
              <a:rPr lang="en-US" altLang="ko-KR" sz="1800" dirty="0" smtClean="0">
                <a:solidFill>
                  <a:schemeClr val="tx1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Egypt </a:t>
            </a:r>
          </a:p>
          <a:p>
            <a:pPr>
              <a:lnSpc>
                <a:spcPct val="80000"/>
              </a:lnSpc>
            </a:pPr>
            <a:endParaRPr lang="en-US" altLang="en-US" sz="18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994741"/>
            <a:ext cx="1439562" cy="9449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2018335"/>
            <a:ext cx="1455738" cy="1066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3085135"/>
            <a:ext cx="1417488" cy="9810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3400" y="4251132"/>
            <a:ext cx="1513703" cy="10066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9400" y="1467237"/>
            <a:ext cx="1709674" cy="11372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72903" y="3822506"/>
            <a:ext cx="1666171" cy="11304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14" y="310678"/>
            <a:ext cx="1514475" cy="8572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813" y="1295400"/>
            <a:ext cx="1514475" cy="8572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051" y="2280122"/>
            <a:ext cx="1506237" cy="99647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32" y="3404072"/>
            <a:ext cx="1467235" cy="11107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551" y="4580844"/>
            <a:ext cx="1576387" cy="126236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02093" y="5512194"/>
            <a:ext cx="1538351" cy="1152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884238"/>
            <a:ext cx="6934200" cy="715962"/>
          </a:xfrm>
        </p:spPr>
        <p:txBody>
          <a:bodyPr/>
          <a:lstStyle/>
          <a:p>
            <a:r>
              <a:rPr lang="en-US" altLang="en-US" sz="4000" dirty="0" smtClean="0">
                <a:solidFill>
                  <a:schemeClr val="tx1"/>
                </a:solidFill>
              </a:rPr>
              <a:t>National Anthems</a:t>
            </a:r>
            <a:endParaRPr lang="en-US" altLang="en-US" sz="4000" dirty="0">
              <a:solidFill>
                <a:schemeClr val="tx1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905000"/>
            <a:ext cx="6934200" cy="4267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ko-KR" dirty="0" smtClean="0">
                <a:solidFill>
                  <a:schemeClr val="tx1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United States </a:t>
            </a:r>
            <a:endParaRPr lang="en-US" altLang="ko-KR" dirty="0">
              <a:solidFill>
                <a:schemeClr val="tx1"/>
              </a:solidFill>
              <a:latin typeface="Verdana" panose="020B0604030504040204" pitchFamily="34" charset="0"/>
              <a:ea typeface="굴림" panose="020B0600000101010101" pitchFamily="34" charset="-127"/>
            </a:endParaRPr>
          </a:p>
          <a:p>
            <a:pPr marL="0" indent="0">
              <a:lnSpc>
                <a:spcPct val="80000"/>
              </a:lnSpc>
              <a:buNone/>
            </a:pPr>
            <a:endParaRPr lang="en-US" altLang="ko-KR" dirty="0">
              <a:solidFill>
                <a:schemeClr val="tx1"/>
              </a:solidFill>
              <a:latin typeface="Verdana" panose="020B0604030504040204" pitchFamily="34" charset="0"/>
              <a:ea typeface="굴림" panose="020B0600000101010101" pitchFamily="34" charset="-127"/>
            </a:endParaRPr>
          </a:p>
          <a:p>
            <a:pPr>
              <a:lnSpc>
                <a:spcPct val="80000"/>
              </a:lnSpc>
            </a:pPr>
            <a:r>
              <a:rPr lang="en-US" altLang="ko-KR" dirty="0" smtClean="0">
                <a:solidFill>
                  <a:schemeClr val="tx1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France</a:t>
            </a:r>
          </a:p>
          <a:p>
            <a:pPr>
              <a:lnSpc>
                <a:spcPct val="80000"/>
              </a:lnSpc>
            </a:pPr>
            <a:endParaRPr lang="en-US" altLang="ko-KR" dirty="0">
              <a:solidFill>
                <a:schemeClr val="tx1"/>
              </a:solidFill>
              <a:latin typeface="Verdana" panose="020B0604030504040204" pitchFamily="34" charset="0"/>
              <a:ea typeface="굴림" panose="020B0600000101010101" pitchFamily="34" charset="-127"/>
            </a:endParaRPr>
          </a:p>
          <a:p>
            <a:pPr>
              <a:lnSpc>
                <a:spcPct val="80000"/>
              </a:lnSpc>
            </a:pPr>
            <a:r>
              <a:rPr lang="en-US" altLang="ko-KR" dirty="0" smtClean="0">
                <a:solidFill>
                  <a:schemeClr val="tx1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Spain 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ko-KR" dirty="0" smtClean="0">
              <a:solidFill>
                <a:schemeClr val="tx1"/>
              </a:solidFill>
              <a:latin typeface="Verdana" panose="020B0604030504040204" pitchFamily="34" charset="0"/>
              <a:ea typeface="굴림" panose="020B0600000101010101" pitchFamily="34" charset="-127"/>
            </a:endParaRPr>
          </a:p>
        </p:txBody>
      </p:sp>
      <p:pic>
        <p:nvPicPr>
          <p:cNvPr id="2" name="TheStarSpangledBanner_ChorusOnl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38800" y="1905000"/>
            <a:ext cx="609600" cy="609600"/>
          </a:xfrm>
          <a:prstGeom prst="rect">
            <a:avLst/>
          </a:prstGeom>
        </p:spPr>
      </p:pic>
      <p:pic>
        <p:nvPicPr>
          <p:cNvPr id="4" name="01 - France_ La Marseillaise (French National Anthem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61454" y="2831757"/>
            <a:ext cx="609600" cy="609600"/>
          </a:xfrm>
          <a:prstGeom prst="rect">
            <a:avLst/>
          </a:prstGeom>
        </p:spPr>
      </p:pic>
      <p:pic>
        <p:nvPicPr>
          <p:cNvPr id="5" name="35 - Spain National Anthe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63513" y="3836773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09329" y="1600200"/>
            <a:ext cx="1749714" cy="9143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09329" y="2762251"/>
            <a:ext cx="1749714" cy="8630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09329" y="4054303"/>
            <a:ext cx="1749714" cy="82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5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35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47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533400"/>
            <a:ext cx="6934200" cy="715962"/>
          </a:xfrm>
        </p:spPr>
        <p:txBody>
          <a:bodyPr/>
          <a:lstStyle/>
          <a:p>
            <a:r>
              <a:rPr lang="en-US" altLang="en-US" sz="4000" dirty="0" smtClean="0">
                <a:solidFill>
                  <a:schemeClr val="tx1"/>
                </a:solidFill>
              </a:rPr>
              <a:t>Introduction Tenses</a:t>
            </a:r>
            <a:endParaRPr lang="en-US" altLang="en-US" sz="40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1" y="1243184"/>
            <a:ext cx="7391400" cy="561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15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884238"/>
            <a:ext cx="6934200" cy="715962"/>
          </a:xfrm>
        </p:spPr>
        <p:txBody>
          <a:bodyPr/>
          <a:lstStyle/>
          <a:p>
            <a:r>
              <a:rPr lang="en-US" altLang="en-US" sz="4000" dirty="0" smtClean="0">
                <a:solidFill>
                  <a:schemeClr val="tx1"/>
                </a:solidFill>
              </a:rPr>
              <a:t>Perfect Tense</a:t>
            </a:r>
            <a:endParaRPr lang="en-US" altLang="en-US" sz="4000" dirty="0">
              <a:solidFill>
                <a:schemeClr val="tx1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905000"/>
            <a:ext cx="6934200" cy="4267200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18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289" y="1643449"/>
            <a:ext cx="4667881" cy="452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5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884238"/>
            <a:ext cx="6934200" cy="715962"/>
          </a:xfrm>
        </p:spPr>
        <p:txBody>
          <a:bodyPr/>
          <a:lstStyle/>
          <a:p>
            <a:r>
              <a:rPr lang="en-US" altLang="en-US" sz="4000" dirty="0" smtClean="0">
                <a:solidFill>
                  <a:schemeClr val="tx1"/>
                </a:solidFill>
              </a:rPr>
              <a:t>Verb Tenses Three Uses</a:t>
            </a:r>
            <a:endParaRPr lang="en-US" altLang="en-US" sz="4000" dirty="0">
              <a:solidFill>
                <a:schemeClr val="tx1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2962" y="1828800"/>
            <a:ext cx="7323438" cy="4267200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n-US" altLang="ko-KR" sz="2000" dirty="0" smtClean="0">
                <a:solidFill>
                  <a:schemeClr val="tx1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Use 1 Experience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ko-KR" sz="2000" dirty="0" smtClean="0">
                <a:solidFill>
                  <a:schemeClr val="tx1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I think I have seen that movie before.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ko-KR" sz="2000" dirty="0" smtClean="0">
              <a:solidFill>
                <a:schemeClr val="tx1"/>
              </a:solidFill>
              <a:latin typeface="Verdana" panose="020B0604030504040204" pitchFamily="34" charset="0"/>
              <a:ea typeface="굴림" panose="020B0600000101010101" pitchFamily="34" charset="-127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altLang="ko-KR" sz="2000" dirty="0" smtClean="0">
                <a:solidFill>
                  <a:schemeClr val="tx1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Use 2  Change Over Time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ko-KR" sz="2000" dirty="0" smtClean="0">
                <a:solidFill>
                  <a:schemeClr val="tx1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You have grown since the last time I saw you.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ko-KR" sz="2000" dirty="0" smtClean="0">
              <a:solidFill>
                <a:schemeClr val="tx1"/>
              </a:solidFill>
              <a:latin typeface="Verdana" panose="020B0604030504040204" pitchFamily="34" charset="0"/>
              <a:ea typeface="굴림" panose="020B0600000101010101" pitchFamily="34" charset="-127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altLang="ko-KR" sz="2000" dirty="0" smtClean="0">
                <a:solidFill>
                  <a:schemeClr val="tx1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Use 3 Accomplishments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ko-KR" sz="2000" dirty="0" smtClean="0">
                <a:solidFill>
                  <a:schemeClr val="tx1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Doctors have cured many deadly diseases.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ko-KR" sz="2000" dirty="0" smtClean="0">
              <a:solidFill>
                <a:schemeClr val="tx1"/>
              </a:solidFill>
              <a:latin typeface="Verdana" panose="020B0604030504040204" pitchFamily="34" charset="0"/>
              <a:ea typeface="굴림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5564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884238"/>
            <a:ext cx="6934200" cy="715962"/>
          </a:xfrm>
        </p:spPr>
        <p:txBody>
          <a:bodyPr/>
          <a:lstStyle/>
          <a:p>
            <a:r>
              <a:rPr lang="en-US" altLang="en-US" sz="4000" dirty="0" smtClean="0">
                <a:solidFill>
                  <a:schemeClr val="tx1"/>
                </a:solidFill>
              </a:rPr>
              <a:t>Verb Tenses</a:t>
            </a:r>
            <a:endParaRPr lang="en-US" altLang="en-US" sz="4000" dirty="0">
              <a:solidFill>
                <a:schemeClr val="tx1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2962" y="1828800"/>
            <a:ext cx="7323438" cy="4267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ko-KR" sz="2000" dirty="0" smtClean="0">
                <a:solidFill>
                  <a:schemeClr val="tx1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Past      Took  had taken   had been taking </a:t>
            </a:r>
          </a:p>
          <a:p>
            <a:pPr>
              <a:lnSpc>
                <a:spcPct val="80000"/>
              </a:lnSpc>
            </a:pPr>
            <a:endParaRPr lang="en-US" altLang="ko-KR" sz="2000" dirty="0">
              <a:solidFill>
                <a:schemeClr val="tx1"/>
              </a:solidFill>
              <a:latin typeface="Verdana" panose="020B0604030504040204" pitchFamily="34" charset="0"/>
              <a:ea typeface="굴림" panose="020B0600000101010101" pitchFamily="34" charset="-127"/>
            </a:endParaRPr>
          </a:p>
          <a:p>
            <a:pPr>
              <a:lnSpc>
                <a:spcPct val="80000"/>
              </a:lnSpc>
            </a:pPr>
            <a:r>
              <a:rPr lang="en-US" altLang="ko-KR" sz="2000" dirty="0" smtClean="0">
                <a:solidFill>
                  <a:schemeClr val="tx1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Present  Takes has taken  have been taken</a:t>
            </a:r>
          </a:p>
          <a:p>
            <a:pPr>
              <a:lnSpc>
                <a:spcPct val="80000"/>
              </a:lnSpc>
            </a:pPr>
            <a:endParaRPr lang="en-US" altLang="ko-KR" sz="2000" dirty="0">
              <a:solidFill>
                <a:schemeClr val="tx1"/>
              </a:solidFill>
              <a:latin typeface="Verdana" panose="020B0604030504040204" pitchFamily="34" charset="0"/>
              <a:ea typeface="굴림" panose="020B0600000101010101" pitchFamily="34" charset="-127"/>
            </a:endParaRPr>
          </a:p>
          <a:p>
            <a:pPr>
              <a:lnSpc>
                <a:spcPct val="80000"/>
              </a:lnSpc>
            </a:pPr>
            <a:r>
              <a:rPr lang="en-US" altLang="ko-KR" sz="2000" dirty="0" smtClean="0">
                <a:solidFill>
                  <a:schemeClr val="tx1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Future    Will  </a:t>
            </a:r>
            <a:r>
              <a:rPr lang="en-US" altLang="ko-KR" sz="2000" dirty="0" smtClean="0">
                <a:solidFill>
                  <a:schemeClr val="tx1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will</a:t>
            </a:r>
            <a:r>
              <a:rPr lang="en-US" altLang="ko-KR" sz="2000" dirty="0" smtClean="0">
                <a:solidFill>
                  <a:schemeClr val="tx1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be taking will have been taking 	</a:t>
            </a:r>
            <a:endParaRPr lang="en-US" altLang="ko-KR" sz="2000" dirty="0">
              <a:solidFill>
                <a:schemeClr val="tx1"/>
              </a:solidFill>
              <a:latin typeface="Verdana" panose="020B0604030504040204" pitchFamily="34" charset="0"/>
              <a:ea typeface="굴림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5865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72962" y="762000"/>
            <a:ext cx="6934200" cy="715962"/>
          </a:xfrm>
        </p:spPr>
        <p:txBody>
          <a:bodyPr/>
          <a:lstStyle/>
          <a:p>
            <a:r>
              <a:rPr lang="en-US" altLang="en-US" sz="4000" dirty="0" smtClean="0">
                <a:solidFill>
                  <a:schemeClr val="tx1"/>
                </a:solidFill>
              </a:rPr>
              <a:t>Present Perfect Forms</a:t>
            </a:r>
            <a:endParaRPr lang="en-US" altLang="en-US" sz="4000" dirty="0">
              <a:solidFill>
                <a:schemeClr val="tx1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2962" y="1828800"/>
            <a:ext cx="7323438" cy="4267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ko-KR" sz="2000" dirty="0" smtClean="0">
                <a:solidFill>
                  <a:schemeClr val="tx1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Past      Took  had taken   had been taking </a:t>
            </a:r>
          </a:p>
          <a:p>
            <a:pPr>
              <a:lnSpc>
                <a:spcPct val="80000"/>
              </a:lnSpc>
            </a:pPr>
            <a:endParaRPr lang="en-US" altLang="ko-KR" sz="2000" dirty="0">
              <a:solidFill>
                <a:schemeClr val="tx1"/>
              </a:solidFill>
              <a:latin typeface="Verdana" panose="020B0604030504040204" pitchFamily="34" charset="0"/>
              <a:ea typeface="굴림" panose="020B0600000101010101" pitchFamily="34" charset="-127"/>
            </a:endParaRPr>
          </a:p>
          <a:p>
            <a:pPr>
              <a:lnSpc>
                <a:spcPct val="80000"/>
              </a:lnSpc>
            </a:pPr>
            <a:r>
              <a:rPr lang="en-US" altLang="ko-KR" sz="2000" dirty="0" smtClean="0">
                <a:solidFill>
                  <a:schemeClr val="tx1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Present  Takes has taken  have been taken</a:t>
            </a:r>
          </a:p>
          <a:p>
            <a:pPr>
              <a:lnSpc>
                <a:spcPct val="80000"/>
              </a:lnSpc>
            </a:pPr>
            <a:endParaRPr lang="en-US" altLang="ko-KR" sz="2000" dirty="0">
              <a:solidFill>
                <a:schemeClr val="tx1"/>
              </a:solidFill>
              <a:latin typeface="Verdana" panose="020B0604030504040204" pitchFamily="34" charset="0"/>
              <a:ea typeface="굴림" panose="020B0600000101010101" pitchFamily="34" charset="-127"/>
            </a:endParaRPr>
          </a:p>
          <a:p>
            <a:pPr>
              <a:lnSpc>
                <a:spcPct val="80000"/>
              </a:lnSpc>
            </a:pPr>
            <a:r>
              <a:rPr lang="en-US" altLang="ko-KR" sz="2000" dirty="0" smtClean="0">
                <a:solidFill>
                  <a:schemeClr val="tx1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Future    Will  </a:t>
            </a:r>
            <a:r>
              <a:rPr lang="en-US" altLang="ko-KR" sz="2000" dirty="0" smtClean="0">
                <a:solidFill>
                  <a:schemeClr val="tx1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will</a:t>
            </a:r>
            <a:r>
              <a:rPr lang="en-US" altLang="ko-KR" sz="2000" dirty="0" smtClean="0">
                <a:solidFill>
                  <a:schemeClr val="tx1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be taking will have been taking 	</a:t>
            </a:r>
            <a:endParaRPr lang="en-US" altLang="ko-KR" sz="2000" dirty="0">
              <a:solidFill>
                <a:schemeClr val="tx1"/>
              </a:solidFill>
              <a:latin typeface="Verdana" panose="020B0604030504040204" pitchFamily="34" charset="0"/>
              <a:ea typeface="굴림" panose="020B0600000101010101" pitchFamily="34" charset="-12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1519237"/>
            <a:ext cx="7543800" cy="488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77081" y="449027"/>
            <a:ext cx="6934200" cy="715962"/>
          </a:xfrm>
        </p:spPr>
        <p:txBody>
          <a:bodyPr/>
          <a:lstStyle/>
          <a:p>
            <a:r>
              <a:rPr lang="en-US" altLang="en-US" sz="4000" dirty="0" smtClean="0">
                <a:solidFill>
                  <a:schemeClr val="tx1"/>
                </a:solidFill>
              </a:rPr>
              <a:t>Present Perfect for Repeated Actions</a:t>
            </a:r>
            <a:endParaRPr lang="en-US" altLang="en-US" sz="4000" dirty="0">
              <a:solidFill>
                <a:schemeClr val="tx1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2962" y="1828800"/>
            <a:ext cx="7323438" cy="4267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ko-KR" sz="2000" dirty="0" smtClean="0">
                <a:solidFill>
                  <a:schemeClr val="tx1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Past      Took  had taken   had been taking </a:t>
            </a:r>
          </a:p>
          <a:p>
            <a:pPr>
              <a:lnSpc>
                <a:spcPct val="80000"/>
              </a:lnSpc>
            </a:pPr>
            <a:endParaRPr lang="en-US" altLang="ko-KR" sz="2000" dirty="0">
              <a:solidFill>
                <a:schemeClr val="tx1"/>
              </a:solidFill>
              <a:latin typeface="Verdana" panose="020B0604030504040204" pitchFamily="34" charset="0"/>
              <a:ea typeface="굴림" panose="020B0600000101010101" pitchFamily="34" charset="-127"/>
            </a:endParaRPr>
          </a:p>
          <a:p>
            <a:pPr>
              <a:lnSpc>
                <a:spcPct val="80000"/>
              </a:lnSpc>
            </a:pPr>
            <a:r>
              <a:rPr lang="en-US" altLang="ko-KR" sz="2000" dirty="0" smtClean="0">
                <a:solidFill>
                  <a:schemeClr val="tx1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Present  Takes has taken  have been taken</a:t>
            </a:r>
          </a:p>
          <a:p>
            <a:pPr>
              <a:lnSpc>
                <a:spcPct val="80000"/>
              </a:lnSpc>
            </a:pPr>
            <a:endParaRPr lang="en-US" altLang="ko-KR" sz="2000" dirty="0">
              <a:solidFill>
                <a:schemeClr val="tx1"/>
              </a:solidFill>
              <a:latin typeface="Verdana" panose="020B0604030504040204" pitchFamily="34" charset="0"/>
              <a:ea typeface="굴림" panose="020B0600000101010101" pitchFamily="34" charset="-127"/>
            </a:endParaRPr>
          </a:p>
          <a:p>
            <a:pPr>
              <a:lnSpc>
                <a:spcPct val="80000"/>
              </a:lnSpc>
            </a:pPr>
            <a:r>
              <a:rPr lang="en-US" altLang="ko-KR" sz="2000" dirty="0" smtClean="0">
                <a:solidFill>
                  <a:schemeClr val="tx1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Future    Will  </a:t>
            </a:r>
            <a:r>
              <a:rPr lang="en-US" altLang="ko-KR" sz="2000" dirty="0" smtClean="0">
                <a:solidFill>
                  <a:schemeClr val="tx1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will</a:t>
            </a:r>
            <a:r>
              <a:rPr lang="en-US" altLang="ko-KR" sz="2000" dirty="0" smtClean="0">
                <a:solidFill>
                  <a:schemeClr val="tx1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be taking will have been taking 	</a:t>
            </a:r>
            <a:endParaRPr lang="en-US" altLang="ko-KR" sz="2000" dirty="0">
              <a:solidFill>
                <a:schemeClr val="tx1"/>
              </a:solidFill>
              <a:latin typeface="Verdana" panose="020B0604030504040204" pitchFamily="34" charset="0"/>
              <a:ea typeface="굴림" panose="020B0600000101010101" pitchFamily="34" charset="-12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4840" y="1447800"/>
            <a:ext cx="7158681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4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-template-24">
  <a:themeElements>
    <a:clrScheme name="powerpoint-template-24 13">
      <a:dk1>
        <a:srgbClr val="4D4D4D"/>
      </a:dk1>
      <a:lt1>
        <a:srgbClr val="FFFFFF"/>
      </a:lt1>
      <a:dk2>
        <a:srgbClr val="4D4D4D"/>
      </a:dk2>
      <a:lt2>
        <a:srgbClr val="045B4B"/>
      </a:lt2>
      <a:accent1>
        <a:srgbClr val="1C7C70"/>
      </a:accent1>
      <a:accent2>
        <a:srgbClr val="379690"/>
      </a:accent2>
      <a:accent3>
        <a:srgbClr val="FFFFFF"/>
      </a:accent3>
      <a:accent4>
        <a:srgbClr val="404040"/>
      </a:accent4>
      <a:accent5>
        <a:srgbClr val="ABBFBB"/>
      </a:accent5>
      <a:accent6>
        <a:srgbClr val="318782"/>
      </a:accent6>
      <a:hlink>
        <a:srgbClr val="54B2A4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0C209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4793C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93CB6A"/>
        </a:lt2>
        <a:accent1>
          <a:srgbClr val="71BE5E"/>
        </a:accent1>
        <a:accent2>
          <a:srgbClr val="A0CD6E"/>
        </a:accent2>
        <a:accent3>
          <a:srgbClr val="FFFFFF"/>
        </a:accent3>
        <a:accent4>
          <a:srgbClr val="404040"/>
        </a:accent4>
        <a:accent5>
          <a:srgbClr val="BBDBB6"/>
        </a:accent5>
        <a:accent6>
          <a:srgbClr val="91BA63"/>
        </a:accent6>
        <a:hlink>
          <a:srgbClr val="6BAB4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189C25"/>
        </a:lt2>
        <a:accent1>
          <a:srgbClr val="33B642"/>
        </a:accent1>
        <a:accent2>
          <a:srgbClr val="5ED05F"/>
        </a:accent2>
        <a:accent3>
          <a:srgbClr val="FFFFFF"/>
        </a:accent3>
        <a:accent4>
          <a:srgbClr val="404040"/>
        </a:accent4>
        <a:accent5>
          <a:srgbClr val="ADD7B0"/>
        </a:accent5>
        <a:accent6>
          <a:srgbClr val="54BC55"/>
        </a:accent6>
        <a:hlink>
          <a:srgbClr val="66D1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1E14F"/>
        </a:lt2>
        <a:accent1>
          <a:srgbClr val="33B642"/>
        </a:accent1>
        <a:accent2>
          <a:srgbClr val="5ED05F"/>
        </a:accent2>
        <a:accent3>
          <a:srgbClr val="FFFFFF"/>
        </a:accent3>
        <a:accent4>
          <a:srgbClr val="404040"/>
        </a:accent4>
        <a:accent5>
          <a:srgbClr val="ADD7B0"/>
        </a:accent5>
        <a:accent6>
          <a:srgbClr val="54BC55"/>
        </a:accent6>
        <a:hlink>
          <a:srgbClr val="66D1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4C8E3D"/>
        </a:lt2>
        <a:accent1>
          <a:srgbClr val="66A050"/>
        </a:accent1>
        <a:accent2>
          <a:srgbClr val="6EA552"/>
        </a:accent2>
        <a:accent3>
          <a:srgbClr val="FFFFFF"/>
        </a:accent3>
        <a:accent4>
          <a:srgbClr val="404040"/>
        </a:accent4>
        <a:accent5>
          <a:srgbClr val="B8CDB3"/>
        </a:accent5>
        <a:accent6>
          <a:srgbClr val="639549"/>
        </a:accent6>
        <a:hlink>
          <a:srgbClr val="89B96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4D7C48"/>
        </a:lt2>
        <a:accent1>
          <a:srgbClr val="599148"/>
        </a:accent1>
        <a:accent2>
          <a:srgbClr val="69A253"/>
        </a:accent2>
        <a:accent3>
          <a:srgbClr val="FFFFFF"/>
        </a:accent3>
        <a:accent4>
          <a:srgbClr val="404040"/>
        </a:accent4>
        <a:accent5>
          <a:srgbClr val="B5C7B1"/>
        </a:accent5>
        <a:accent6>
          <a:srgbClr val="5E924A"/>
        </a:accent6>
        <a:hlink>
          <a:srgbClr val="80C15D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467F20"/>
        </a:lt2>
        <a:accent1>
          <a:srgbClr val="5CA822"/>
        </a:accent1>
        <a:accent2>
          <a:srgbClr val="66C022"/>
        </a:accent2>
        <a:accent3>
          <a:srgbClr val="FFFFFF"/>
        </a:accent3>
        <a:accent4>
          <a:srgbClr val="404040"/>
        </a:accent4>
        <a:accent5>
          <a:srgbClr val="B5D1AB"/>
        </a:accent5>
        <a:accent6>
          <a:srgbClr val="5CAE1E"/>
        </a:accent6>
        <a:hlink>
          <a:srgbClr val="71CF2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8A9BA5"/>
        </a:lt2>
        <a:accent1>
          <a:srgbClr val="5CA822"/>
        </a:accent1>
        <a:accent2>
          <a:srgbClr val="66C022"/>
        </a:accent2>
        <a:accent3>
          <a:srgbClr val="FFFFFF"/>
        </a:accent3>
        <a:accent4>
          <a:srgbClr val="404040"/>
        </a:accent4>
        <a:accent5>
          <a:srgbClr val="B5D1AB"/>
        </a:accent5>
        <a:accent6>
          <a:srgbClr val="5CAE1E"/>
        </a:accent6>
        <a:hlink>
          <a:srgbClr val="71CF2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51873B"/>
        </a:lt2>
        <a:accent1>
          <a:srgbClr val="669E4B"/>
        </a:accent1>
        <a:accent2>
          <a:srgbClr val="79B25C"/>
        </a:accent2>
        <a:accent3>
          <a:srgbClr val="FFFFFF"/>
        </a:accent3>
        <a:accent4>
          <a:srgbClr val="404040"/>
        </a:accent4>
        <a:accent5>
          <a:srgbClr val="B8CCB1"/>
        </a:accent5>
        <a:accent6>
          <a:srgbClr val="6DA153"/>
        </a:accent6>
        <a:hlink>
          <a:srgbClr val="92CB6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0E7E24"/>
        </a:lt2>
        <a:accent1>
          <a:srgbClr val="369026"/>
        </a:accent1>
        <a:accent2>
          <a:srgbClr val="57A025"/>
        </a:accent2>
        <a:accent3>
          <a:srgbClr val="FFFFFF"/>
        </a:accent3>
        <a:accent4>
          <a:srgbClr val="404040"/>
        </a:accent4>
        <a:accent5>
          <a:srgbClr val="AEC6AC"/>
        </a:accent5>
        <a:accent6>
          <a:srgbClr val="4E9120"/>
        </a:accent6>
        <a:hlink>
          <a:srgbClr val="73B02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015802"/>
        </a:lt2>
        <a:accent1>
          <a:srgbClr val="016E01"/>
        </a:accent1>
        <a:accent2>
          <a:srgbClr val="019003"/>
        </a:accent2>
        <a:accent3>
          <a:srgbClr val="FFFFFF"/>
        </a:accent3>
        <a:accent4>
          <a:srgbClr val="404040"/>
        </a:accent4>
        <a:accent5>
          <a:srgbClr val="AABAAA"/>
        </a:accent5>
        <a:accent6>
          <a:srgbClr val="018202"/>
        </a:accent6>
        <a:hlink>
          <a:srgbClr val="01A60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045B4B"/>
        </a:lt2>
        <a:accent1>
          <a:srgbClr val="1C7C70"/>
        </a:accent1>
        <a:accent2>
          <a:srgbClr val="379690"/>
        </a:accent2>
        <a:accent3>
          <a:srgbClr val="FFFFFF"/>
        </a:accent3>
        <a:accent4>
          <a:srgbClr val="404040"/>
        </a:accent4>
        <a:accent5>
          <a:srgbClr val="ABBFBB"/>
        </a:accent5>
        <a:accent6>
          <a:srgbClr val="318782"/>
        </a:accent6>
        <a:hlink>
          <a:srgbClr val="54B2A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</Template>
  <TotalTime>159</TotalTime>
  <Words>211</Words>
  <Application>Microsoft Office PowerPoint</Application>
  <PresentationFormat>On-screen Show (4:3)</PresentationFormat>
  <Paragraphs>73</Paragraphs>
  <Slides>12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Microsoft Sans Serif</vt:lpstr>
      <vt:lpstr>Verdana</vt:lpstr>
      <vt:lpstr>굴림</vt:lpstr>
      <vt:lpstr>Times New Roman</vt:lpstr>
      <vt:lpstr>powerpoint-template-24</vt:lpstr>
      <vt:lpstr>English Tenses</vt:lpstr>
      <vt:lpstr>World of Flags</vt:lpstr>
      <vt:lpstr>National Anthems</vt:lpstr>
      <vt:lpstr>Introduction Tenses</vt:lpstr>
      <vt:lpstr>Perfect Tense</vt:lpstr>
      <vt:lpstr>Verb Tenses Three Uses</vt:lpstr>
      <vt:lpstr>Verb Tenses</vt:lpstr>
      <vt:lpstr>Present Perfect Forms</vt:lpstr>
      <vt:lpstr>Present Perfect for Repeated Actions</vt:lpstr>
      <vt:lpstr>Three Uses for Present Perfect</vt:lpstr>
      <vt:lpstr>What is Past Participles?</vt:lpstr>
      <vt:lpstr>The End Thank you </vt:lpstr>
    </vt:vector>
  </TitlesOfParts>
  <Company>SmileTemplates.com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Tenses</dc:title>
  <dc:creator>Bruce Mosley</dc:creator>
  <cp:lastModifiedBy>Bruce Mosley</cp:lastModifiedBy>
  <cp:revision>59</cp:revision>
  <dcterms:created xsi:type="dcterms:W3CDTF">2015-05-25T04:13:32Z</dcterms:created>
  <dcterms:modified xsi:type="dcterms:W3CDTF">2015-05-25T06:53:15Z</dcterms:modified>
</cp:coreProperties>
</file>