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50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8" r:id="rId3"/>
    <p:sldId id="259" r:id="rId4"/>
    <p:sldId id="260" r:id="rId5"/>
    <p:sldId id="273" r:id="rId6"/>
    <p:sldId id="261" r:id="rId7"/>
    <p:sldId id="274" r:id="rId8"/>
    <p:sldId id="267" r:id="rId9"/>
    <p:sldId id="275" r:id="rId10"/>
    <p:sldId id="262" r:id="rId11"/>
    <p:sldId id="263" r:id="rId12"/>
    <p:sldId id="264" r:id="rId13"/>
    <p:sldId id="266" r:id="rId14"/>
    <p:sldId id="265" r:id="rId15"/>
    <p:sldId id="268" r:id="rId16"/>
    <p:sldId id="269" r:id="rId17"/>
    <p:sldId id="270" r:id="rId18"/>
    <p:sldId id="272" r:id="rId19"/>
  </p:sldIdLst>
  <p:sldSz cx="9144000" cy="6858000" type="screen4x3"/>
  <p:notesSz cx="6858000" cy="91995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46" autoAdjust="0"/>
  </p:normalViewPr>
  <p:slideViewPr>
    <p:cSldViewPr>
      <p:cViewPr varScale="1">
        <p:scale>
          <a:sx n="75" d="100"/>
          <a:sy n="75" d="100"/>
        </p:scale>
        <p:origin x="123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9188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39188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65FF671-C74F-4EF1-AD5D-E0B170215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74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30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630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828EA97-6C18-4E42-AB99-923C224C7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98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 barriers that do exist in the home, school and communal collaboration make the satisfaction of all stake holders very complicated and difficult.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EA97-6C18-4E42-AB99-923C224C7C1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81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Each of these two parts have to work hand-in-hand as they are intertwined to achieving the success of the child. </a:t>
            </a:r>
          </a:p>
          <a:p>
            <a:pPr eaLnBrk="1" hangingPunct="1"/>
            <a:endParaRPr lang="en-US" sz="1200" dirty="0" smtClean="0"/>
          </a:p>
          <a:p>
            <a:pPr eaLnBrk="1" hangingPunct="1"/>
            <a:r>
              <a:rPr lang="en-US" sz="1200" dirty="0" smtClean="0"/>
              <a:t>Parents </a:t>
            </a:r>
            <a:r>
              <a:rPr lang="en-US" sz="1200" dirty="0" smtClean="0"/>
              <a:t>looking for a good school for their child inquire and carryout extensive research on a school’s success and failures, staff, location, curriculum, meals and factors that affect the well-being and success of its students. </a:t>
            </a:r>
          </a:p>
          <a:p>
            <a:pPr eaLnBrk="1" hangingPunct="1"/>
            <a:r>
              <a:rPr lang="en-US" sz="1200" dirty="0" smtClean="0"/>
              <a:t>It is the mandate of the school to carry out similar research finding out relevant information on its students to ensure the overall success of the school and its students. </a:t>
            </a:r>
          </a:p>
          <a:p>
            <a:pPr eaLnBrk="1" hangingPunct="1"/>
            <a:r>
              <a:rPr lang="en-US" sz="1200" dirty="0" smtClean="0"/>
              <a:t>Fortunately, these kind of programs are extensively supported by many institutions and organizations in the United States.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EA97-6C18-4E42-AB99-923C224C7C1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5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A study of three hundred 11-14 years olds depicted this characteristic as well as Stevenson and Baker report. </a:t>
            </a:r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There </a:t>
            </a:r>
            <a:r>
              <a:rPr lang="en-GB" dirty="0" smtClean="0"/>
              <a:t>is a strong association between reports of parental participation in school activities and tutor reported grades</a:t>
            </a:r>
            <a:endParaRPr lang="en-US" dirty="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5FD368A-F0BB-45B9-8860-6C5B0241BA48}" type="slidenum">
              <a:rPr lang="en-US" sz="1200"/>
              <a:pPr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5229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A child greatly profits from the involvement of their instructor, teacher or tutor in the child’s own life in one way or another</a:t>
            </a:r>
            <a:r>
              <a:rPr lang="en-GB" dirty="0" smtClean="0"/>
              <a:t> (Harvard Family Research Project)</a:t>
            </a:r>
            <a:r>
              <a:rPr lang="en-US" dirty="0" smtClean="0"/>
              <a:t>.</a:t>
            </a:r>
          </a:p>
          <a:p>
            <a:pPr eaLnBrk="1" hangingPunct="1"/>
            <a:r>
              <a:rPr lang="en-US" dirty="0" smtClean="0"/>
              <a:t>However, there exist numerous barriers that may hinder the involvement of the teachers in the child’s life.</a:t>
            </a:r>
          </a:p>
          <a:p>
            <a:pPr eaLnBrk="1" hangingPunct="1"/>
            <a:r>
              <a:rPr lang="en-US" dirty="0" smtClean="0"/>
              <a:t>Some of them include the degree of parent education, the socio-economic status of the family, the family structure and the numerous possibilities of the child’s background that is unique and different from all other student.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68F3D9-BF7D-44B4-89B7-FE2B4BF47965}" type="slidenum">
              <a:rPr lang="en-US" sz="1200"/>
              <a:pPr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45974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research helps find the relationship between parental involvement and the performance of their child.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EA97-6C18-4E42-AB99-923C224C7C1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74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This design model is suitable for this study as it enables me to aptly analyze the sources of the information used in the study through use of a combination of statistical deduction and empirical evidence that is got through extensive study of the secondary material.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This design is suitable as it tests for strength in the relationship between parent-teacher engagement and the performance of students.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EA97-6C18-4E42-AB99-923C224C7C1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28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information will mainly entail interviews with parents and teachers as well as opinions from students.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provides the fundamental framework for identifying existing relationships and trends.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EA97-6C18-4E42-AB99-923C224C7C1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52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aids in understanding all the factors that influence and affect the depth and scope of the family’s involvement in the education of children.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28EA97-6C18-4E42-AB99-923C224C7C1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2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362200"/>
            <a:ext cx="6705600" cy="11430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886200"/>
            <a:ext cx="6400800" cy="914400"/>
          </a:xfrm>
        </p:spPr>
        <p:txBody>
          <a:bodyPr/>
          <a:lstStyle>
            <a:lvl1pPr marL="0" indent="0" algn="ctr">
              <a:buFontTx/>
              <a:buNone/>
              <a:defRPr sz="29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1905000" cy="457200"/>
          </a:xfrm>
        </p:spPr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 algn="ctr" defTabSz="1019175" eaLnBrk="1" hangingPunct="1">
              <a:defRPr sz="1600"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WV Department of Education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 algn="r" defTabSz="1019175" eaLnBrk="1" hangingPunct="1">
              <a:defRPr sz="1600" smtClean="0">
                <a:latin typeface="+mn-lt"/>
              </a:defRPr>
            </a:lvl1pPr>
          </a:lstStyle>
          <a:p>
            <a:pPr>
              <a:defRPr/>
            </a:pPr>
            <a:fld id="{4771866A-E4BB-4907-991C-624AB4CF8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82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Highlighting Parent Involvement                                                                                                        Office of Special Education</a:t>
            </a:r>
          </a:p>
          <a:p>
            <a:pPr>
              <a:defRPr/>
            </a:pPr>
            <a:r>
              <a:rPr lang="en-US"/>
              <a:t>October 2003                                                                                                                   West Virginia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3554963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152400"/>
            <a:ext cx="19050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52400"/>
            <a:ext cx="55626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Highlighting Parent Involvement                                                                                                        Office of Special Education</a:t>
            </a:r>
          </a:p>
          <a:p>
            <a:pPr>
              <a:defRPr/>
            </a:pPr>
            <a:r>
              <a:rPr lang="en-US"/>
              <a:t>October 2003                                                                                                                   West Virginia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121917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Highlighting Parent Involvement                                                                                                        Office of Special Education</a:t>
            </a:r>
          </a:p>
          <a:p>
            <a:pPr>
              <a:defRPr/>
            </a:pPr>
            <a:r>
              <a:rPr lang="en-US"/>
              <a:t>October 2003                                                                                                                   West Virginia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1286578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Highlighting Parent Involvement                                                                                                        Office of Special Education</a:t>
            </a:r>
          </a:p>
          <a:p>
            <a:pPr>
              <a:defRPr/>
            </a:pPr>
            <a:r>
              <a:rPr lang="en-US"/>
              <a:t>October 2003                                                                                                                   West Virginia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132400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524000"/>
            <a:ext cx="3733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524000"/>
            <a:ext cx="3733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Highlighting Parent Involvement                                                                                                        Office of Special Education</a:t>
            </a:r>
          </a:p>
          <a:p>
            <a:pPr>
              <a:defRPr/>
            </a:pPr>
            <a:r>
              <a:rPr lang="en-US"/>
              <a:t>October 2003                                                                                                                   West Virginia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1254287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Highlighting Parent Involvement                                                                                                        Office of Special Education</a:t>
            </a:r>
          </a:p>
          <a:p>
            <a:pPr>
              <a:defRPr/>
            </a:pPr>
            <a:r>
              <a:rPr lang="en-US"/>
              <a:t>October 2003                                                                                                                   West Virginia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3045887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Highlighting Parent Involvement                                                                                                        Office of Special Education</a:t>
            </a:r>
          </a:p>
          <a:p>
            <a:pPr>
              <a:defRPr/>
            </a:pPr>
            <a:r>
              <a:rPr lang="en-US"/>
              <a:t>October 2003                                                                                                                   West Virginia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119617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Highlighting Parent Involvement                                                                                                        Office of Special Education</a:t>
            </a:r>
          </a:p>
          <a:p>
            <a:pPr>
              <a:defRPr/>
            </a:pPr>
            <a:r>
              <a:rPr lang="en-US"/>
              <a:t>October 2003                                                                                                                   West Virginia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253870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Highlighting Parent Involvement                                                                                                        Office of Special Education</a:t>
            </a:r>
          </a:p>
          <a:p>
            <a:pPr>
              <a:defRPr/>
            </a:pPr>
            <a:r>
              <a:rPr lang="en-US"/>
              <a:t>October 2003                                                                                                                   West Virginia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2908178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Highlighting Parent Involvement                                                                                                        Office of Special Education</a:t>
            </a:r>
          </a:p>
          <a:p>
            <a:pPr>
              <a:defRPr/>
            </a:pPr>
            <a:r>
              <a:rPr lang="en-US"/>
              <a:t>October 2003                                                                                                                   West Virginia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2412674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152400"/>
            <a:ext cx="7620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524000"/>
            <a:ext cx="7620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00200" y="640080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 defTabSz="1019175" eaLnBrk="1" hangingPunct="1">
              <a:defRPr sz="1000"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Highlighting Parent Involvement                                                                                                        Office of Special Education</a:t>
            </a:r>
          </a:p>
          <a:p>
            <a:pPr>
              <a:defRPr/>
            </a:pPr>
            <a:r>
              <a:rPr lang="en-US"/>
              <a:t>October 2003                                                                                                                   West Virginia Department of Education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1019175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9175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panose="020B0604020202020204" pitchFamily="34" charset="0"/>
        </a:defRPr>
      </a:lvl2pPr>
      <a:lvl3pPr algn="ctr" defTabSz="1019175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panose="020B0604020202020204" pitchFamily="34" charset="0"/>
        </a:defRPr>
      </a:lvl3pPr>
      <a:lvl4pPr algn="ctr" defTabSz="1019175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panose="020B0604020202020204" pitchFamily="34" charset="0"/>
        </a:defRPr>
      </a:lvl4pPr>
      <a:lvl5pPr algn="ctr" defTabSz="1019175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panose="020B0604020202020204" pitchFamily="34" charset="0"/>
        </a:defRPr>
      </a:lvl5pPr>
      <a:lvl6pPr marL="457200" algn="ctr" defTabSz="1019175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panose="020B0604020202020204" pitchFamily="34" charset="0"/>
        </a:defRPr>
      </a:lvl6pPr>
      <a:lvl7pPr marL="914400" algn="ctr" defTabSz="1019175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panose="020B0604020202020204" pitchFamily="34" charset="0"/>
        </a:defRPr>
      </a:lvl7pPr>
      <a:lvl8pPr marL="1371600" algn="ctr" defTabSz="1019175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panose="020B0604020202020204" pitchFamily="34" charset="0"/>
        </a:defRPr>
      </a:lvl8pPr>
      <a:lvl9pPr marL="1828800" algn="ctr" defTabSz="1019175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82588" indent="-382588" algn="l" defTabSz="1019175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27088" indent="-317500" algn="l" defTabSz="1019175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175" indent="-254000" algn="l" defTabSz="1019175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763" indent="-254000" algn="l" defTabSz="1019175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0" indent="-254000" algn="l" defTabSz="1019175" rtl="0" eaLnBrk="0" fontAlgn="base" hangingPunct="0">
        <a:spcBef>
          <a:spcPct val="20000"/>
        </a:spcBef>
        <a:spcAft>
          <a:spcPct val="0"/>
        </a:spcAft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Family Involvement in Education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620000" cy="914400"/>
          </a:xfrm>
        </p:spPr>
        <p:txBody>
          <a:bodyPr/>
          <a:lstStyle/>
          <a:p>
            <a:pPr eaLnBrk="1" hangingPunct="1"/>
            <a:r>
              <a:rPr lang="en-US" sz="3600" smtClean="0"/>
              <a:t>Rationale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066800" y="914400"/>
            <a:ext cx="8077200" cy="5943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The increasing evidence of poor academic performance with every passing decade necessitates the need for new techniques designed to improve overall performance, in academics and in the society.</a:t>
            </a:r>
          </a:p>
          <a:p>
            <a:pPr eaLnBrk="1" hangingPunct="1"/>
            <a:r>
              <a:rPr lang="en-US" sz="2800" dirty="0" smtClean="0"/>
              <a:t>This </a:t>
            </a:r>
            <a:r>
              <a:rPr lang="en-US" sz="2800" dirty="0" smtClean="0"/>
              <a:t>is crucial in developing effective strategies which will ensure increased student performance and an overall awareness of their roles and responsibilities in society.</a:t>
            </a:r>
          </a:p>
          <a:p>
            <a:pPr eaLnBrk="1" hangingPunct="1"/>
            <a:endParaRPr lang="en-US" sz="2800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620000" cy="838200"/>
          </a:xfrm>
        </p:spPr>
        <p:txBody>
          <a:bodyPr/>
          <a:lstStyle/>
          <a:p>
            <a:pPr eaLnBrk="1" hangingPunct="1"/>
            <a:r>
              <a:rPr lang="en-US" sz="3600" smtClean="0"/>
              <a:t>Research Objectives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066800" y="838200"/>
            <a:ext cx="8077200" cy="6019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The research will aim to answer following questions:</a:t>
            </a:r>
          </a:p>
          <a:p>
            <a:pPr lvl="1" eaLnBrk="1" hangingPunct="1"/>
            <a:r>
              <a:rPr lang="en-US" sz="2400" dirty="0" smtClean="0"/>
              <a:t>Is there evidence of a relationship between parental involvement in school and student grades?</a:t>
            </a:r>
          </a:p>
          <a:p>
            <a:pPr lvl="1" eaLnBrk="1" hangingPunct="1"/>
            <a:r>
              <a:rPr lang="en-US" sz="2400" dirty="0" smtClean="0"/>
              <a:t>How do parents and communities get involved in their children’s education?</a:t>
            </a:r>
          </a:p>
          <a:p>
            <a:pPr lvl="1" eaLnBrk="1" hangingPunct="1"/>
            <a:r>
              <a:rPr lang="en-US" sz="2400" dirty="0" smtClean="0"/>
              <a:t>What form of parental engagement in education are most effective?</a:t>
            </a:r>
          </a:p>
          <a:p>
            <a:pPr marL="0" indent="0" eaLnBrk="1" hangingPunct="1">
              <a:buNone/>
            </a:pPr>
            <a:endParaRPr lang="en-US" sz="2400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620000" cy="990600"/>
          </a:xfrm>
        </p:spPr>
        <p:txBody>
          <a:bodyPr/>
          <a:lstStyle/>
          <a:p>
            <a:pPr eaLnBrk="1" hangingPunct="1"/>
            <a:r>
              <a:rPr lang="en-US" sz="3600" smtClean="0"/>
              <a:t>Research Method and Design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066800" y="990600"/>
            <a:ext cx="8077200" cy="5867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Research design model</a:t>
            </a:r>
          </a:p>
          <a:p>
            <a:pPr lvl="1" eaLnBrk="1" hangingPunct="1"/>
            <a:r>
              <a:rPr lang="en-US" sz="2400" dirty="0" smtClean="0"/>
              <a:t>The research design model being used is quantitative research design. </a:t>
            </a:r>
          </a:p>
          <a:p>
            <a:pPr eaLnBrk="1" hangingPunct="1"/>
            <a:r>
              <a:rPr lang="en-US" sz="2800" dirty="0" smtClean="0"/>
              <a:t>Research </a:t>
            </a:r>
            <a:r>
              <a:rPr lang="en-US" sz="2800" dirty="0" smtClean="0"/>
              <a:t>design</a:t>
            </a:r>
          </a:p>
          <a:p>
            <a:pPr lvl="1" eaLnBrk="1" hangingPunct="1"/>
            <a:r>
              <a:rPr lang="en-US" sz="2400" dirty="0" smtClean="0"/>
              <a:t>The research design employed in this study is the correlation design. </a:t>
            </a:r>
          </a:p>
          <a:p>
            <a:pPr lvl="1" eaLnBrk="1" hangingPunct="1"/>
            <a:r>
              <a:rPr lang="en-US" sz="2400" dirty="0" smtClean="0"/>
              <a:t>This design is used to test the statistical relationships between variables. </a:t>
            </a:r>
          </a:p>
          <a:p>
            <a:pPr eaLnBrk="1" hangingPunct="1"/>
            <a:endParaRPr lang="en-US" sz="2400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150938" y="304800"/>
            <a:ext cx="8001000" cy="990600"/>
          </a:xfrm>
        </p:spPr>
        <p:txBody>
          <a:bodyPr/>
          <a:lstStyle/>
          <a:p>
            <a:pPr eaLnBrk="1" hangingPunct="1"/>
            <a:r>
              <a:rPr lang="en-US" sz="3600" smtClean="0"/>
              <a:t>Sample Design and Data Collection</a:t>
            </a:r>
            <a:br>
              <a:rPr lang="en-US" sz="3600" smtClean="0"/>
            </a:br>
            <a:endParaRPr lang="en-US" sz="360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143000" y="1447800"/>
            <a:ext cx="8001000" cy="5410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Data Collection the data is to be collected from both primary and secondary sources. </a:t>
            </a:r>
          </a:p>
          <a:p>
            <a:pPr eaLnBrk="1" hangingPunct="1"/>
            <a:r>
              <a:rPr lang="en-US" sz="2800" dirty="0" smtClean="0"/>
              <a:t>The qualitative data will be collected from a number of local schools with vibrant and active parent-teacher engagement programs. </a:t>
            </a:r>
          </a:p>
          <a:p>
            <a:pPr eaLnBrk="1" hangingPunct="1"/>
            <a:r>
              <a:rPr lang="en-US" sz="2800" dirty="0" smtClean="0"/>
              <a:t>Quantitative </a:t>
            </a:r>
            <a:r>
              <a:rPr lang="en-US" sz="2800" dirty="0" smtClean="0"/>
              <a:t>data will be collected from secondary sources online where previous research has been conducted. </a:t>
            </a:r>
          </a:p>
          <a:p>
            <a:pPr eaLnBrk="1" hangingPunct="1"/>
            <a:endParaRPr lang="en-US" sz="2800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smtClean="0"/>
              <a:t>Conclusions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066800" y="914400"/>
            <a:ext cx="8077200" cy="5943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In order for there to be a realization of the full support and promotion of family involvement in children education, there has to be a clear understanding of the complex processes within family and how each and every process has its own unique outcome. </a:t>
            </a:r>
          </a:p>
          <a:p>
            <a:pPr eaLnBrk="1" hangingPunct="1"/>
            <a:r>
              <a:rPr lang="en-US" sz="2800" dirty="0" smtClean="0"/>
              <a:t>This </a:t>
            </a:r>
            <a:r>
              <a:rPr lang="en-US" sz="2800" dirty="0" smtClean="0"/>
              <a:t>will ultimately lead to the realization that family involvement initiatives ought to be directed towards enhancing existing strengths within the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620000" cy="990600"/>
          </a:xfrm>
        </p:spPr>
        <p:txBody>
          <a:bodyPr/>
          <a:lstStyle/>
          <a:p>
            <a:pPr eaLnBrk="1" hangingPunct="1"/>
            <a:r>
              <a:rPr lang="en-GB" sz="3600" smtClean="0"/>
              <a:t>References</a:t>
            </a:r>
            <a:endParaRPr lang="en-US" sz="3600" smtClean="0"/>
          </a:p>
        </p:txBody>
      </p:sp>
      <p:pic>
        <p:nvPicPr>
          <p:cNvPr id="1843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990600"/>
            <a:ext cx="7848600" cy="58674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1066800"/>
          </a:xfrm>
        </p:spPr>
        <p:txBody>
          <a:bodyPr/>
          <a:lstStyle/>
          <a:p>
            <a:pPr eaLnBrk="1" hangingPunct="1"/>
            <a:r>
              <a:rPr lang="en-GB" sz="3600" smtClean="0"/>
              <a:t>References (cont.)</a:t>
            </a:r>
            <a:endParaRPr lang="en-US" sz="3600" smtClean="0"/>
          </a:p>
        </p:txBody>
      </p:sp>
      <p:pic>
        <p:nvPicPr>
          <p:cNvPr id="1945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066800"/>
            <a:ext cx="7772400" cy="57912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1143000"/>
          </a:xfrm>
        </p:spPr>
        <p:txBody>
          <a:bodyPr/>
          <a:lstStyle/>
          <a:p>
            <a:pPr eaLnBrk="1" hangingPunct="1"/>
            <a:r>
              <a:rPr lang="en-GB" smtClean="0"/>
              <a:t>References (cont.)</a:t>
            </a:r>
            <a:endParaRPr lang="en-US" smtClean="0"/>
          </a:p>
        </p:txBody>
      </p:sp>
      <p:pic>
        <p:nvPicPr>
          <p:cNvPr id="2048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2363" y="1143000"/>
            <a:ext cx="7869237" cy="51054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Thank You</a:t>
            </a:r>
            <a:endParaRPr lang="en-US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620000" cy="914400"/>
          </a:xfrm>
        </p:spPr>
        <p:txBody>
          <a:bodyPr/>
          <a:lstStyle/>
          <a:p>
            <a:pPr eaLnBrk="1" hangingPunct="1"/>
            <a:r>
              <a:rPr lang="en-US" sz="3600" smtClean="0"/>
              <a:t>Introduction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066800" y="1143000"/>
            <a:ext cx="8077200" cy="5715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How does understanding a child’s life enable teachers to gather enough information to help them effectively communicate with their student’s? </a:t>
            </a:r>
          </a:p>
          <a:p>
            <a:pPr eaLnBrk="1" hangingPunct="1"/>
            <a:r>
              <a:rPr lang="en-US" sz="2800" dirty="0" smtClean="0"/>
              <a:t>The </a:t>
            </a:r>
            <a:r>
              <a:rPr lang="en-US" sz="2800" dirty="0" smtClean="0"/>
              <a:t>main aim of the education system is to develop, educate and release the most competent individuals into the workforces as well as the society. </a:t>
            </a:r>
          </a:p>
          <a:p>
            <a:pPr eaLnBrk="1" hangingPunct="1"/>
            <a:r>
              <a:rPr lang="en-US" sz="2800" dirty="0" smtClean="0"/>
              <a:t>However, the modern-day education system has been plagued with numerous scandals that have highlighted the generally poor standards within society today.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620000" cy="1066800"/>
          </a:xfrm>
        </p:spPr>
        <p:txBody>
          <a:bodyPr/>
          <a:lstStyle/>
          <a:p>
            <a:pPr eaLnBrk="1" hangingPunct="1"/>
            <a:r>
              <a:rPr lang="en-GB" sz="3600" smtClean="0"/>
              <a:t>Our Research Objectives</a:t>
            </a:r>
            <a:endParaRPr lang="en-US" sz="3600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143000" y="1066800"/>
            <a:ext cx="7924800" cy="5791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This research aims at finding the root cause of this problem by drawing a relationship between parent-teacher involvement and teacher reported student grades. </a:t>
            </a:r>
          </a:p>
          <a:p>
            <a:pPr eaLnBrk="1" hangingPunct="1"/>
            <a:r>
              <a:rPr lang="en-US" sz="2800" dirty="0" smtClean="0"/>
              <a:t>This will employ statistical research from existing studies while integrating recent opinions on parent-teacher engagement techniques.</a:t>
            </a:r>
          </a:p>
          <a:p>
            <a:pPr eaLnBrk="1" hangingPunct="1"/>
            <a:endParaRPr lang="en-US" sz="2800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620000" cy="990600"/>
          </a:xfrm>
        </p:spPr>
        <p:txBody>
          <a:bodyPr/>
          <a:lstStyle/>
          <a:p>
            <a:pPr eaLnBrk="1" hangingPunct="1"/>
            <a:r>
              <a:rPr lang="en-US" sz="3600" smtClean="0"/>
              <a:t>Literature Review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066800" y="1295400"/>
            <a:ext cx="8077200" cy="5562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There are two major facets that encompass the education of any and all children, namely; family and school. </a:t>
            </a:r>
          </a:p>
          <a:p>
            <a:pPr eaLnBrk="1" hangingPunct="1"/>
            <a:r>
              <a:rPr lang="en-US" sz="2800" dirty="0" smtClean="0"/>
              <a:t>This </a:t>
            </a:r>
            <a:r>
              <a:rPr lang="en-US" sz="2800" dirty="0" smtClean="0"/>
              <a:t>crucial role of the teacher aims at being a cooperator as opposed to being an instructor. </a:t>
            </a:r>
          </a:p>
          <a:p>
            <a:pPr eaLnBrk="1" hangingPunct="1"/>
            <a:r>
              <a:rPr lang="en-US" sz="2800" dirty="0" smtClean="0"/>
              <a:t>Being a cooperator with someone essentially means familiarizing one’s self with the other’s background, needs, abilities, ambitions and any other facet that is related to the collective well-being of the said collaboration or partnership.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620000" cy="914400"/>
          </a:xfrm>
        </p:spPr>
        <p:txBody>
          <a:bodyPr/>
          <a:lstStyle/>
          <a:p>
            <a:r>
              <a:rPr lang="en-GB" sz="3600" dirty="0" smtClean="0"/>
              <a:t>Lit. Review (cont.)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00162"/>
            <a:ext cx="7620000" cy="54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39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620000" cy="1066800"/>
          </a:xfrm>
        </p:spPr>
        <p:txBody>
          <a:bodyPr/>
          <a:lstStyle/>
          <a:p>
            <a:pPr eaLnBrk="1" hangingPunct="1"/>
            <a:r>
              <a:rPr lang="en-GB" sz="3600" dirty="0" smtClean="0"/>
              <a:t>Lit. Review (cont.)</a:t>
            </a:r>
            <a:endParaRPr lang="en-US" sz="3600" dirty="0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066800" y="1066800"/>
            <a:ext cx="7924800" cy="5791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Upon adulthood (18 years of age) most children would have spent a minimal amount (13%) of their time at school, engaging in academic activities. </a:t>
            </a:r>
          </a:p>
          <a:p>
            <a:pPr eaLnBrk="1" hangingPunct="1"/>
            <a:r>
              <a:rPr lang="en-US" sz="2800" dirty="0" smtClean="0"/>
              <a:t>It is vital to a child’s academic success that the remaining 87% of their time be put to constructive and scholastic oriented activities</a:t>
            </a:r>
            <a:r>
              <a:rPr lang="en-GB" sz="2800" dirty="0" smtClean="0"/>
              <a:t> (Child Trends Data Bank)</a:t>
            </a:r>
            <a:r>
              <a:rPr lang="en-US" sz="2800" dirty="0" smtClean="0"/>
              <a:t>. </a:t>
            </a:r>
          </a:p>
          <a:p>
            <a:pPr eaLnBrk="1" hangingPunct="1"/>
            <a:r>
              <a:rPr lang="en-GB" sz="2800" dirty="0" smtClean="0"/>
              <a:t>Stevenson and Baker reported that increased parent-teacher involvement in a sample population of 179 children depicted improved average performance of these students. </a:t>
            </a:r>
            <a:endParaRPr lang="en-US" sz="2800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7239000" cy="59436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620000" cy="914400"/>
          </a:xfrm>
        </p:spPr>
        <p:txBody>
          <a:bodyPr/>
          <a:lstStyle/>
          <a:p>
            <a:pPr eaLnBrk="1" hangingPunct="1"/>
            <a:r>
              <a:rPr lang="en-GB" sz="3600" dirty="0" smtClean="0"/>
              <a:t>Lit. Review (cont.)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678205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620000" cy="1066800"/>
          </a:xfrm>
        </p:spPr>
        <p:txBody>
          <a:bodyPr/>
          <a:lstStyle/>
          <a:p>
            <a:pPr eaLnBrk="1" hangingPunct="1"/>
            <a:r>
              <a:rPr lang="en-GB" sz="3600" smtClean="0"/>
              <a:t>Lit. Review (cont.)</a:t>
            </a:r>
            <a:endParaRPr lang="en-US" sz="36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00266"/>
            <a:ext cx="7772400" cy="60577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. Karen Mapp on Family Involvement and Educ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400"/>
            <a:ext cx="7848600" cy="6096000"/>
          </a:xfrm>
        </p:spPr>
      </p:pic>
    </p:spTree>
    <p:extLst>
      <p:ext uri="{BB962C8B-B14F-4D97-AF65-F5344CB8AC3E}">
        <p14:creationId xmlns:p14="http://schemas.microsoft.com/office/powerpoint/2010/main" val="51943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Lightbulb_PRT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ightbulb_P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Lightbulb_PR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bulb_PR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ulb_PR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ulb_PR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ulb_PR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ulb_PR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ulb_PR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Office\Templates\Lightbulb_PRT.pot</Template>
  <TotalTime>0</TotalTime>
  <Words>996</Words>
  <Application>Microsoft Office PowerPoint</Application>
  <PresentationFormat>On-screen Show (4:3)</PresentationFormat>
  <Paragraphs>70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Times New Roman</vt:lpstr>
      <vt:lpstr>Lightbulb_PRT</vt:lpstr>
      <vt:lpstr>Family Involvement in Education</vt:lpstr>
      <vt:lpstr>Introduction</vt:lpstr>
      <vt:lpstr>Our Research Objectives</vt:lpstr>
      <vt:lpstr>Literature Review</vt:lpstr>
      <vt:lpstr>Lit. Review (cont.)</vt:lpstr>
      <vt:lpstr>Lit. Review (cont.)</vt:lpstr>
      <vt:lpstr>Lit. Review (cont.)</vt:lpstr>
      <vt:lpstr>Lit. Review (cont.)</vt:lpstr>
      <vt:lpstr>PowerPoint Presentation</vt:lpstr>
      <vt:lpstr>Rationale</vt:lpstr>
      <vt:lpstr>Research Objectives</vt:lpstr>
      <vt:lpstr>Research Method and Design</vt:lpstr>
      <vt:lpstr>Sample Design and Data Collection </vt:lpstr>
      <vt:lpstr>Conclusions</vt:lpstr>
      <vt:lpstr>References</vt:lpstr>
      <vt:lpstr>References (cont.)</vt:lpstr>
      <vt:lpstr>References (cont.)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2015-04-14T01:05:33Z</dcterms:created>
  <dcterms:modified xsi:type="dcterms:W3CDTF">2015-04-15T13:26:54Z</dcterms:modified>
</cp:coreProperties>
</file>