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7EFC3E14-61A8-457C-9B51-32B5B8D6748D}">
  <a:tblStyle styleId="{7EFC3E14-61A8-457C-9B51-32B5B8D6748D}" styleName="Table_0">
    <a:wholeTbl>
      <a:tcStyle>
        <a:tcBdr>
          <a:left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190" autoAdjust="0"/>
  </p:normalViewPr>
  <p:slideViewPr>
    <p:cSldViewPr snapToGrid="0" snapToObjects="1">
      <p:cViewPr>
        <p:scale>
          <a:sx n="79" d="100"/>
          <a:sy n="79" d="100"/>
        </p:scale>
        <p:origin x="-1116" y="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12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03057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hypothesis is accepted based on the $329,388 increase in every extra televised game for SEC, and the conclusion that a coach in the SEC will make $1,613,361 more than coaches in the Pac-12. In conclusion, coaches in the SEC will earn more than their counterparts in the Pac-12. However, this analysis is only confined to two leagues, the SEC league and Pac-12. There is room for improvement and there needs to be more observations other than the ones presented. A comparison of other college football leagues in conjunction with the comparisons of the SEC and Pac-12 would make for better improvement regarding these observations. Perhaps an assessment of the NCAA league would provide better accuracy in this area. A comparison of other sports such as basketball may be considered as well. </a:t>
            </a:r>
            <a:r>
              <a:rPr lang="en-US" sz="11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Furthermore, an observation of leagues that have an equal amount of teams can advance improvements in the observation. </a:t>
            </a:r>
          </a:p>
          <a:p>
            <a:pPr>
              <a:spcBef>
                <a:spcPts val="0"/>
              </a:spcBef>
              <a:buNone/>
            </a:pP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The Determination of College Football Coach Wages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.</a:t>
            </a:r>
            <a:endParaRPr lang="en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Regression Model 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b="1"/>
              <a:t>Total Pay</a:t>
            </a:r>
            <a:r>
              <a:rPr lang="en" sz="1600"/>
              <a:t> = 777315.3 - 2596732(WinPct) + 58342.69(Years) + 329388.4(Televised)           + 1613361(SEC)</a:t>
            </a:r>
            <a:r>
              <a:rPr lang="en" sz="1600" b="1"/>
              <a:t>   R</a:t>
            </a:r>
            <a:r>
              <a:rPr lang="en" sz="1600" b="1" baseline="30000"/>
              <a:t>2</a:t>
            </a:r>
            <a:r>
              <a:rPr lang="en" sz="1600" b="1"/>
              <a:t> = .6264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 sz="2400" b="1"/>
              <a:t>Significant variables: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Years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Televised </a:t>
            </a:r>
          </a:p>
          <a:p>
            <a:pPr>
              <a:spcBef>
                <a:spcPts val="0"/>
              </a:spcBef>
              <a:buNone/>
            </a:pPr>
            <a:r>
              <a:rPr lang="en" sz="1800"/>
              <a:t>SEC 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Analysis of Significant Variables 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b="1"/>
              <a:t>Years</a:t>
            </a:r>
            <a:r>
              <a:rPr lang="en" sz="2400"/>
              <a:t>: A 1 year increase in coaching experience leads to a $58,342 increase in total pay 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 b="1"/>
              <a:t>Televised</a:t>
            </a:r>
            <a:r>
              <a:rPr lang="en" sz="2400"/>
              <a:t>: An increase of 1 televised game leads to a $329,388 increase in total pay 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 b="1"/>
              <a:t>SEC</a:t>
            </a:r>
            <a:r>
              <a:rPr lang="en" sz="2400"/>
              <a:t>: If a coach is in the SEC, then they will make $1,613,361 more than a coach in the Pac-12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Room for Improvement 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More observations 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Compare other college football leagues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Compare other sports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Observe leagues that have equal amount of teams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Conclusion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b="1" u="sng" dirty="0"/>
              <a:t>Hypothesis:</a:t>
            </a:r>
            <a:r>
              <a:rPr lang="en" sz="1800" b="1" dirty="0"/>
              <a:t> Coaches of football teams in the SEC are likely to make more money than those in the equally competitive Pac-12 division.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en" sz="2000" dirty="0" smtClean="0"/>
              <a:t>Based on the analysis of televised games and years of experience for coaches between the two football leagues,yes</a:t>
            </a:r>
            <a:r>
              <a:rPr lang="en" sz="2000" dirty="0"/>
              <a:t>, coaches in the SEC earn more than coaches in the Pac-12. </a:t>
            </a:r>
            <a:r>
              <a:rPr lang="en" sz="2000" dirty="0" smtClean="0"/>
              <a:t>This hypothesis is accepted. </a:t>
            </a:r>
            <a:endParaRPr lang="en" sz="2000" dirty="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Literature Review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/>
              <a:t>- "Are Baseball Players Paid Their Marginal Products?" - Macdonald, Don N., and Morgan O. Reynolds. </a:t>
            </a:r>
          </a:p>
          <a:p>
            <a:pPr marL="457200"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200"/>
              <a:t>- “Salary Vs. Marginal Revenue Product Under Monoposony and Competition: The Case for Professional Basketball”</a:t>
            </a:r>
            <a:r>
              <a:rPr lang="en" sz="2200" i="1"/>
              <a:t>. </a:t>
            </a:r>
            <a:r>
              <a:rPr lang="en" sz="2200"/>
              <a:t>Scott, Frank, Long, James and Somppi, Ken. </a:t>
            </a:r>
          </a:p>
          <a:p>
            <a:pPr marL="457200"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200"/>
              <a:t>- “</a:t>
            </a:r>
            <a:r>
              <a:rPr lang="en" sz="2200">
                <a:solidFill>
                  <a:srgbClr val="000000"/>
                </a:solidFill>
              </a:rPr>
              <a:t>Racial Differences in Professional Basketball Players' Compensation”. Lawrence M. Kahn and Peter D. Sherer</a:t>
            </a:r>
          </a:p>
          <a:p>
            <a:pPr marL="457200"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200"/>
              <a:t>- "The Sports Business as a Labor Market Laboratory." Kahn, Lawrence M.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Question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lang="en" sz="2200"/>
              <a:t>Our group is investigating college football coach salary determination among the SEC and the Pac-12. We specifically chose to select these two conferences because they are about equally competitive, yet there are significant pay discrepancies among coaches in those leagues.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lang="en" sz="2200" b="1" u="sng"/>
              <a:t>Question:</a:t>
            </a:r>
            <a:r>
              <a:rPr lang="en" sz="2200" b="1"/>
              <a:t> How are college football coaches in equally competitive conferences able to make more than each other? (football coaches in the Pac12, SEC conferences)</a:t>
            </a:r>
          </a:p>
          <a:p>
            <a:pPr>
              <a:spcBef>
                <a:spcPts val="0"/>
              </a:spcBef>
              <a:buNone/>
            </a:pPr>
            <a:endParaRPr sz="220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Facts 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aphicFrame>
        <p:nvGraphicFramePr>
          <p:cNvPr id="50" name="Shape 50"/>
          <p:cNvGraphicFramePr/>
          <p:nvPr/>
        </p:nvGraphicFramePr>
        <p:xfrm>
          <a:off x="457200" y="1992650"/>
          <a:ext cx="8228100" cy="2070075"/>
        </p:xfrm>
        <a:graphic>
          <a:graphicData uri="http://schemas.openxmlformats.org/drawingml/2006/table">
            <a:tbl>
              <a:tblPr>
                <a:noFill/>
                <a:tableStyleId>{7EFC3E14-61A8-457C-9B51-32B5B8D6748D}</a:tableStyleId>
              </a:tblPr>
              <a:tblGrid>
                <a:gridCol w="2057025"/>
                <a:gridCol w="2057025"/>
                <a:gridCol w="2057025"/>
                <a:gridCol w="2057025"/>
              </a:tblGrid>
              <a:tr h="69002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League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Total Pay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2014 win 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Games televised </a:t>
                      </a:r>
                    </a:p>
                  </a:txBody>
                  <a:tcPr marL="91425" marR="91425" marT="91425" marB="91425"/>
                </a:tc>
              </a:tr>
              <a:tr h="69002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Pac-12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$30,099,004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0.582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102</a:t>
                      </a:r>
                    </a:p>
                  </a:txBody>
                  <a:tcPr marL="91425" marR="91425" marT="91425" marB="91425"/>
                </a:tc>
              </a:tr>
              <a:tr h="69002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SEC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$50,995,769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0.612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98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Hypothesis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sz="1800" b="1" u="sng"/>
              <a:t>Hypothesis:</a:t>
            </a:r>
            <a:r>
              <a:rPr lang="en" sz="1800" b="1"/>
              <a:t> Coaches of football teams in the SEC are likely to make more money than those in the equally competitive Pac-12 division.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sz="1800" b="1" u="sng"/>
              <a:t>Equation: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sz="1800"/>
              <a:t>In our equation, the dependent variable (Y) is the salary of the football coaches.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sz="1800"/>
              <a:t>Our main independent variables (X) are (2014) win %, total years coached, TV revenue, and our dummy variable is if the team is in the SEC or not.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/>
              <a:t>Total Pay = B</a:t>
            </a:r>
            <a:r>
              <a:rPr lang="en" sz="1800" baseline="-25000"/>
              <a:t>1</a:t>
            </a:r>
            <a:r>
              <a:rPr lang="en" sz="1800" i="1"/>
              <a:t>win%</a:t>
            </a:r>
            <a:r>
              <a:rPr lang="en" sz="1800"/>
              <a:t>+B</a:t>
            </a:r>
            <a:r>
              <a:rPr lang="en" sz="1800" baseline="-25000"/>
              <a:t>2</a:t>
            </a:r>
            <a:r>
              <a:rPr lang="en" sz="1800" i="1"/>
              <a:t>totalyearscoached</a:t>
            </a:r>
            <a:r>
              <a:rPr lang="en" sz="1800"/>
              <a:t>+B</a:t>
            </a:r>
            <a:r>
              <a:rPr lang="en" sz="1800" baseline="-25000"/>
              <a:t>3</a:t>
            </a:r>
            <a:r>
              <a:rPr lang="en" sz="1800" i="1"/>
              <a:t>gamestelevised</a:t>
            </a:r>
            <a:r>
              <a:rPr lang="en" sz="1800"/>
              <a:t>+B</a:t>
            </a:r>
            <a:r>
              <a:rPr lang="en" sz="1800" baseline="-25000"/>
              <a:t>4</a:t>
            </a:r>
            <a:r>
              <a:rPr lang="en" sz="1800" i="1"/>
              <a:t>SEC</a:t>
            </a:r>
          </a:p>
          <a:p>
            <a:pPr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Variables 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sz="1800" b="1" u="sng"/>
              <a:t>Dependent variable (Y):</a:t>
            </a:r>
            <a:r>
              <a:rPr lang="en" sz="1800"/>
              <a:t> 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b="1"/>
              <a:t>total pay</a:t>
            </a:r>
            <a:r>
              <a:rPr lang="en" sz="1800"/>
              <a:t> of the football coach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sz="1800" b="1" u="sng"/>
              <a:t>Independent variables: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(2014) </a:t>
            </a:r>
            <a:r>
              <a:rPr lang="en" sz="1800" b="1"/>
              <a:t>win %</a:t>
            </a:r>
            <a:r>
              <a:rPr lang="en" sz="1800"/>
              <a:t>, </a:t>
            </a:r>
            <a:r>
              <a:rPr lang="en" sz="1800" b="1"/>
              <a:t>total years coached</a:t>
            </a:r>
            <a:r>
              <a:rPr lang="en" sz="1800"/>
              <a:t>, 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b="1"/>
              <a:t>TV revenue </a:t>
            </a:r>
            <a:r>
              <a:rPr lang="en" sz="1800"/>
              <a:t>(for the team)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Our dummy variable is if the team is in the </a:t>
            </a:r>
            <a:r>
              <a:rPr lang="en" sz="1800" b="1"/>
              <a:t>SEC</a:t>
            </a:r>
            <a:r>
              <a:rPr lang="en" sz="1800"/>
              <a:t> or not (1=SEC, 0 = not in SEC) 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Sum of Variables 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180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200150"/>
            <a:ext cx="8229600" cy="1717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STATA 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200150"/>
            <a:ext cx="8229600" cy="31548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Hypothesis Tests 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/>
              <a:t>H</a:t>
            </a:r>
            <a:r>
              <a:rPr lang="en" sz="1200" baseline="-25000"/>
              <a:t>o </a:t>
            </a:r>
            <a:r>
              <a:rPr lang="en" sz="1200"/>
              <a:t>: β WinPct = 0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/>
              <a:t>H</a:t>
            </a:r>
            <a:r>
              <a:rPr lang="en" sz="1200" baseline="-25000"/>
              <a:t>a</a:t>
            </a:r>
            <a:r>
              <a:rPr lang="en" sz="1200"/>
              <a:t>: β WinPct =/= 0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/>
              <a:t>t= -1.5 p-value= 0.148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sz="1200"/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sz="1200"/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/>
              <a:t>H</a:t>
            </a:r>
            <a:r>
              <a:rPr lang="en" sz="1200" baseline="-25000"/>
              <a:t>o </a:t>
            </a:r>
            <a:r>
              <a:rPr lang="en" sz="1200"/>
              <a:t>: β Years= 0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/>
              <a:t>H</a:t>
            </a:r>
            <a:r>
              <a:rPr lang="en" sz="1200" baseline="-25000"/>
              <a:t>a</a:t>
            </a:r>
            <a:r>
              <a:rPr lang="en" sz="1200"/>
              <a:t>: β Years =/= 0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/>
              <a:t>t=  2.46 p-value= 0.023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/>
              <a:t>H</a:t>
            </a:r>
            <a:r>
              <a:rPr lang="en" sz="1200" baseline="-25000"/>
              <a:t>o </a:t>
            </a:r>
            <a:r>
              <a:rPr lang="en" sz="1200"/>
              <a:t>: β Televised = 0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/>
              <a:t>H</a:t>
            </a:r>
            <a:r>
              <a:rPr lang="en" sz="1200" baseline="-25000"/>
              <a:t>a</a:t>
            </a:r>
            <a:r>
              <a:rPr lang="en" sz="1200"/>
              <a:t>: β Televised =/= 0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sz="1200"/>
              <a:t>t= .2.97 p-value= 0..007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sz="1200"/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sz="1200"/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sz="1200"/>
              <a:t>H</a:t>
            </a:r>
            <a:r>
              <a:rPr lang="en" sz="1200" baseline="-25000"/>
              <a:t>o </a:t>
            </a:r>
            <a:r>
              <a:rPr lang="en" sz="1200"/>
              <a:t>: β SEC = 0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sz="1200"/>
              <a:t>H</a:t>
            </a:r>
            <a:r>
              <a:rPr lang="en" sz="1200" baseline="-25000"/>
              <a:t>a</a:t>
            </a:r>
            <a:r>
              <a:rPr lang="en" sz="1200"/>
              <a:t>: β SEC =/= 0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/>
              <a:t>t= .4.34 p-value= 0..000</a:t>
            </a:r>
          </a:p>
          <a:p>
            <a:pPr>
              <a:spcBef>
                <a:spcPts val="0"/>
              </a:spcBef>
              <a:buNone/>
            </a:pPr>
            <a:endParaRPr sz="1200"/>
          </a:p>
        </p:txBody>
      </p:sp>
      <p:sp>
        <p:nvSpPr>
          <p:cNvPr id="84" name="Shape 84"/>
          <p:cNvSpPr txBox="1"/>
          <p:nvPr/>
        </p:nvSpPr>
        <p:spPr>
          <a:xfrm>
            <a:off x="2280375" y="1200137"/>
            <a:ext cx="1732200" cy="71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Fail to Reject </a:t>
            </a:r>
            <a:r>
              <a:rPr lang="en">
                <a:solidFill>
                  <a:schemeClr val="dk1"/>
                </a:solidFill>
              </a:rPr>
              <a:t>H</a:t>
            </a:r>
            <a:r>
              <a:rPr lang="en" baseline="-25000">
                <a:solidFill>
                  <a:schemeClr val="dk1"/>
                </a:solidFill>
              </a:rPr>
              <a:t>o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2280375" y="2703737"/>
            <a:ext cx="1732200" cy="71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Reject </a:t>
            </a:r>
            <a:r>
              <a:rPr lang="en">
                <a:solidFill>
                  <a:schemeClr val="dk1"/>
                </a:solidFill>
              </a:rPr>
              <a:t>H</a:t>
            </a:r>
            <a:r>
              <a:rPr lang="en" baseline="-25000">
                <a:solidFill>
                  <a:schemeClr val="dk1"/>
                </a:solidFill>
              </a:rPr>
              <a:t>o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6315325" y="1200150"/>
            <a:ext cx="1732200" cy="71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Reject </a:t>
            </a:r>
            <a:r>
              <a:rPr lang="en">
                <a:solidFill>
                  <a:schemeClr val="dk1"/>
                </a:solidFill>
              </a:rPr>
              <a:t>H</a:t>
            </a:r>
            <a:r>
              <a:rPr lang="en" baseline="-25000">
                <a:solidFill>
                  <a:schemeClr val="dk1"/>
                </a:solidFill>
              </a:rPr>
              <a:t>o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6315325" y="2703750"/>
            <a:ext cx="1732200" cy="71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Reject </a:t>
            </a:r>
            <a:r>
              <a:rPr lang="en">
                <a:solidFill>
                  <a:schemeClr val="dk1"/>
                </a:solidFill>
              </a:rPr>
              <a:t>H</a:t>
            </a:r>
            <a:r>
              <a:rPr lang="en" baseline="-25000">
                <a:solidFill>
                  <a:schemeClr val="dk1"/>
                </a:solidFill>
              </a:rPr>
              <a:t>o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762</Words>
  <Application>Microsoft Office PowerPoint</Application>
  <PresentationFormat>On-screen Show (16:9)</PresentationFormat>
  <Paragraphs>82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simple-light</vt:lpstr>
      <vt:lpstr>The Determination of College Football Coach Wages</vt:lpstr>
      <vt:lpstr>Literature Review</vt:lpstr>
      <vt:lpstr>Question</vt:lpstr>
      <vt:lpstr>Facts </vt:lpstr>
      <vt:lpstr>Hypothesis</vt:lpstr>
      <vt:lpstr>Variables </vt:lpstr>
      <vt:lpstr>Sum of Variables </vt:lpstr>
      <vt:lpstr>STATA </vt:lpstr>
      <vt:lpstr>Hypothesis Tests </vt:lpstr>
      <vt:lpstr>Regression Model </vt:lpstr>
      <vt:lpstr>Analysis of Significant Variables </vt:lpstr>
      <vt:lpstr>Room for Improvement 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Determination of College Football Coach Wages</dc:title>
  <dc:creator>John O'Brien</dc:creator>
  <cp:lastModifiedBy>John O'Brien</cp:lastModifiedBy>
  <cp:revision>5</cp:revision>
  <dcterms:modified xsi:type="dcterms:W3CDTF">2015-04-17T02:18:10Z</dcterms:modified>
</cp:coreProperties>
</file>