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79" r:id="rId3"/>
    <p:sldId id="280" r:id="rId4"/>
    <p:sldId id="281" r:id="rId5"/>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84CC"/>
    <a:srgbClr val="03136A"/>
    <a:srgbClr val="35759D"/>
    <a:srgbClr val="35B19D"/>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8" autoAdjust="0"/>
    <p:restoredTop sz="80103" autoAdjust="0"/>
  </p:normalViewPr>
  <p:slideViewPr>
    <p:cSldViewPr>
      <p:cViewPr varScale="1">
        <p:scale>
          <a:sx n="62" d="100"/>
          <a:sy n="62" d="100"/>
        </p:scale>
        <p:origin x="17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dirty="0"/>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dirty="0"/>
          </a:p>
        </p:txBody>
      </p:sp>
      <p:sp>
        <p:nvSpPr>
          <p:cNvPr id="819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dirty="0"/>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1F691A-2D25-486B-A482-20ACCE2F20ED}" type="slidenum">
              <a:rPr lang="en-US" altLang="en-US"/>
              <a:pPr/>
              <a:t>‹#›</a:t>
            </a:fld>
            <a:endParaRPr lang="en-US" altLang="en-US" dirty="0"/>
          </a:p>
        </p:txBody>
      </p:sp>
    </p:spTree>
    <p:extLst>
      <p:ext uri="{BB962C8B-B14F-4D97-AF65-F5344CB8AC3E}">
        <p14:creationId xmlns:p14="http://schemas.microsoft.com/office/powerpoint/2010/main" val="16597726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86504F-8408-421F-B0EC-C012ECF88CFA}" type="slidenum">
              <a:rPr lang="en-US" altLang="en-US"/>
              <a:pPr/>
              <a:t>1</a:t>
            </a:fld>
            <a:endParaRPr lang="en-US" altLang="en-US" dirty="0"/>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1307370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94A17E-8A28-4AA5-AC23-E94049781876}" type="slidenum">
              <a:rPr lang="en-US" altLang="en-US"/>
              <a:pPr/>
              <a:t>2</a:t>
            </a:fld>
            <a:endParaRPr lang="en-US" altLang="en-US" dirty="0"/>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r>
              <a:rPr lang="en-US" dirty="0" smtClean="0">
                <a:effectLst/>
              </a:rPr>
              <a:t>Rights Working Group (RWG) formed in the aftermath of September 11</a:t>
            </a:r>
            <a:r>
              <a:rPr lang="en-US" baseline="30000" dirty="0" smtClean="0">
                <a:effectLst/>
              </a:rPr>
              <a:t>th</a:t>
            </a:r>
            <a:r>
              <a:rPr lang="en-US" dirty="0" smtClean="0">
                <a:effectLst/>
              </a:rPr>
              <a:t> to promote and protect the human rights of all people in the United States. A coalition of more than 350 local, state and national organizations, RWG works collaboratively to advocate for the civil liberties and human rights of everyone regardless of race, ethnicity, religion, national origin, citizenship or immigration status.</a:t>
            </a:r>
            <a:endParaRPr lang="ru-RU" altLang="en-US" dirty="0"/>
          </a:p>
        </p:txBody>
      </p:sp>
    </p:spTree>
    <p:extLst>
      <p:ext uri="{BB962C8B-B14F-4D97-AF65-F5344CB8AC3E}">
        <p14:creationId xmlns:p14="http://schemas.microsoft.com/office/powerpoint/2010/main" val="2323018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94A17E-8A28-4AA5-AC23-E94049781876}" type="slidenum">
              <a:rPr lang="en-US" altLang="en-US"/>
              <a:pPr/>
              <a:t>3</a:t>
            </a:fld>
            <a:endParaRPr lang="en-US" altLang="en-US" dirty="0"/>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2018534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94A17E-8A28-4AA5-AC23-E94049781876}" type="slidenum">
              <a:rPr lang="en-US" altLang="en-US"/>
              <a:pPr/>
              <a:t>4</a:t>
            </a:fld>
            <a:endParaRPr lang="en-US" altLang="en-US" dirty="0"/>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1527158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42925" y="2914650"/>
            <a:ext cx="8153400" cy="70485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algn="ctr">
              <a:defRPr sz="3600"/>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542925" y="3638550"/>
            <a:ext cx="8153400" cy="68580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marL="0" indent="0" algn="ctr">
              <a:buFontTx/>
              <a:buNone/>
              <a:defRPr sz="2400"/>
            </a:lvl1pPr>
          </a:lstStyle>
          <a:p>
            <a:pPr lvl="0"/>
            <a:r>
              <a:rPr lang="en-US" alt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9323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0825" y="808038"/>
            <a:ext cx="2171700" cy="5440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725" y="808038"/>
            <a:ext cx="6362700" cy="5440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8659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2431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483271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0574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20574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28878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7845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8319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4000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551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99243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5725" y="808038"/>
            <a:ext cx="86868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27" name="Rectangle 3"/>
          <p:cNvSpPr>
            <a:spLocks noGrp="1" noChangeArrowheads="1"/>
          </p:cNvSpPr>
          <p:nvPr>
            <p:ph type="body" idx="1"/>
          </p:nvPr>
        </p:nvSpPr>
        <p:spPr bwMode="auto">
          <a:xfrm>
            <a:off x="1066800" y="2057400"/>
            <a:ext cx="7315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bg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bg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bg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subTitle" idx="1"/>
          </p:nvPr>
        </p:nvSpPr>
        <p:spPr>
          <a:xfrm>
            <a:off x="542925" y="3886200"/>
            <a:ext cx="8153400" cy="685800"/>
          </a:xfrm>
          <a:extLst>
            <a:ext uri="{AF507438-7753-43E0-B8FC-AC1667EBCBE1}">
              <a14:hiddenEffects xmlns:a14="http://schemas.microsoft.com/office/drawing/2010/main">
                <a:effectLst>
                  <a:outerShdw dist="17961" dir="2700000" algn="ctr" rotWithShape="0">
                    <a:schemeClr val="bg2"/>
                  </a:outerShdw>
                </a:effectLst>
              </a14:hiddenEffects>
            </a:ext>
          </a:extLst>
        </p:spPr>
        <p:txBody>
          <a:bodyPr/>
          <a:lstStyle/>
          <a:p>
            <a:r>
              <a:rPr lang="en-US" altLang="en-US" dirty="0" smtClean="0"/>
              <a:t>Presented by Student </a:t>
            </a:r>
            <a:endParaRPr lang="en-US" altLang="en-US" dirty="0"/>
          </a:p>
          <a:p>
            <a:endParaRPr lang="en-US" altLang="en-US" dirty="0"/>
          </a:p>
        </p:txBody>
      </p:sp>
      <p:sp>
        <p:nvSpPr>
          <p:cNvPr id="2053" name="Rectangle 5"/>
          <p:cNvSpPr>
            <a:spLocks noGrp="1" noChangeArrowheads="1"/>
          </p:cNvSpPr>
          <p:nvPr>
            <p:ph type="ctrTitle"/>
          </p:nvPr>
        </p:nvSpPr>
        <p:spPr>
          <a:extLst>
            <a:ext uri="{AF507438-7753-43E0-B8FC-AC1667EBCBE1}">
              <a14:hiddenEffects xmlns:a14="http://schemas.microsoft.com/office/drawing/2010/main">
                <a:effectLst>
                  <a:outerShdw dist="17961" dir="2700000" algn="ctr" rotWithShape="0">
                    <a:schemeClr val="bg2"/>
                  </a:outerShdw>
                </a:effectLst>
              </a14:hiddenEffects>
            </a:ext>
          </a:extLst>
        </p:spPr>
        <p:txBody>
          <a:bodyPr/>
          <a:lstStyle/>
          <a:p>
            <a:r>
              <a:rPr lang="en-US" altLang="en-US" dirty="0" smtClean="0"/>
              <a:t>Healthcare Organization Assessment:</a:t>
            </a:r>
            <a:br>
              <a:rPr lang="en-US" altLang="en-US" dirty="0" smtClean="0"/>
            </a:br>
            <a:r>
              <a:rPr lang="en-US" altLang="en-US" dirty="0" smtClean="0"/>
              <a:t>Grassroots Organization: Rights Working People</a:t>
            </a:r>
            <a:br>
              <a:rPr lang="en-US" altLang="en-US" dirty="0" smtClean="0"/>
            </a:br>
            <a:endParaRPr lang="en-US"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81200" y="762000"/>
            <a:ext cx="6934200" cy="715963"/>
          </a:xfrm>
        </p:spPr>
        <p:txBody>
          <a:bodyPr/>
          <a:lstStyle/>
          <a:p>
            <a:r>
              <a:rPr lang="en-US" altLang="en-US" sz="4000" dirty="0" smtClean="0">
                <a:solidFill>
                  <a:schemeClr val="tx1"/>
                </a:solidFill>
              </a:rPr>
              <a:t>Rights Working Group</a:t>
            </a:r>
            <a:endParaRPr lang="en-US" altLang="en-US" sz="4000" dirty="0">
              <a:solidFill>
                <a:schemeClr val="tx1"/>
              </a:solidFill>
            </a:endParaRPr>
          </a:p>
        </p:txBody>
      </p:sp>
      <p:sp>
        <p:nvSpPr>
          <p:cNvPr id="60419" name="Rectangle 3"/>
          <p:cNvSpPr>
            <a:spLocks noGrp="1" noChangeArrowheads="1"/>
          </p:cNvSpPr>
          <p:nvPr>
            <p:ph type="body" idx="1"/>
          </p:nvPr>
        </p:nvSpPr>
        <p:spPr>
          <a:xfrm>
            <a:off x="1981200" y="1981200"/>
            <a:ext cx="6934200" cy="4876800"/>
          </a:xfrm>
        </p:spPr>
        <p:txBody>
          <a:bodyPr/>
          <a:lstStyle/>
          <a:p>
            <a:pPr>
              <a:lnSpc>
                <a:spcPct val="80000"/>
              </a:lnSpc>
            </a:pPr>
            <a:r>
              <a:rPr lang="en-US" altLang="ko-KR" sz="2400" dirty="0" smtClean="0">
                <a:solidFill>
                  <a:schemeClr val="tx1"/>
                </a:solidFill>
                <a:latin typeface="Verdana" panose="020B0604030504040204" pitchFamily="34" charset="0"/>
                <a:ea typeface="굴림" panose="020B0600000101010101" pitchFamily="34" charset="-127"/>
              </a:rPr>
              <a:t>Public Organization</a:t>
            </a:r>
          </a:p>
          <a:p>
            <a:pPr>
              <a:lnSpc>
                <a:spcPct val="80000"/>
              </a:lnSpc>
            </a:pPr>
            <a:endParaRPr lang="en-US" altLang="ko-KR" sz="2400" dirty="0">
              <a:solidFill>
                <a:schemeClr val="tx1"/>
              </a:solidFill>
              <a:latin typeface="Verdana" panose="020B0604030504040204" pitchFamily="34" charset="0"/>
              <a:ea typeface="굴림" panose="020B0600000101010101" pitchFamily="34" charset="-127"/>
            </a:endParaRPr>
          </a:p>
          <a:p>
            <a:pPr>
              <a:lnSpc>
                <a:spcPct val="80000"/>
              </a:lnSpc>
            </a:pPr>
            <a:r>
              <a:rPr lang="en-US" altLang="ko-KR" sz="2400" dirty="0" smtClean="0">
                <a:solidFill>
                  <a:schemeClr val="tx1"/>
                </a:solidFill>
                <a:latin typeface="Verdana" panose="020B0604030504040204" pitchFamily="34" charset="0"/>
                <a:ea typeface="굴림" panose="020B0600000101010101" pitchFamily="34" charset="-127"/>
              </a:rPr>
              <a:t>Non-Profit</a:t>
            </a:r>
          </a:p>
          <a:p>
            <a:pPr>
              <a:lnSpc>
                <a:spcPct val="80000"/>
              </a:lnSpc>
            </a:pPr>
            <a:endParaRPr lang="en-US" altLang="ko-KR" sz="2400" dirty="0">
              <a:solidFill>
                <a:schemeClr val="tx1"/>
              </a:solidFill>
              <a:latin typeface="Verdana" panose="020B0604030504040204" pitchFamily="34" charset="0"/>
              <a:ea typeface="굴림" panose="020B0600000101010101" pitchFamily="34" charset="-127"/>
            </a:endParaRPr>
          </a:p>
          <a:p>
            <a:pPr>
              <a:lnSpc>
                <a:spcPct val="80000"/>
              </a:lnSpc>
            </a:pPr>
            <a:r>
              <a:rPr lang="en-US" altLang="ko-KR" sz="2400" dirty="0" smtClean="0">
                <a:solidFill>
                  <a:schemeClr val="tx1"/>
                </a:solidFill>
                <a:latin typeface="Verdana" panose="020B0604030504040204" pitchFamily="34" charset="0"/>
                <a:ea typeface="굴림" panose="020B0600000101010101" pitchFamily="34" charset="-127"/>
              </a:rPr>
              <a:t>Grassroots Racial Profiling</a:t>
            </a:r>
          </a:p>
          <a:p>
            <a:pPr>
              <a:lnSpc>
                <a:spcPct val="80000"/>
              </a:lnSpc>
            </a:pPr>
            <a:endParaRPr lang="en-US" altLang="ko-KR" sz="2400" dirty="0">
              <a:solidFill>
                <a:schemeClr val="tx1"/>
              </a:solidFill>
              <a:latin typeface="Verdana" panose="020B0604030504040204" pitchFamily="34" charset="0"/>
              <a:ea typeface="굴림" panose="020B0600000101010101" pitchFamily="34" charset="-127"/>
            </a:endParaRPr>
          </a:p>
          <a:p>
            <a:pPr>
              <a:lnSpc>
                <a:spcPct val="80000"/>
              </a:lnSpc>
            </a:pPr>
            <a:r>
              <a:rPr lang="en-US" altLang="ko-KR" sz="2400" dirty="0" smtClean="0">
                <a:solidFill>
                  <a:schemeClr val="tx1"/>
                </a:solidFill>
                <a:latin typeface="Verdana" panose="020B0604030504040204" pitchFamily="34" charset="0"/>
                <a:ea typeface="굴림" panose="020B0600000101010101" pitchFamily="34" charset="-127"/>
              </a:rPr>
              <a:t>Ethical Principles-All People are Equal</a:t>
            </a:r>
          </a:p>
          <a:p>
            <a:pPr>
              <a:lnSpc>
                <a:spcPct val="80000"/>
              </a:lnSpc>
            </a:pPr>
            <a:endParaRPr lang="en-US" altLang="ko-KR" sz="2400" dirty="0">
              <a:solidFill>
                <a:schemeClr val="tx1"/>
              </a:solidFill>
              <a:latin typeface="Verdana" panose="020B0604030504040204" pitchFamily="34" charset="0"/>
              <a:ea typeface="굴림" panose="020B0600000101010101" pitchFamily="34" charset="-127"/>
            </a:endParaRPr>
          </a:p>
          <a:p>
            <a:pPr>
              <a:lnSpc>
                <a:spcPct val="80000"/>
              </a:lnSpc>
            </a:pPr>
            <a:r>
              <a:rPr lang="en-US" altLang="ko-KR" sz="2400" dirty="0" smtClean="0">
                <a:solidFill>
                  <a:schemeClr val="tx1"/>
                </a:solidFill>
                <a:latin typeface="Verdana" panose="020B0604030504040204" pitchFamily="34" charset="0"/>
                <a:ea typeface="굴림" panose="020B0600000101010101" pitchFamily="34" charset="-127"/>
              </a:rPr>
              <a:t>Protecting Human Rights(ACLU.com)</a:t>
            </a:r>
          </a:p>
          <a:p>
            <a:pPr>
              <a:lnSpc>
                <a:spcPct val="80000"/>
              </a:lnSpc>
            </a:pPr>
            <a:endParaRPr lang="en-US" altLang="ko-KR" sz="2400" dirty="0">
              <a:solidFill>
                <a:schemeClr val="tx1"/>
              </a:solidFill>
              <a:latin typeface="Verdana" panose="020B0604030504040204" pitchFamily="34" charset="0"/>
              <a:ea typeface="굴림" panose="020B0600000101010101" pitchFamily="34" charset="-127"/>
            </a:endParaRPr>
          </a:p>
          <a:p>
            <a:pPr>
              <a:lnSpc>
                <a:spcPct val="80000"/>
              </a:lnSpc>
            </a:pPr>
            <a:endParaRPr lang="en-US" altLang="ko-KR" sz="2400" dirty="0" smtClean="0">
              <a:solidFill>
                <a:schemeClr val="tx1"/>
              </a:solidFill>
              <a:latin typeface="Verdana" panose="020B0604030504040204" pitchFamily="34" charset="0"/>
              <a:ea typeface="굴림" panose="020B0600000101010101" pitchFamily="34" charset="-127"/>
            </a:endParaRPr>
          </a:p>
          <a:p>
            <a:pPr>
              <a:lnSpc>
                <a:spcPct val="80000"/>
              </a:lnSpc>
            </a:pPr>
            <a:endParaRPr lang="en-US" altLang="ko-KR" sz="2400" dirty="0">
              <a:solidFill>
                <a:schemeClr val="tx1"/>
              </a:solidFill>
              <a:latin typeface="Verdana" panose="020B0604030504040204" pitchFamily="34" charset="0"/>
              <a:ea typeface="굴림" panose="020B0600000101010101" pitchFamily="34" charset="-127"/>
            </a:endParaRPr>
          </a:p>
          <a:p>
            <a:pPr marL="0" indent="0">
              <a:lnSpc>
                <a:spcPct val="80000"/>
              </a:lnSpc>
              <a:buNone/>
            </a:pPr>
            <a:r>
              <a:rPr lang="en-US" altLang="ko-KR" sz="1400" dirty="0" smtClean="0">
                <a:solidFill>
                  <a:schemeClr val="tx1"/>
                </a:solidFill>
                <a:latin typeface="Verdana" panose="020B0604030504040204" pitchFamily="34" charset="0"/>
                <a:ea typeface="굴림" panose="020B0600000101010101" pitchFamily="34" charset="-127"/>
              </a:rPr>
              <a:t>Rightsworkinggroup.org.(2015). Retrieved from  http://www.rightsworkinggroup.org/content/who-we-are</a:t>
            </a:r>
          </a:p>
          <a:p>
            <a:pPr>
              <a:lnSpc>
                <a:spcPct val="80000"/>
              </a:lnSpc>
            </a:pPr>
            <a:endParaRPr lang="en-US" altLang="ko-KR" sz="1800" dirty="0">
              <a:solidFill>
                <a:schemeClr val="tx1"/>
              </a:solidFill>
              <a:latin typeface="Verdana" panose="020B0604030504040204" pitchFamily="34" charset="0"/>
              <a:ea typeface="굴림" panose="020B0600000101010101" pitchFamily="34" charset="-127"/>
            </a:endParaRPr>
          </a:p>
          <a:p>
            <a:pPr marL="0" indent="0">
              <a:lnSpc>
                <a:spcPct val="80000"/>
              </a:lnSpc>
              <a:buNone/>
            </a:pPr>
            <a:endParaRPr lang="en-US" altLang="en-US" sz="1800" dirty="0">
              <a:solidFill>
                <a:schemeClr val="tx1"/>
              </a:solidFill>
            </a:endParaRPr>
          </a:p>
          <a:p>
            <a:pPr>
              <a:lnSpc>
                <a:spcPct val="80000"/>
              </a:lnSpc>
            </a:pPr>
            <a:endParaRPr lang="en-US" altLang="en-US" sz="1800" dirty="0">
              <a:solidFill>
                <a:schemeClr val="tx1"/>
              </a:solidFill>
            </a:endParaRPr>
          </a:p>
        </p:txBody>
      </p:sp>
      <p:pic>
        <p:nvPicPr>
          <p:cNvPr id="2" name="Picture 1"/>
          <p:cNvPicPr>
            <a:picLocks noChangeAspect="1"/>
          </p:cNvPicPr>
          <p:nvPr/>
        </p:nvPicPr>
        <p:blipFill>
          <a:blip r:embed="rId4"/>
          <a:stretch>
            <a:fillRect/>
          </a:stretch>
        </p:blipFill>
        <p:spPr>
          <a:xfrm>
            <a:off x="0" y="1119981"/>
            <a:ext cx="1666875" cy="523875"/>
          </a:xfrm>
          <a:prstGeom prst="rect">
            <a:avLst/>
          </a:prstGeom>
        </p:spPr>
      </p:pic>
      <p:pic>
        <p:nvPicPr>
          <p:cNvPr id="4" name="Picture 3"/>
          <p:cNvPicPr>
            <a:picLocks noChangeAspect="1"/>
          </p:cNvPicPr>
          <p:nvPr/>
        </p:nvPicPr>
        <p:blipFill>
          <a:blip r:embed="rId5"/>
          <a:stretch>
            <a:fillRect/>
          </a:stretch>
        </p:blipFill>
        <p:spPr>
          <a:xfrm>
            <a:off x="6096000" y="1738312"/>
            <a:ext cx="2428875" cy="485775"/>
          </a:xfrm>
          <a:prstGeom prst="rect">
            <a:avLst/>
          </a:prstGeom>
        </p:spPr>
      </p:pic>
      <p:pic>
        <p:nvPicPr>
          <p:cNvPr id="7" name="Picture 6"/>
          <p:cNvPicPr>
            <a:picLocks noChangeAspect="1"/>
          </p:cNvPicPr>
          <p:nvPr/>
        </p:nvPicPr>
        <p:blipFill>
          <a:blip r:embed="rId6"/>
          <a:stretch>
            <a:fillRect/>
          </a:stretch>
        </p:blipFill>
        <p:spPr>
          <a:xfrm>
            <a:off x="0" y="4601369"/>
            <a:ext cx="1990725" cy="42862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81200" y="762000"/>
            <a:ext cx="6934200" cy="715963"/>
          </a:xfrm>
        </p:spPr>
        <p:txBody>
          <a:bodyPr/>
          <a:lstStyle/>
          <a:p>
            <a:r>
              <a:rPr lang="en-US" altLang="en-US" sz="4000" dirty="0" smtClean="0">
                <a:solidFill>
                  <a:schemeClr val="tx1"/>
                </a:solidFill>
              </a:rPr>
              <a:t>           References</a:t>
            </a:r>
            <a:endParaRPr lang="en-US" altLang="en-US" sz="4000" dirty="0">
              <a:solidFill>
                <a:schemeClr val="tx1"/>
              </a:solidFill>
            </a:endParaRPr>
          </a:p>
        </p:txBody>
      </p:sp>
      <p:sp>
        <p:nvSpPr>
          <p:cNvPr id="60419" name="Rectangle 3"/>
          <p:cNvSpPr>
            <a:spLocks noGrp="1" noChangeArrowheads="1"/>
          </p:cNvSpPr>
          <p:nvPr>
            <p:ph type="body" idx="1"/>
          </p:nvPr>
        </p:nvSpPr>
        <p:spPr>
          <a:xfrm>
            <a:off x="1981200" y="1600200"/>
            <a:ext cx="6934200" cy="4267200"/>
          </a:xfrm>
        </p:spPr>
        <p:txBody>
          <a:bodyPr/>
          <a:lstStyle/>
          <a:p>
            <a:pPr marL="0" indent="0">
              <a:lnSpc>
                <a:spcPct val="80000"/>
              </a:lnSpc>
              <a:buNone/>
            </a:pPr>
            <a:endParaRPr lang="en-US" altLang="ko-KR" sz="1800" dirty="0" smtClean="0">
              <a:solidFill>
                <a:schemeClr val="tx1"/>
              </a:solidFill>
              <a:latin typeface="Verdana" panose="020B0604030504040204" pitchFamily="34" charset="0"/>
              <a:ea typeface="굴림" panose="020B0600000101010101" pitchFamily="34" charset="-127"/>
            </a:endParaRPr>
          </a:p>
          <a:p>
            <a:pPr marL="0" indent="0">
              <a:lnSpc>
                <a:spcPct val="80000"/>
              </a:lnSpc>
              <a:buNone/>
            </a:pPr>
            <a:endParaRPr lang="en-US" altLang="ko-KR" sz="1800" dirty="0">
              <a:solidFill>
                <a:schemeClr val="tx1"/>
              </a:solidFill>
              <a:latin typeface="Verdana" panose="020B0604030504040204" pitchFamily="34" charset="0"/>
              <a:ea typeface="굴림" panose="020B0600000101010101" pitchFamily="34" charset="-127"/>
            </a:endParaRPr>
          </a:p>
          <a:p>
            <a:pPr marL="0" indent="0">
              <a:lnSpc>
                <a:spcPct val="80000"/>
              </a:lnSpc>
              <a:buNone/>
            </a:pPr>
            <a:r>
              <a:rPr lang="en-US" altLang="ko-KR" sz="2000" dirty="0" smtClean="0">
                <a:solidFill>
                  <a:schemeClr val="tx1"/>
                </a:solidFill>
                <a:latin typeface="Verdana" panose="020B0604030504040204" pitchFamily="34" charset="0"/>
                <a:ea typeface="굴림" panose="020B0600000101010101" pitchFamily="34" charset="-127"/>
              </a:rPr>
              <a:t>ACLU.(2015).Racial Profiling. Retrieved from</a:t>
            </a:r>
          </a:p>
          <a:p>
            <a:pPr marL="0" indent="0">
              <a:lnSpc>
                <a:spcPct val="80000"/>
              </a:lnSpc>
              <a:buNone/>
            </a:pPr>
            <a:r>
              <a:rPr lang="en-US" altLang="ko-KR" sz="2000" dirty="0" smtClean="0">
                <a:solidFill>
                  <a:schemeClr val="tx1"/>
                </a:solidFill>
                <a:latin typeface="Verdana" panose="020B0604030504040204" pitchFamily="34" charset="0"/>
                <a:ea typeface="굴림" panose="020B0600000101010101" pitchFamily="34" charset="-127"/>
              </a:rPr>
              <a:t>https://www.aclu.org/issues/racial-justice/race-and-criminal-justice/racial-profiling</a:t>
            </a:r>
          </a:p>
          <a:p>
            <a:pPr marL="0" indent="0">
              <a:lnSpc>
                <a:spcPct val="80000"/>
              </a:lnSpc>
              <a:buNone/>
            </a:pPr>
            <a:endParaRPr lang="en-US" altLang="ko-KR" sz="2000" dirty="0">
              <a:solidFill>
                <a:schemeClr val="tx1"/>
              </a:solidFill>
              <a:latin typeface="Verdana" panose="020B0604030504040204" pitchFamily="34" charset="0"/>
              <a:ea typeface="굴림" panose="020B0600000101010101" pitchFamily="34" charset="-127"/>
            </a:endParaRPr>
          </a:p>
          <a:p>
            <a:pPr marL="0" indent="0">
              <a:lnSpc>
                <a:spcPct val="80000"/>
              </a:lnSpc>
              <a:buNone/>
            </a:pPr>
            <a:r>
              <a:rPr lang="en-US" altLang="ko-KR" sz="2000" dirty="0" smtClean="0">
                <a:solidFill>
                  <a:schemeClr val="tx1"/>
                </a:solidFill>
                <a:latin typeface="Verdana" panose="020B0604030504040204" pitchFamily="34" charset="0"/>
                <a:ea typeface="굴림" panose="020B0600000101010101" pitchFamily="34" charset="-127"/>
              </a:rPr>
              <a:t>Rightsworkinggroup.org.(2015). Retrieved from  http://www.rightsworkinggroup.org/content/who-we-are</a:t>
            </a:r>
          </a:p>
          <a:p>
            <a:pPr marL="0" indent="0">
              <a:lnSpc>
                <a:spcPct val="80000"/>
              </a:lnSpc>
              <a:buNone/>
            </a:pPr>
            <a:endParaRPr lang="en-US" altLang="en-US" sz="1800" dirty="0">
              <a:solidFill>
                <a:schemeClr val="tx1"/>
              </a:solidFill>
            </a:endParaRPr>
          </a:p>
        </p:txBody>
      </p:sp>
    </p:spTree>
    <p:extLst>
      <p:ext uri="{BB962C8B-B14F-4D97-AF65-F5344CB8AC3E}">
        <p14:creationId xmlns:p14="http://schemas.microsoft.com/office/powerpoint/2010/main" val="1289252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81200" y="762000"/>
            <a:ext cx="6934200" cy="715963"/>
          </a:xfrm>
        </p:spPr>
        <p:txBody>
          <a:bodyPr/>
          <a:lstStyle/>
          <a:p>
            <a:r>
              <a:rPr lang="en-US" altLang="en-US" sz="4000" dirty="0" smtClean="0">
                <a:solidFill>
                  <a:schemeClr val="tx1"/>
                </a:solidFill>
              </a:rPr>
              <a:t>Thank you The End</a:t>
            </a:r>
            <a:endParaRPr lang="en-US" altLang="en-US" sz="4000" dirty="0">
              <a:solidFill>
                <a:schemeClr val="tx1"/>
              </a:solidFill>
            </a:endParaRPr>
          </a:p>
        </p:txBody>
      </p:sp>
      <p:sp>
        <p:nvSpPr>
          <p:cNvPr id="60419" name="Rectangle 3"/>
          <p:cNvSpPr>
            <a:spLocks noGrp="1" noChangeArrowheads="1"/>
          </p:cNvSpPr>
          <p:nvPr>
            <p:ph type="body" idx="1"/>
          </p:nvPr>
        </p:nvSpPr>
        <p:spPr>
          <a:xfrm>
            <a:off x="1981200" y="1981200"/>
            <a:ext cx="6934200" cy="4267200"/>
          </a:xfrm>
        </p:spPr>
        <p:txBody>
          <a:bodyPr/>
          <a:lstStyle/>
          <a:p>
            <a:pPr marL="0" indent="0">
              <a:lnSpc>
                <a:spcPct val="80000"/>
              </a:lnSpc>
              <a:buNone/>
            </a:pPr>
            <a:endParaRPr lang="en-US" altLang="en-US" sz="1800" dirty="0">
              <a:solidFill>
                <a:schemeClr val="tx1"/>
              </a:solidFill>
            </a:endParaRPr>
          </a:p>
        </p:txBody>
      </p:sp>
    </p:spTree>
    <p:extLst>
      <p:ext uri="{BB962C8B-B14F-4D97-AF65-F5344CB8AC3E}">
        <p14:creationId xmlns:p14="http://schemas.microsoft.com/office/powerpoint/2010/main" val="1077274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template-24">
  <a:themeElements>
    <a:clrScheme name="powerpoint-template-24 16">
      <a:dk1>
        <a:srgbClr val="4D4D4D"/>
      </a:dk1>
      <a:lt1>
        <a:srgbClr val="FFFFFF"/>
      </a:lt1>
      <a:dk2>
        <a:srgbClr val="4D4D4D"/>
      </a:dk2>
      <a:lt2>
        <a:srgbClr val="285E80"/>
      </a:lt2>
      <a:accent1>
        <a:srgbClr val="3E7A98"/>
      </a:accent1>
      <a:accent2>
        <a:srgbClr val="5A91AC"/>
      </a:accent2>
      <a:accent3>
        <a:srgbClr val="FFFFFF"/>
      </a:accent3>
      <a:accent4>
        <a:srgbClr val="404040"/>
      </a:accent4>
      <a:accent5>
        <a:srgbClr val="AFBECA"/>
      </a:accent5>
      <a:accent6>
        <a:srgbClr val="51839B"/>
      </a:accent6>
      <a:hlink>
        <a:srgbClr val="6C9FB8"/>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246DD8"/>
        </a:lt2>
        <a:accent1>
          <a:srgbClr val="2FC5F1"/>
        </a:accent1>
        <a:accent2>
          <a:srgbClr val="218DEB"/>
        </a:accent2>
        <a:accent3>
          <a:srgbClr val="FFFFFF"/>
        </a:accent3>
        <a:accent4>
          <a:srgbClr val="404040"/>
        </a:accent4>
        <a:accent5>
          <a:srgbClr val="ADDFF7"/>
        </a:accent5>
        <a:accent6>
          <a:srgbClr val="1D7FD5"/>
        </a:accent6>
        <a:hlink>
          <a:srgbClr val="39A1E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4377BA"/>
        </a:lt2>
        <a:accent1>
          <a:srgbClr val="5793D1"/>
        </a:accent1>
        <a:accent2>
          <a:srgbClr val="5FA2DB"/>
        </a:accent2>
        <a:accent3>
          <a:srgbClr val="FFFFFF"/>
        </a:accent3>
        <a:accent4>
          <a:srgbClr val="404040"/>
        </a:accent4>
        <a:accent5>
          <a:srgbClr val="B4C8E5"/>
        </a:accent5>
        <a:accent6>
          <a:srgbClr val="5592C6"/>
        </a:accent6>
        <a:hlink>
          <a:srgbClr val="68AEE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0067B5"/>
        </a:lt2>
        <a:accent1>
          <a:srgbClr val="1881BF"/>
        </a:accent1>
        <a:accent2>
          <a:srgbClr val="39B0DA"/>
        </a:accent2>
        <a:accent3>
          <a:srgbClr val="FFFFFF"/>
        </a:accent3>
        <a:accent4>
          <a:srgbClr val="404040"/>
        </a:accent4>
        <a:accent5>
          <a:srgbClr val="ABC1DC"/>
        </a:accent5>
        <a:accent6>
          <a:srgbClr val="339FC5"/>
        </a:accent6>
        <a:hlink>
          <a:srgbClr val="40B0D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026788"/>
        </a:lt2>
        <a:accent1>
          <a:srgbClr val="0089B3"/>
        </a:accent1>
        <a:accent2>
          <a:srgbClr val="01A2CE"/>
        </a:accent2>
        <a:accent3>
          <a:srgbClr val="FFFFFF"/>
        </a:accent3>
        <a:accent4>
          <a:srgbClr val="404040"/>
        </a:accent4>
        <a:accent5>
          <a:srgbClr val="AAC4D6"/>
        </a:accent5>
        <a:accent6>
          <a:srgbClr val="0192BA"/>
        </a:accent6>
        <a:hlink>
          <a:srgbClr val="01B3D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559CCE"/>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006AB6"/>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0084D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205EDC"/>
        </a:lt2>
        <a:accent1>
          <a:srgbClr val="3488E9"/>
        </a:accent1>
        <a:accent2>
          <a:srgbClr val="50B3F5"/>
        </a:accent2>
        <a:accent3>
          <a:srgbClr val="FFFFFF"/>
        </a:accent3>
        <a:accent4>
          <a:srgbClr val="404040"/>
        </a:accent4>
        <a:accent5>
          <a:srgbClr val="AEC3F2"/>
        </a:accent5>
        <a:accent6>
          <a:srgbClr val="48A2DE"/>
        </a:accent6>
        <a:hlink>
          <a:srgbClr val="65D4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EE080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F3B21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4">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109B0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5">
        <a:dk1>
          <a:srgbClr val="4D4D4D"/>
        </a:dk1>
        <a:lt1>
          <a:srgbClr val="FFFFFF"/>
        </a:lt1>
        <a:dk2>
          <a:srgbClr val="4D4D4D"/>
        </a:dk2>
        <a:lt2>
          <a:srgbClr val="025A9C"/>
        </a:lt2>
        <a:accent1>
          <a:srgbClr val="166FB2"/>
        </a:accent1>
        <a:accent2>
          <a:srgbClr val="3580B9"/>
        </a:accent2>
        <a:accent3>
          <a:srgbClr val="FFFFFF"/>
        </a:accent3>
        <a:accent4>
          <a:srgbClr val="404040"/>
        </a:accent4>
        <a:accent5>
          <a:srgbClr val="ABBBD5"/>
        </a:accent5>
        <a:accent6>
          <a:srgbClr val="2F73A7"/>
        </a:accent6>
        <a:hlink>
          <a:srgbClr val="559CCE"/>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6">
        <a:dk1>
          <a:srgbClr val="4D4D4D"/>
        </a:dk1>
        <a:lt1>
          <a:srgbClr val="FFFFFF"/>
        </a:lt1>
        <a:dk2>
          <a:srgbClr val="4D4D4D"/>
        </a:dk2>
        <a:lt2>
          <a:srgbClr val="285E80"/>
        </a:lt2>
        <a:accent1>
          <a:srgbClr val="3E7A98"/>
        </a:accent1>
        <a:accent2>
          <a:srgbClr val="5A91AC"/>
        </a:accent2>
        <a:accent3>
          <a:srgbClr val="FFFFFF"/>
        </a:accent3>
        <a:accent4>
          <a:srgbClr val="404040"/>
        </a:accent4>
        <a:accent5>
          <a:srgbClr val="AFBECA"/>
        </a:accent5>
        <a:accent6>
          <a:srgbClr val="51839B"/>
        </a:accent6>
        <a:hlink>
          <a:srgbClr val="6C9FB8"/>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powerpoint-template</Template>
  <TotalTime>34</TotalTime>
  <Words>78</Words>
  <Application>Microsoft Office PowerPoint</Application>
  <PresentationFormat>On-screen Show (4:3)</PresentationFormat>
  <Paragraphs>30</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Microsoft Sans Serif</vt:lpstr>
      <vt:lpstr>Verdana</vt:lpstr>
      <vt:lpstr>굴림</vt:lpstr>
      <vt:lpstr>Times New Roman</vt:lpstr>
      <vt:lpstr>powerpoint-template-24</vt:lpstr>
      <vt:lpstr>Healthcare Organization Assessment: Grassroots Organization: Rights Working People </vt:lpstr>
      <vt:lpstr>Rights Working Group</vt:lpstr>
      <vt:lpstr>           References</vt:lpstr>
      <vt:lpstr>Thank you The End</vt:lpstr>
    </vt:vector>
  </TitlesOfParts>
  <Company>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Grassroots Organization: Rights Working People</dc:title>
  <dc:creator>Bruce Mosley</dc:creator>
  <cp:lastModifiedBy>Bruce Mosley</cp:lastModifiedBy>
  <cp:revision>26</cp:revision>
  <dcterms:created xsi:type="dcterms:W3CDTF">2015-05-26T23:24:42Z</dcterms:created>
  <dcterms:modified xsi:type="dcterms:W3CDTF">2015-05-26T23:58:58Z</dcterms:modified>
</cp:coreProperties>
</file>