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7" r:id="rId6"/>
    <p:sldId id="260" r:id="rId7"/>
    <p:sldId id="261" r:id="rId8"/>
    <p:sldId id="262" r:id="rId9"/>
    <p:sldId id="263" r:id="rId10"/>
    <p:sldId id="268" r:id="rId11"/>
    <p:sldId id="264" r:id="rId12"/>
    <p:sldId id="265" r:id="rId13"/>
    <p:sldId id="266" r:id="rId14"/>
    <p:sldId id="270"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2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4DBDA2-2C04-4E8D-84CE-45F16AF8D0B5}" type="datetimeFigureOut">
              <a:rPr lang="en-US" smtClean="0"/>
              <a:t>4/11/2015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00A1BA-63A8-48CE-BD15-5A085CCE1399}" type="slidenum">
              <a:rPr lang="en-US" smtClean="0"/>
              <a:t>‹#›</a:t>
            </a:fld>
            <a:endParaRPr lang="en-US"/>
          </a:p>
        </p:txBody>
      </p:sp>
    </p:spTree>
    <p:extLst>
      <p:ext uri="{BB962C8B-B14F-4D97-AF65-F5344CB8AC3E}">
        <p14:creationId xmlns:p14="http://schemas.microsoft.com/office/powerpoint/2010/main" val="3888018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0A1BA-63A8-48CE-BD15-5A085CCE1399}" type="slidenum">
              <a:rPr lang="en-US" smtClean="0"/>
              <a:t>6</a:t>
            </a:fld>
            <a:endParaRPr lang="en-US"/>
          </a:p>
        </p:txBody>
      </p:sp>
    </p:spTree>
    <p:extLst>
      <p:ext uri="{BB962C8B-B14F-4D97-AF65-F5344CB8AC3E}">
        <p14:creationId xmlns:p14="http://schemas.microsoft.com/office/powerpoint/2010/main" val="34179772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E9C6A78-86F6-48BE-8AA9-71BEC995CEC6}" type="datetimeFigureOut">
              <a:rPr lang="en-US" smtClean="0"/>
              <a:t>4/11/2015</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E2530E2-34A4-43A0-A131-91D2D37E4B8D}"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C6A78-86F6-48BE-8AA9-71BEC995CEC6}"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530E2-34A4-43A0-A131-91D2D37E4B8D}"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C6A78-86F6-48BE-8AA9-71BEC995CEC6}"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530E2-34A4-43A0-A131-91D2D37E4B8D}"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C6A78-86F6-48BE-8AA9-71BEC995CEC6}"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530E2-34A4-43A0-A131-91D2D37E4B8D}"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9C6A78-86F6-48BE-8AA9-71BEC995CEC6}"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530E2-34A4-43A0-A131-91D2D37E4B8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E9C6A78-86F6-48BE-8AA9-71BEC995CEC6}"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530E2-34A4-43A0-A131-91D2D37E4B8D}"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9C6A78-86F6-48BE-8AA9-71BEC995CEC6}" type="datetimeFigureOut">
              <a:rPr lang="en-US" smtClean="0"/>
              <a:t>4/11/2015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2530E2-34A4-43A0-A131-91D2D37E4B8D}"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9C6A78-86F6-48BE-8AA9-71BEC995CEC6}" type="datetimeFigureOut">
              <a:rPr lang="en-US" smtClean="0"/>
              <a:t>4/11/2015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2530E2-34A4-43A0-A131-91D2D37E4B8D}"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C6A78-86F6-48BE-8AA9-71BEC995CEC6}" type="datetimeFigureOut">
              <a:rPr lang="en-US" smtClean="0"/>
              <a:t>4/11/2015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2530E2-34A4-43A0-A131-91D2D37E4B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9C6A78-86F6-48BE-8AA9-71BEC995CEC6}"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530E2-34A4-43A0-A131-91D2D37E4B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9C6A78-86F6-48BE-8AA9-71BEC995CEC6}"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530E2-34A4-43A0-A131-91D2D37E4B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E9C6A78-86F6-48BE-8AA9-71BEC995CEC6}" type="datetimeFigureOut">
              <a:rPr lang="en-US" smtClean="0"/>
              <a:t>4/11/2015</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E2530E2-34A4-43A0-A131-91D2D37E4B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Lupus</a:t>
            </a:r>
            <a:endParaRPr lang="en-US" dirty="0"/>
          </a:p>
        </p:txBody>
      </p:sp>
      <p:sp>
        <p:nvSpPr>
          <p:cNvPr id="3" name="Subtitle 2"/>
          <p:cNvSpPr>
            <a:spLocks noGrp="1"/>
          </p:cNvSpPr>
          <p:nvPr>
            <p:ph type="subTitle" idx="1"/>
          </p:nvPr>
        </p:nvSpPr>
        <p:spPr>
          <a:xfrm>
            <a:off x="1371600" y="3767862"/>
            <a:ext cx="6400800" cy="2328138"/>
          </a:xfrm>
        </p:spPr>
        <p:txBody>
          <a:bodyPr>
            <a:normAutofit/>
          </a:bodyPr>
          <a:lstStyle/>
          <a:p>
            <a:r>
              <a:rPr lang="en-US" dirty="0" smtClean="0"/>
              <a:t>An informative analysis of the disease.</a:t>
            </a:r>
          </a:p>
          <a:p>
            <a:pPr algn="l"/>
            <a:r>
              <a:rPr lang="en-US" dirty="0" smtClean="0"/>
              <a:t>[FIRST NAME LAST NAME]</a:t>
            </a:r>
          </a:p>
          <a:p>
            <a:pPr algn="l"/>
            <a:r>
              <a:rPr lang="en-US" dirty="0" smtClean="0"/>
              <a:t>[PROFESSOR]</a:t>
            </a:r>
          </a:p>
          <a:p>
            <a:pPr algn="l"/>
            <a:r>
              <a:rPr lang="en-US" dirty="0" smtClean="0"/>
              <a:t>[CLASS]</a:t>
            </a:r>
          </a:p>
          <a:p>
            <a:pPr algn="l"/>
            <a:r>
              <a:rPr lang="en-US" dirty="0" smtClean="0"/>
              <a:t>[DATE]</a:t>
            </a:r>
          </a:p>
          <a:p>
            <a:pPr algn="l"/>
            <a:endParaRPr lang="en-US" dirty="0" smtClean="0"/>
          </a:p>
        </p:txBody>
      </p:sp>
    </p:spTree>
    <p:extLst>
      <p:ext uri="{BB962C8B-B14F-4D97-AF65-F5344CB8AC3E}">
        <p14:creationId xmlns:p14="http://schemas.microsoft.com/office/powerpoint/2010/main" val="643258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7" name="Content Placeholder 6"/>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685800" y="2885985"/>
            <a:ext cx="3803650" cy="2584630"/>
          </a:xfrm>
        </p:spPr>
      </p:pic>
      <p:pic>
        <p:nvPicPr>
          <p:cNvPr id="8" name="Content Placeholder 7"/>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4876800" y="2590800"/>
            <a:ext cx="3970748" cy="3179762"/>
          </a:xfrm>
        </p:spPr>
      </p:pic>
    </p:spTree>
    <p:extLst>
      <p:ext uri="{BB962C8B-B14F-4D97-AF65-F5344CB8AC3E}">
        <p14:creationId xmlns:p14="http://schemas.microsoft.com/office/powerpoint/2010/main" val="2012976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133600"/>
            <a:ext cx="7745505" cy="4800600"/>
          </a:xfrm>
        </p:spPr>
        <p:txBody>
          <a:bodyPr>
            <a:normAutofit fontScale="77500" lnSpcReduction="20000"/>
          </a:bodyPr>
          <a:lstStyle/>
          <a:p>
            <a:r>
              <a:rPr lang="en-US" dirty="0" smtClean="0"/>
              <a:t>NSAIDs may be used for musculoskeletal and mild systemic complaints.</a:t>
            </a:r>
          </a:p>
          <a:p>
            <a:r>
              <a:rPr lang="en-US" dirty="0" err="1" smtClean="0"/>
              <a:t>Hydroxychloroquine</a:t>
            </a:r>
            <a:r>
              <a:rPr lang="en-US" dirty="0" smtClean="0"/>
              <a:t> can be used to help  control cutaneous manifestations and help minimize flares.</a:t>
            </a:r>
          </a:p>
          <a:p>
            <a:r>
              <a:rPr lang="en-US" dirty="0" smtClean="0"/>
              <a:t>Steroids may be needed for renal and systemic manifestations.</a:t>
            </a:r>
          </a:p>
          <a:p>
            <a:r>
              <a:rPr lang="en-US" dirty="0" smtClean="0"/>
              <a:t>Immunosuppressive agents may be used for patients with renal diseases.</a:t>
            </a:r>
          </a:p>
          <a:p>
            <a:r>
              <a:rPr lang="en-US" dirty="0" smtClean="0"/>
              <a:t>Methotrexate may be used weekly for patients with arthritic symptoms.</a:t>
            </a:r>
          </a:p>
          <a:p>
            <a:r>
              <a:rPr lang="en-US" dirty="0" smtClean="0"/>
              <a:t>Patients with </a:t>
            </a:r>
            <a:r>
              <a:rPr lang="en-US" dirty="0" err="1" smtClean="0"/>
              <a:t>antiphospholipid</a:t>
            </a:r>
            <a:r>
              <a:rPr lang="en-US" dirty="0" smtClean="0"/>
              <a:t> </a:t>
            </a:r>
            <a:r>
              <a:rPr lang="en-US" dirty="0" err="1" smtClean="0"/>
              <a:t>anitbodies</a:t>
            </a:r>
            <a:r>
              <a:rPr lang="en-US" dirty="0" smtClean="0"/>
              <a:t> may be treated with a daily baby aspirin or stronger anticoagulation.</a:t>
            </a:r>
          </a:p>
          <a:p>
            <a:r>
              <a:rPr lang="en-US" dirty="0" smtClean="0"/>
              <a:t>Renal damage may also be treated with ACE inhibitors.</a:t>
            </a:r>
          </a:p>
          <a:p>
            <a:r>
              <a:rPr lang="en-US" dirty="0" smtClean="0"/>
              <a:t>Statin may be used for patients with abnormal lipid profiles.</a:t>
            </a:r>
          </a:p>
          <a:p>
            <a:r>
              <a:rPr lang="en-US" dirty="0" smtClean="0"/>
              <a:t>Rituximab causes B-cell depletion and is most often used for thrombocytopenia.</a:t>
            </a:r>
          </a:p>
          <a:p>
            <a:r>
              <a:rPr lang="en-US" dirty="0" err="1" smtClean="0"/>
              <a:t>Plasmapherisis</a:t>
            </a:r>
            <a:r>
              <a:rPr lang="en-US" dirty="0" smtClean="0"/>
              <a:t> and IVIG has been used as well.</a:t>
            </a:r>
          </a:p>
          <a:p>
            <a:r>
              <a:rPr lang="en-US" dirty="0" smtClean="0"/>
              <a:t>For sever lupus bone marrow transplant may be an option.</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Treatment</a:t>
            </a:r>
            <a:endParaRPr lang="en-US" dirty="0"/>
          </a:p>
        </p:txBody>
      </p:sp>
    </p:spTree>
    <p:extLst>
      <p:ext uri="{BB962C8B-B14F-4D97-AF65-F5344CB8AC3E}">
        <p14:creationId xmlns:p14="http://schemas.microsoft.com/office/powerpoint/2010/main" val="2066526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Since there is no known factual cause of lupus there is no accurate way of preventing the disease from occurring. Avoiding excessive sun exposure and excessive stress may be advocated for.</a:t>
            </a:r>
            <a:endParaRPr lang="en-US" dirty="0"/>
          </a:p>
        </p:txBody>
      </p:sp>
      <p:sp>
        <p:nvSpPr>
          <p:cNvPr id="3" name="Title 2"/>
          <p:cNvSpPr>
            <a:spLocks noGrp="1"/>
          </p:cNvSpPr>
          <p:nvPr>
            <p:ph type="title"/>
          </p:nvPr>
        </p:nvSpPr>
        <p:spPr/>
        <p:txBody>
          <a:bodyPr/>
          <a:lstStyle/>
          <a:p>
            <a:r>
              <a:rPr lang="en-US" dirty="0" smtClean="0"/>
              <a:t>Prevention</a:t>
            </a:r>
            <a:endParaRPr lang="en-US" dirty="0"/>
          </a:p>
        </p:txBody>
      </p:sp>
    </p:spTree>
    <p:extLst>
      <p:ext uri="{BB962C8B-B14F-4D97-AF65-F5344CB8AC3E}">
        <p14:creationId xmlns:p14="http://schemas.microsoft.com/office/powerpoint/2010/main" val="2211580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533453"/>
          </a:xfrm>
        </p:spPr>
        <p:txBody>
          <a:bodyPr>
            <a:normAutofit fontScale="92500"/>
          </a:bodyPr>
          <a:lstStyle/>
          <a:p>
            <a:r>
              <a:rPr lang="en-US" dirty="0"/>
              <a:t>Lupus </a:t>
            </a:r>
            <a:r>
              <a:rPr lang="en-US" dirty="0" smtClean="0"/>
              <a:t>is very difficult to diagnose because symptoms are intermittent, </a:t>
            </a:r>
            <a:r>
              <a:rPr lang="en-US" dirty="0"/>
              <a:t>mimic those of other diseases, </a:t>
            </a:r>
            <a:r>
              <a:rPr lang="en-US" dirty="0" smtClean="0"/>
              <a:t>have no single laboratory test that can effectively diagnose.</a:t>
            </a:r>
          </a:p>
          <a:p>
            <a:r>
              <a:rPr lang="en-US" dirty="0"/>
              <a:t>More than 90% of lupus sufferers are women, mostly young women between the ages of 15 to 44</a:t>
            </a:r>
            <a:r>
              <a:rPr lang="en-US" dirty="0" smtClean="0"/>
              <a:t>.</a:t>
            </a:r>
          </a:p>
          <a:p>
            <a:r>
              <a:rPr lang="en-US" dirty="0"/>
              <a:t>Lupus is a leading cause of premature cardiovascular disease, kidney disease and stroke among young women. </a:t>
            </a:r>
            <a:endParaRPr lang="en-US" dirty="0" smtClean="0"/>
          </a:p>
          <a:p>
            <a:r>
              <a:rPr lang="en-US" dirty="0" smtClean="0"/>
              <a:t>The three different variations of </a:t>
            </a:r>
            <a:r>
              <a:rPr lang="en-US" dirty="0"/>
              <a:t>lupus are</a:t>
            </a:r>
            <a:r>
              <a:rPr lang="en-US" dirty="0" smtClean="0"/>
              <a:t>: </a:t>
            </a:r>
            <a:r>
              <a:rPr lang="en-US" dirty="0"/>
              <a:t>systemic lupus </a:t>
            </a:r>
            <a:r>
              <a:rPr lang="en-US" dirty="0" err="1"/>
              <a:t>erythematosus</a:t>
            </a:r>
            <a:r>
              <a:rPr lang="en-US" dirty="0"/>
              <a:t> (SLE), cutaneous affecting only the skin and drug-induced lupus triggered by a few </a:t>
            </a:r>
            <a:r>
              <a:rPr lang="en-US" dirty="0" smtClean="0"/>
              <a:t>medications.</a:t>
            </a:r>
            <a:endParaRPr lang="en-US" dirty="0"/>
          </a:p>
        </p:txBody>
      </p:sp>
      <p:sp>
        <p:nvSpPr>
          <p:cNvPr id="3" name="Title 2"/>
          <p:cNvSpPr>
            <a:spLocks noGrp="1"/>
          </p:cNvSpPr>
          <p:nvPr>
            <p:ph type="title"/>
          </p:nvPr>
        </p:nvSpPr>
        <p:spPr/>
        <p:txBody>
          <a:bodyPr/>
          <a:lstStyle/>
          <a:p>
            <a:r>
              <a:rPr lang="en-US" dirty="0" smtClean="0"/>
              <a:t>Interesting Facts</a:t>
            </a:r>
            <a:endParaRPr lang="en-US" dirty="0"/>
          </a:p>
        </p:txBody>
      </p:sp>
    </p:spTree>
    <p:extLst>
      <p:ext uri="{BB962C8B-B14F-4D97-AF65-F5344CB8AC3E}">
        <p14:creationId xmlns:p14="http://schemas.microsoft.com/office/powerpoint/2010/main" val="3153385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"Handout on Health: Systemic Lupus </a:t>
            </a:r>
            <a:r>
              <a:rPr lang="en-US" dirty="0" err="1"/>
              <a:t>Erythematosus</a:t>
            </a:r>
            <a:r>
              <a:rPr lang="en-US" dirty="0"/>
              <a:t>." </a:t>
            </a:r>
            <a:r>
              <a:rPr lang="en-US" i="1" dirty="0"/>
              <a:t>Arthritis, Musculoskeletal and Skin Diseases Home Page</a:t>
            </a:r>
            <a:r>
              <a:rPr lang="en-US" dirty="0"/>
              <a:t>. </a:t>
            </a:r>
            <a:r>
              <a:rPr lang="en-US" dirty="0" err="1"/>
              <a:t>N.p</a:t>
            </a:r>
            <a:r>
              <a:rPr lang="en-US" dirty="0"/>
              <a:t>., </a:t>
            </a:r>
            <a:r>
              <a:rPr lang="en-US" dirty="0" err="1"/>
              <a:t>n.d.</a:t>
            </a:r>
            <a:r>
              <a:rPr lang="en-US" dirty="0"/>
              <a:t> Web. 11 Apr. 2015.</a:t>
            </a:r>
          </a:p>
          <a:p>
            <a:r>
              <a:rPr lang="en-US" dirty="0"/>
              <a:t>"Lupus - Mayo Clinic." </a:t>
            </a:r>
            <a:r>
              <a:rPr lang="en-US" i="1" dirty="0"/>
              <a:t>Mayo Clinic</a:t>
            </a:r>
            <a:r>
              <a:rPr lang="en-US" dirty="0"/>
              <a:t>. Mayo Clinic, </a:t>
            </a:r>
            <a:r>
              <a:rPr lang="en-US" dirty="0" err="1"/>
              <a:t>n.d.</a:t>
            </a:r>
            <a:r>
              <a:rPr lang="en-US" dirty="0"/>
              <a:t> Web. 11 Apr. 2015.</a:t>
            </a:r>
          </a:p>
          <a:p>
            <a:r>
              <a:rPr lang="en-US" dirty="0"/>
              <a:t>"Lupus: </a:t>
            </a:r>
            <a:r>
              <a:rPr lang="en-US" dirty="0" err="1"/>
              <a:t>MedlinePlus</a:t>
            </a:r>
            <a:r>
              <a:rPr lang="en-US" dirty="0"/>
              <a:t>." </a:t>
            </a:r>
            <a:r>
              <a:rPr lang="en-US" i="1" dirty="0"/>
              <a:t>National Library of Medicine - National Institutes of Health</a:t>
            </a:r>
            <a:r>
              <a:rPr lang="en-US" dirty="0"/>
              <a:t>. </a:t>
            </a:r>
            <a:r>
              <a:rPr lang="en-US" dirty="0" err="1"/>
              <a:t>N.p</a:t>
            </a:r>
            <a:r>
              <a:rPr lang="en-US" dirty="0"/>
              <a:t>., </a:t>
            </a:r>
            <a:r>
              <a:rPr lang="en-US" dirty="0" err="1"/>
              <a:t>n.d.</a:t>
            </a:r>
            <a:r>
              <a:rPr lang="en-US" dirty="0"/>
              <a:t> Web. 11 Apr. 2015.</a:t>
            </a:r>
          </a:p>
          <a:p>
            <a:r>
              <a:rPr lang="en-US" dirty="0"/>
              <a:t>"What is Lupus?" </a:t>
            </a:r>
            <a:r>
              <a:rPr lang="en-US" i="1" dirty="0"/>
              <a:t>Lupus Foundation of America</a:t>
            </a:r>
            <a:r>
              <a:rPr lang="en-US" dirty="0"/>
              <a:t>. </a:t>
            </a:r>
            <a:r>
              <a:rPr lang="en-US" dirty="0" err="1"/>
              <a:t>N.p</a:t>
            </a:r>
            <a:r>
              <a:rPr lang="en-US" dirty="0"/>
              <a:t>., </a:t>
            </a:r>
            <a:r>
              <a:rPr lang="en-US" dirty="0" err="1"/>
              <a:t>n.d.</a:t>
            </a:r>
            <a:r>
              <a:rPr lang="en-US" dirty="0"/>
              <a:t> Web. 11 Apr. </a:t>
            </a:r>
            <a:r>
              <a:rPr lang="en-US"/>
              <a:t>2015.</a:t>
            </a:r>
          </a:p>
          <a:p>
            <a:endParaRPr lang="en-US"/>
          </a:p>
        </p:txBody>
      </p:sp>
      <p:sp>
        <p:nvSpPr>
          <p:cNvPr id="3" name="Title 2"/>
          <p:cNvSpPr>
            <a:spLocks noGrp="1"/>
          </p:cNvSpPr>
          <p:nvPr>
            <p:ph type="title"/>
          </p:nvPr>
        </p:nvSpPr>
        <p:spPr/>
        <p:txBody>
          <a:bodyPr/>
          <a:lstStyle/>
          <a:p>
            <a:r>
              <a:rPr lang="en-US" dirty="0" smtClean="0"/>
              <a:t>Works Cited</a:t>
            </a:r>
            <a:endParaRPr lang="en-US" dirty="0"/>
          </a:p>
        </p:txBody>
      </p:sp>
    </p:spTree>
    <p:extLst>
      <p:ext uri="{BB962C8B-B14F-4D97-AF65-F5344CB8AC3E}">
        <p14:creationId xmlns:p14="http://schemas.microsoft.com/office/powerpoint/2010/main" val="673956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905000"/>
            <a:ext cx="5143500" cy="4810946"/>
          </a:xfrm>
        </p:spPr>
      </p:pic>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543043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762053"/>
          </a:xfrm>
        </p:spPr>
        <p:txBody>
          <a:bodyPr>
            <a:normAutofit/>
          </a:bodyPr>
          <a:lstStyle/>
          <a:p>
            <a:r>
              <a:rPr lang="en-US" dirty="0" smtClean="0"/>
              <a:t>a. Lupus is a multisystem autoimmune disease that is characterized by the production of antibodies to various components of cell nucleus. Additionally the most common form is a chronic inflammatory disease with protean manifestations. This results in a number of clinical manifestations.</a:t>
            </a:r>
          </a:p>
          <a:p>
            <a:r>
              <a:rPr lang="en-US" dirty="0" smtClean="0"/>
              <a:t>b. In 20% of cases, lupus begins in childhood but is very rare in children below the age of 5. The disease is most common in females with a female to male ration of 5:1 in teenagers and 10:1 in adults. </a:t>
            </a:r>
            <a:endParaRPr lang="en-US" dirty="0"/>
          </a:p>
        </p:txBody>
      </p:sp>
      <p:sp>
        <p:nvSpPr>
          <p:cNvPr id="3" name="Title 2"/>
          <p:cNvSpPr>
            <a:spLocks noGrp="1"/>
          </p:cNvSpPr>
          <p:nvPr>
            <p:ph type="title"/>
          </p:nvPr>
        </p:nvSpPr>
        <p:spPr>
          <a:xfrm>
            <a:off x="685800" y="457200"/>
            <a:ext cx="7756263" cy="1054250"/>
          </a:xfrm>
        </p:spPr>
        <p:txBody>
          <a:bodyPr/>
          <a:lstStyle/>
          <a:p>
            <a:r>
              <a:rPr lang="en-US" dirty="0" smtClean="0"/>
              <a:t>General Overview</a:t>
            </a:r>
            <a:endParaRPr lang="en-US" dirty="0"/>
          </a:p>
        </p:txBody>
      </p:sp>
    </p:spTree>
    <p:extLst>
      <p:ext uri="{BB962C8B-B14F-4D97-AF65-F5344CB8AC3E}">
        <p14:creationId xmlns:p14="http://schemas.microsoft.com/office/powerpoint/2010/main" val="3626332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fontScale="92500" lnSpcReduction="10000"/>
          </a:bodyPr>
          <a:lstStyle/>
          <a:p>
            <a:r>
              <a:rPr lang="en-US" dirty="0" smtClean="0"/>
              <a:t>a.</a:t>
            </a:r>
            <a:r>
              <a:rPr lang="en-US" dirty="0"/>
              <a:t> Lupus has three times the number of incidences in African Americans as it does in Caucasians and is far more common in Hispanics, Asians, and Native Americans as well</a:t>
            </a:r>
            <a:r>
              <a:rPr lang="en-US" dirty="0" smtClean="0"/>
              <a:t>.</a:t>
            </a:r>
          </a:p>
          <a:p>
            <a:r>
              <a:rPr lang="en-US" dirty="0" smtClean="0"/>
              <a:t>b. The Lupus Foundation of America has estimated that five million people in the world have lupus.</a:t>
            </a:r>
          </a:p>
          <a:p>
            <a:r>
              <a:rPr lang="en-US" dirty="0" smtClean="0"/>
              <a:t>c. The annual mortality rate for Lupus is of 28 for Native Americans, 24 for African Americans, 20 for Caucasians, 15 for Hispanics, and 13 for Asians in a population of 1,000 people.</a:t>
            </a:r>
          </a:p>
          <a:p>
            <a:r>
              <a:rPr lang="en-US" dirty="0" smtClean="0"/>
              <a:t>d. Although the incidence of Lupus has almost tripled, it should be noted that this is partially due to the fact that the diagnosis has increased significantly and lupus is being diagnosed earlier. </a:t>
            </a:r>
          </a:p>
          <a:p>
            <a:endParaRPr lang="en-US" dirty="0"/>
          </a:p>
        </p:txBody>
      </p:sp>
      <p:sp>
        <p:nvSpPr>
          <p:cNvPr id="3" name="Title 2"/>
          <p:cNvSpPr>
            <a:spLocks noGrp="1"/>
          </p:cNvSpPr>
          <p:nvPr>
            <p:ph type="title"/>
          </p:nvPr>
        </p:nvSpPr>
        <p:spPr/>
        <p:txBody>
          <a:bodyPr/>
          <a:lstStyle/>
          <a:p>
            <a:r>
              <a:rPr lang="en-US" dirty="0" smtClean="0"/>
              <a:t>Demographics</a:t>
            </a:r>
            <a:endParaRPr lang="en-US" dirty="0"/>
          </a:p>
        </p:txBody>
      </p:sp>
    </p:spTree>
    <p:extLst>
      <p:ext uri="{BB962C8B-B14F-4D97-AF65-F5344CB8AC3E}">
        <p14:creationId xmlns:p14="http://schemas.microsoft.com/office/powerpoint/2010/main" val="1503435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During a physical exam, the following signs may present if the patient has lupus: rash which may be malar, discoid, or </a:t>
            </a:r>
            <a:r>
              <a:rPr lang="en-US" dirty="0" err="1" smtClean="0"/>
              <a:t>vasculitic</a:t>
            </a:r>
            <a:r>
              <a:rPr lang="en-US" dirty="0" smtClean="0"/>
              <a:t>, oral or nasal ulcers often painless and unnoticed, arthritis of large and small joints, pericardial friction, edema, and CNS. </a:t>
            </a:r>
          </a:p>
          <a:p>
            <a:r>
              <a:rPr lang="en-US" dirty="0" smtClean="0"/>
              <a:t>The most common symptoms that a patient may experience are: fatigue and fever, joint pain, butterfly-shaped rash on face, skin lesions, Raynaud’s phenomenon, shortness of breath, chest pain, dry eyes, and headaches.</a:t>
            </a:r>
            <a:endParaRPr lang="en-US" dirty="0"/>
          </a:p>
        </p:txBody>
      </p:sp>
      <p:sp>
        <p:nvSpPr>
          <p:cNvPr id="3" name="Title 2"/>
          <p:cNvSpPr>
            <a:spLocks noGrp="1"/>
          </p:cNvSpPr>
          <p:nvPr>
            <p:ph type="title"/>
          </p:nvPr>
        </p:nvSpPr>
        <p:spPr/>
        <p:txBody>
          <a:bodyPr/>
          <a:lstStyle/>
          <a:p>
            <a:r>
              <a:rPr lang="en-US" dirty="0" smtClean="0"/>
              <a:t>Signs and Symptoms</a:t>
            </a:r>
            <a:endParaRPr lang="en-US" dirty="0"/>
          </a:p>
        </p:txBody>
      </p:sp>
    </p:spTree>
    <p:extLst>
      <p:ext uri="{BB962C8B-B14F-4D97-AF65-F5344CB8AC3E}">
        <p14:creationId xmlns:p14="http://schemas.microsoft.com/office/powerpoint/2010/main" val="2823551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381000"/>
            <a:ext cx="7620000" cy="6096001"/>
          </a:xfrm>
        </p:spPr>
      </p:pic>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862963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body systems that are most commonly affected by lupus are: cardiovascular system, immune system, renal system specifically the kidneys, respiratory system specifically the lungs, nervous system, and the skin.</a:t>
            </a:r>
            <a:endParaRPr lang="en-US" dirty="0"/>
          </a:p>
        </p:txBody>
      </p:sp>
      <p:sp>
        <p:nvSpPr>
          <p:cNvPr id="3" name="Title 2"/>
          <p:cNvSpPr>
            <a:spLocks noGrp="1"/>
          </p:cNvSpPr>
          <p:nvPr>
            <p:ph type="title"/>
          </p:nvPr>
        </p:nvSpPr>
        <p:spPr/>
        <p:txBody>
          <a:bodyPr/>
          <a:lstStyle/>
          <a:p>
            <a:r>
              <a:rPr lang="en-US" dirty="0" smtClean="0"/>
              <a:t>Body Systems </a:t>
            </a:r>
            <a:r>
              <a:rPr lang="en-US" dirty="0"/>
              <a:t>A</a:t>
            </a:r>
            <a:r>
              <a:rPr lang="en-US" dirty="0" smtClean="0"/>
              <a:t>ffected</a:t>
            </a:r>
            <a:endParaRPr lang="en-US" dirty="0"/>
          </a:p>
        </p:txBody>
      </p:sp>
    </p:spTree>
    <p:extLst>
      <p:ext uri="{BB962C8B-B14F-4D97-AF65-F5344CB8AC3E}">
        <p14:creationId xmlns:p14="http://schemas.microsoft.com/office/powerpoint/2010/main" val="1908091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Lupus is an autoimmune disease and is therefore not spread through any means.</a:t>
            </a:r>
          </a:p>
          <a:p>
            <a:r>
              <a:rPr lang="en-US" dirty="0" smtClean="0"/>
              <a:t>Pathogens do not cause lupus but there is a known genetic predisposition to the disease. The environmental factors that have most commonly been associated with the disease are: infections, extreme stress, some drugs, and hormones.</a:t>
            </a:r>
            <a:endParaRPr lang="en-US" dirty="0"/>
          </a:p>
        </p:txBody>
      </p:sp>
      <p:sp>
        <p:nvSpPr>
          <p:cNvPr id="3" name="Title 2"/>
          <p:cNvSpPr>
            <a:spLocks noGrp="1"/>
          </p:cNvSpPr>
          <p:nvPr>
            <p:ph type="title"/>
          </p:nvPr>
        </p:nvSpPr>
        <p:spPr/>
        <p:txBody>
          <a:bodyPr/>
          <a:lstStyle/>
          <a:p>
            <a:r>
              <a:rPr lang="en-US" dirty="0" smtClean="0"/>
              <a:t>Pathology</a:t>
            </a:r>
            <a:endParaRPr lang="en-US" dirty="0"/>
          </a:p>
        </p:txBody>
      </p:sp>
    </p:spTree>
    <p:extLst>
      <p:ext uri="{BB962C8B-B14F-4D97-AF65-F5344CB8AC3E}">
        <p14:creationId xmlns:p14="http://schemas.microsoft.com/office/powerpoint/2010/main" val="3532947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Lupus does not have a single specific cause although it is very much observed in certain families which has led scientists to conclude that genetic predisposition combined with some specific environmental factors may cause the disease. Some of these specific factors include: UV rays, sulfa drugs, tetracycline drugs, antibiotics, infections, cold or a viral illness, exhaustion, injury, emotional extreme stress, and hormone imbalance during pregnancy, childbirth, and menstrual periods.</a:t>
            </a:r>
            <a:endParaRPr lang="en-US" dirty="0"/>
          </a:p>
        </p:txBody>
      </p:sp>
      <p:sp>
        <p:nvSpPr>
          <p:cNvPr id="3" name="Title 2"/>
          <p:cNvSpPr>
            <a:spLocks noGrp="1"/>
          </p:cNvSpPr>
          <p:nvPr>
            <p:ph type="title"/>
          </p:nvPr>
        </p:nvSpPr>
        <p:spPr/>
        <p:txBody>
          <a:bodyPr/>
          <a:lstStyle/>
          <a:p>
            <a:r>
              <a:rPr lang="en-US" dirty="0" smtClean="0"/>
              <a:t>Cause of </a:t>
            </a:r>
            <a:r>
              <a:rPr lang="en-US" dirty="0"/>
              <a:t>D</a:t>
            </a:r>
            <a:r>
              <a:rPr lang="en-US" dirty="0" smtClean="0"/>
              <a:t>isease</a:t>
            </a:r>
            <a:endParaRPr lang="en-US" dirty="0"/>
          </a:p>
        </p:txBody>
      </p:sp>
    </p:spTree>
    <p:extLst>
      <p:ext uri="{BB962C8B-B14F-4D97-AF65-F5344CB8AC3E}">
        <p14:creationId xmlns:p14="http://schemas.microsoft.com/office/powerpoint/2010/main" val="3848285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457253"/>
          </a:xfrm>
        </p:spPr>
        <p:txBody>
          <a:bodyPr>
            <a:normAutofit fontScale="85000" lnSpcReduction="20000"/>
          </a:bodyPr>
          <a:lstStyle/>
          <a:p>
            <a:r>
              <a:rPr lang="en-US" dirty="0" smtClean="0"/>
              <a:t>The American College of Rheumatology has instructed that four of the following eleven must be met to classify a patient as having lupus.</a:t>
            </a:r>
          </a:p>
          <a:p>
            <a:pPr marL="457200" indent="-457200">
              <a:buFont typeface="+mj-lt"/>
              <a:buAutoNum type="arabicPeriod"/>
            </a:pPr>
            <a:r>
              <a:rPr lang="en-US" dirty="0" smtClean="0"/>
              <a:t>Malar rash.</a:t>
            </a:r>
          </a:p>
          <a:p>
            <a:pPr marL="457200" indent="-457200">
              <a:buFont typeface="+mj-lt"/>
              <a:buAutoNum type="arabicPeriod"/>
            </a:pPr>
            <a:r>
              <a:rPr lang="en-US" dirty="0" smtClean="0"/>
              <a:t>Discoid rash.</a:t>
            </a:r>
          </a:p>
          <a:p>
            <a:pPr marL="457200" indent="-457200">
              <a:buFont typeface="+mj-lt"/>
              <a:buAutoNum type="arabicPeriod"/>
            </a:pPr>
            <a:r>
              <a:rPr lang="en-US" dirty="0" smtClean="0"/>
              <a:t>Photosensitivity.</a:t>
            </a:r>
          </a:p>
          <a:p>
            <a:pPr marL="457200" indent="-457200">
              <a:buFont typeface="+mj-lt"/>
              <a:buAutoNum type="arabicPeriod"/>
            </a:pPr>
            <a:r>
              <a:rPr lang="en-US" dirty="0" smtClean="0"/>
              <a:t>Oral or nasal ulcers.</a:t>
            </a:r>
          </a:p>
          <a:p>
            <a:pPr marL="457200" indent="-457200">
              <a:buFont typeface="+mj-lt"/>
              <a:buAutoNum type="arabicPeriod"/>
            </a:pPr>
            <a:r>
              <a:rPr lang="en-US" dirty="0" smtClean="0"/>
              <a:t>Arthritis.</a:t>
            </a:r>
          </a:p>
          <a:p>
            <a:pPr marL="457200" indent="-457200">
              <a:buFont typeface="+mj-lt"/>
              <a:buAutoNum type="arabicPeriod"/>
            </a:pPr>
            <a:r>
              <a:rPr lang="en-US" dirty="0" err="1" smtClean="0"/>
              <a:t>Cytopenia</a:t>
            </a:r>
            <a:r>
              <a:rPr lang="en-US" dirty="0" smtClean="0"/>
              <a:t>: Anemia, leukopenia, </a:t>
            </a:r>
            <a:r>
              <a:rPr lang="en-US" dirty="0" err="1" smtClean="0"/>
              <a:t>lymphomenia</a:t>
            </a:r>
            <a:r>
              <a:rPr lang="en-US" dirty="0" smtClean="0"/>
              <a:t>, or thrombocytopenia.</a:t>
            </a:r>
          </a:p>
          <a:p>
            <a:pPr marL="457200" indent="-457200">
              <a:buFont typeface="+mj-lt"/>
              <a:buAutoNum type="arabicPeriod"/>
            </a:pPr>
            <a:r>
              <a:rPr lang="en-US" dirty="0" smtClean="0"/>
              <a:t>Neurologic diseases such as seizures or psychosis.</a:t>
            </a:r>
          </a:p>
          <a:p>
            <a:pPr marL="457200" indent="-457200">
              <a:buFont typeface="+mj-lt"/>
              <a:buAutoNum type="arabicPeriod"/>
            </a:pPr>
            <a:r>
              <a:rPr lang="en-US" dirty="0" smtClean="0"/>
              <a:t>Nephritis.</a:t>
            </a:r>
          </a:p>
          <a:p>
            <a:pPr marL="457200" indent="-457200">
              <a:buFont typeface="+mj-lt"/>
              <a:buAutoNum type="arabicPeriod"/>
            </a:pPr>
            <a:r>
              <a:rPr lang="en-US" dirty="0" err="1" smtClean="0"/>
              <a:t>Serositis</a:t>
            </a:r>
            <a:r>
              <a:rPr lang="en-US" dirty="0" smtClean="0"/>
              <a:t>: </a:t>
            </a:r>
            <a:r>
              <a:rPr lang="en-US" dirty="0" err="1" smtClean="0"/>
              <a:t>pleuritis</a:t>
            </a:r>
            <a:r>
              <a:rPr lang="en-US" dirty="0" smtClean="0"/>
              <a:t> or pericarditis.</a:t>
            </a:r>
          </a:p>
          <a:p>
            <a:pPr marL="457200" indent="-457200">
              <a:buFont typeface="+mj-lt"/>
              <a:buAutoNum type="arabicPeriod"/>
            </a:pPr>
            <a:r>
              <a:rPr lang="en-US" dirty="0" smtClean="0"/>
              <a:t>Positive </a:t>
            </a:r>
            <a:r>
              <a:rPr lang="en-US" dirty="0" err="1" smtClean="0"/>
              <a:t>immunoserology</a:t>
            </a:r>
            <a:r>
              <a:rPr lang="en-US" dirty="0" smtClean="0"/>
              <a:t>.</a:t>
            </a:r>
          </a:p>
          <a:p>
            <a:pPr marL="457200" indent="-457200">
              <a:buFont typeface="+mj-lt"/>
              <a:buAutoNum type="arabicPeriod"/>
            </a:pPr>
            <a:r>
              <a:rPr lang="en-US" dirty="0" smtClean="0"/>
              <a:t>Positive ANA.</a:t>
            </a:r>
          </a:p>
          <a:p>
            <a:pPr marL="457200" indent="-457200">
              <a:buFont typeface="+mj-lt"/>
              <a:buAutoNum type="arabicPeriod"/>
            </a:pPr>
            <a:endParaRPr lang="en-US" dirty="0" smtClean="0"/>
          </a:p>
        </p:txBody>
      </p:sp>
      <p:sp>
        <p:nvSpPr>
          <p:cNvPr id="3" name="Title 2"/>
          <p:cNvSpPr>
            <a:spLocks noGrp="1"/>
          </p:cNvSpPr>
          <p:nvPr>
            <p:ph type="title"/>
          </p:nvPr>
        </p:nvSpPr>
        <p:spPr/>
        <p:txBody>
          <a:bodyPr/>
          <a:lstStyle/>
          <a:p>
            <a:r>
              <a:rPr lang="en-US" dirty="0" smtClean="0"/>
              <a:t>Diagnosis</a:t>
            </a:r>
            <a:endParaRPr lang="en-US" dirty="0"/>
          </a:p>
        </p:txBody>
      </p:sp>
    </p:spTree>
    <p:extLst>
      <p:ext uri="{BB962C8B-B14F-4D97-AF65-F5344CB8AC3E}">
        <p14:creationId xmlns:p14="http://schemas.microsoft.com/office/powerpoint/2010/main" val="17839856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538</TotalTime>
  <Words>866</Words>
  <Application>Microsoft Office PowerPoint</Application>
  <PresentationFormat>On-screen Show (4:3)</PresentationFormat>
  <Paragraphs>62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Hardcover</vt:lpstr>
      <vt:lpstr>Lupus</vt:lpstr>
      <vt:lpstr>General Overview</vt:lpstr>
      <vt:lpstr>Demographics</vt:lpstr>
      <vt:lpstr>Signs and Symptoms</vt:lpstr>
      <vt:lpstr>PowerPoint Presentation</vt:lpstr>
      <vt:lpstr>Body Systems Affected</vt:lpstr>
      <vt:lpstr>Pathology</vt:lpstr>
      <vt:lpstr>Cause of Disease</vt:lpstr>
      <vt:lpstr>Diagnosis</vt:lpstr>
      <vt:lpstr>PowerPoint Presentation</vt:lpstr>
      <vt:lpstr>Treatment</vt:lpstr>
      <vt:lpstr>Prevention</vt:lpstr>
      <vt:lpstr>Interesting Facts</vt:lpstr>
      <vt:lpstr>Works Cited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Lupus</dc:title>
  <dc:creator>Hector Chaires</dc:creator>
  <cp:lastModifiedBy>Hector Chaires</cp:lastModifiedBy>
  <cp:revision>16</cp:revision>
  <dcterms:created xsi:type="dcterms:W3CDTF">2015-04-11T20:56:00Z</dcterms:created>
  <dcterms:modified xsi:type="dcterms:W3CDTF">2015-04-12T05:59:30Z</dcterms:modified>
</cp:coreProperties>
</file>