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3gpp" ContentType="audio/unknown"/>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0"/>
  </p:notesMasterIdLst>
  <p:sldIdLst>
    <p:sldId id="256" r:id="rId2"/>
    <p:sldId id="257" r:id="rId3"/>
    <p:sldId id="258" r:id="rId4"/>
    <p:sldId id="259" r:id="rId5"/>
    <p:sldId id="260" r:id="rId6"/>
    <p:sldId id="261" r:id="rId7"/>
    <p:sldId id="262" r:id="rId8"/>
    <p:sldId id="263"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4000" autoAdjust="0"/>
  </p:normalViewPr>
  <p:slideViewPr>
    <p:cSldViewPr>
      <p:cViewPr varScale="1">
        <p:scale>
          <a:sx n="57" d="100"/>
          <a:sy n="57" d="100"/>
        </p:scale>
        <p:origin x="-1650"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23A5374-800E-4198-BAA1-25D40CFFB570}" type="datetimeFigureOut">
              <a:rPr lang="en-US" smtClean="0"/>
              <a:t>4/30/2015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F9E293F-23D4-4E45-B685-65D81D9A1FF1}" type="slidenum">
              <a:rPr lang="en-US" smtClean="0"/>
              <a:t>‹#›</a:t>
            </a:fld>
            <a:endParaRPr lang="en-US"/>
          </a:p>
        </p:txBody>
      </p:sp>
    </p:spTree>
    <p:extLst>
      <p:ext uri="{BB962C8B-B14F-4D97-AF65-F5344CB8AC3E}">
        <p14:creationId xmlns:p14="http://schemas.microsoft.com/office/powerpoint/2010/main" val="28820154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presentation shall also focus</a:t>
            </a:r>
            <a:r>
              <a:rPr lang="en-US" baseline="0" dirty="0" smtClean="0"/>
              <a:t> on how health insurances help in providing the public with better options of improving how people are provided with good healthcare systems support that they need especially when it comes to financial matters. </a:t>
            </a:r>
            <a:endParaRPr lang="en-US" dirty="0"/>
          </a:p>
        </p:txBody>
      </p:sp>
      <p:sp>
        <p:nvSpPr>
          <p:cNvPr id="4" name="Slide Number Placeholder 3"/>
          <p:cNvSpPr>
            <a:spLocks noGrp="1"/>
          </p:cNvSpPr>
          <p:nvPr>
            <p:ph type="sldNum" sz="quarter" idx="10"/>
          </p:nvPr>
        </p:nvSpPr>
        <p:spPr/>
        <p:txBody>
          <a:bodyPr/>
          <a:lstStyle/>
          <a:p>
            <a:fld id="{EF9E293F-23D4-4E45-B685-65D81D9A1FF1}" type="slidenum">
              <a:rPr lang="en-US" smtClean="0"/>
              <a:t>1</a:t>
            </a:fld>
            <a:endParaRPr lang="en-US"/>
          </a:p>
        </p:txBody>
      </p:sp>
    </p:spTree>
    <p:extLst>
      <p:ext uri="{BB962C8B-B14F-4D97-AF65-F5344CB8AC3E}">
        <p14:creationId xmlns:p14="http://schemas.microsoft.com/office/powerpoint/2010/main" val="8076142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Healthcare</a:t>
            </a:r>
            <a:r>
              <a:rPr lang="en-US" baseline="0" dirty="0" smtClean="0"/>
              <a:t> programs are not only bound to medical operations established to help the public cope with their healthcare needs. Instead, these programs also include monetary-assistance operations that have been made to make sure that every individual in every type of community would have the chance to receive ample medical attention as needed. </a:t>
            </a:r>
          </a:p>
          <a:p>
            <a:r>
              <a:rPr lang="en-US" baseline="0" dirty="0" smtClean="0"/>
              <a:t>Among the provisions given by the government includes the managed care payments under the managed medical care options established by the government. The nature of this program relies on the monetary funding that is allotted for public health assistance. </a:t>
            </a:r>
          </a:p>
          <a:p>
            <a:r>
              <a:rPr lang="en-US" baseline="0" dirty="0" smtClean="0"/>
              <a:t>In support of the principles of the Health Maintenance Organization Act of 1973, it could be noted how Managed Care Payments have developed through time. </a:t>
            </a:r>
            <a:endParaRPr lang="en-US" dirty="0"/>
          </a:p>
        </p:txBody>
      </p:sp>
      <p:sp>
        <p:nvSpPr>
          <p:cNvPr id="4" name="Slide Number Placeholder 3"/>
          <p:cNvSpPr>
            <a:spLocks noGrp="1"/>
          </p:cNvSpPr>
          <p:nvPr>
            <p:ph type="sldNum" sz="quarter" idx="10"/>
          </p:nvPr>
        </p:nvSpPr>
        <p:spPr/>
        <p:txBody>
          <a:bodyPr/>
          <a:lstStyle/>
          <a:p>
            <a:fld id="{EF9E293F-23D4-4E45-B685-65D81D9A1FF1}" type="slidenum">
              <a:rPr lang="en-US" smtClean="0"/>
              <a:t>2</a:t>
            </a:fld>
            <a:endParaRPr lang="en-US"/>
          </a:p>
        </p:txBody>
      </p:sp>
    </p:spTree>
    <p:extLst>
      <p:ext uri="{BB962C8B-B14F-4D97-AF65-F5344CB8AC3E}">
        <p14:creationId xmlns:p14="http://schemas.microsoft.com/office/powerpoint/2010/main" val="12460232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need to support the financial capacity of the public to embrace modern-aged medical operations that are necessary for the protection of their health is an essential part of social growth. </a:t>
            </a:r>
          </a:p>
          <a:p>
            <a:r>
              <a:rPr lang="en-US" baseline="0" dirty="0" smtClean="0"/>
              <a:t>Managed Care Payment programs intend to make sure that the public gets what it needs from the medical services that the government offers; empowering them to follow an organized system of public health service payments that can fit their current economic capacities. </a:t>
            </a:r>
            <a:endParaRPr lang="en-US" dirty="0"/>
          </a:p>
        </p:txBody>
      </p:sp>
      <p:sp>
        <p:nvSpPr>
          <p:cNvPr id="4" name="Slide Number Placeholder 3"/>
          <p:cNvSpPr>
            <a:spLocks noGrp="1"/>
          </p:cNvSpPr>
          <p:nvPr>
            <p:ph type="sldNum" sz="quarter" idx="10"/>
          </p:nvPr>
        </p:nvSpPr>
        <p:spPr/>
        <p:txBody>
          <a:bodyPr/>
          <a:lstStyle/>
          <a:p>
            <a:fld id="{EF9E293F-23D4-4E45-B685-65D81D9A1FF1}" type="slidenum">
              <a:rPr lang="en-US" smtClean="0"/>
              <a:t>3</a:t>
            </a:fld>
            <a:endParaRPr lang="en-US"/>
          </a:p>
        </p:txBody>
      </p:sp>
    </p:spTree>
    <p:extLst>
      <p:ext uri="{BB962C8B-B14F-4D97-AF65-F5344CB8AC3E}">
        <p14:creationId xmlns:p14="http://schemas.microsoft.com/office/powerpoint/2010/main" val="10383709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Among the types</a:t>
            </a:r>
            <a:r>
              <a:rPr lang="en-US" baseline="0" dirty="0" smtClean="0"/>
              <a:t> of Programs that identify well with Managed Care Payments include: </a:t>
            </a:r>
          </a:p>
          <a:p>
            <a:endParaRPr lang="en-US" baseline="0" dirty="0" smtClean="0"/>
          </a:p>
          <a:p>
            <a:r>
              <a:rPr lang="en-US" baseline="0" dirty="0" smtClean="0"/>
              <a:t>Managed Care in a Public Setting (MCPS) which is a form of social service that provides assistance to those seeking assistance on how to balance their budget for healthcare options allotments. It basically educates the people on how to manage their money better in order to have something allotted for healthcare needs. </a:t>
            </a:r>
          </a:p>
          <a:p>
            <a:endParaRPr lang="en-US" baseline="0" dirty="0" smtClean="0"/>
          </a:p>
          <a:p>
            <a:r>
              <a:rPr lang="en-US" baseline="0" dirty="0" smtClean="0"/>
              <a:t>Health Maintenance Organization (HMO) promotes the control of the rising healthcare costs keeping everything at a balance [therefore making alternatives of medical operations (including medicines) that could be made available for those who might not have enough funding to pay for the regular priced ones]. </a:t>
            </a:r>
          </a:p>
          <a:p>
            <a:endParaRPr lang="en-US" baseline="0" dirty="0" smtClean="0"/>
          </a:p>
          <a:p>
            <a:r>
              <a:rPr lang="en-US" baseline="0" dirty="0" smtClean="0"/>
              <a:t>Preferred Provider Organization (PPO) entails to create a contract-alliance between healthcare organizations and healthcare financial support providers in order to make the form of assistance they make more effective and </a:t>
            </a:r>
            <a:r>
              <a:rPr lang="en-US" baseline="0" dirty="0" err="1" smtClean="0"/>
              <a:t>efficent</a:t>
            </a:r>
            <a:r>
              <a:rPr lang="en-US" baseline="0" dirty="0" smtClean="0"/>
              <a:t> in serving the public’s needs. </a:t>
            </a:r>
          </a:p>
          <a:p>
            <a:endParaRPr lang="en-US" dirty="0"/>
          </a:p>
        </p:txBody>
      </p:sp>
      <p:sp>
        <p:nvSpPr>
          <p:cNvPr id="4" name="Slide Number Placeholder 3"/>
          <p:cNvSpPr>
            <a:spLocks noGrp="1"/>
          </p:cNvSpPr>
          <p:nvPr>
            <p:ph type="sldNum" sz="quarter" idx="10"/>
          </p:nvPr>
        </p:nvSpPr>
        <p:spPr/>
        <p:txBody>
          <a:bodyPr/>
          <a:lstStyle/>
          <a:p>
            <a:fld id="{EF9E293F-23D4-4E45-B685-65D81D9A1FF1}" type="slidenum">
              <a:rPr lang="en-US" smtClean="0"/>
              <a:t>4</a:t>
            </a:fld>
            <a:endParaRPr lang="en-US"/>
          </a:p>
        </p:txBody>
      </p:sp>
    </p:spTree>
    <p:extLst>
      <p:ext uri="{BB962C8B-B14F-4D97-AF65-F5344CB8AC3E}">
        <p14:creationId xmlns:p14="http://schemas.microsoft.com/office/powerpoint/2010/main" val="34323174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Balancing the concept</a:t>
            </a:r>
            <a:r>
              <a:rPr lang="en-US" baseline="0" dirty="0" smtClean="0"/>
              <a:t> of service-repayment in Managed Care Payment programs entails to make the ends meet and help the low-income earners to become more capable of handling their responsibility of paying for healthcare services through the balance incurred when budget from high paying customers come into existence. </a:t>
            </a:r>
            <a:endParaRPr lang="en-US" dirty="0"/>
          </a:p>
        </p:txBody>
      </p:sp>
      <p:sp>
        <p:nvSpPr>
          <p:cNvPr id="4" name="Slide Number Placeholder 3"/>
          <p:cNvSpPr>
            <a:spLocks noGrp="1"/>
          </p:cNvSpPr>
          <p:nvPr>
            <p:ph type="sldNum" sz="quarter" idx="10"/>
          </p:nvPr>
        </p:nvSpPr>
        <p:spPr/>
        <p:txBody>
          <a:bodyPr/>
          <a:lstStyle/>
          <a:p>
            <a:fld id="{EF9E293F-23D4-4E45-B685-65D81D9A1FF1}" type="slidenum">
              <a:rPr lang="en-US" smtClean="0"/>
              <a:t>5</a:t>
            </a:fld>
            <a:endParaRPr lang="en-US"/>
          </a:p>
        </p:txBody>
      </p:sp>
    </p:spTree>
    <p:extLst>
      <p:ext uri="{BB962C8B-B14F-4D97-AF65-F5344CB8AC3E}">
        <p14:creationId xmlns:p14="http://schemas.microsoft.com/office/powerpoint/2010/main" val="18692695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Managed Care Payments are expected to improve in form</a:t>
            </a:r>
            <a:r>
              <a:rPr lang="en-US" baseline="0" dirty="0" smtClean="0"/>
              <a:t> further into the future. Healthcare entities and companies are expected to take on the challenge of becoming more aware of the fact that the needs of the public are rising; therefore should be supported. </a:t>
            </a:r>
          </a:p>
          <a:p>
            <a:r>
              <a:rPr lang="en-US" baseline="0" dirty="0" smtClean="0"/>
              <a:t>Creating more workable forms of Managed Care Payment programs that could reach individuals from remote areas who might be needing special or specific medical care attention but my not have ample finances for it. </a:t>
            </a:r>
            <a:endParaRPr lang="en-US" dirty="0"/>
          </a:p>
        </p:txBody>
      </p:sp>
      <p:sp>
        <p:nvSpPr>
          <p:cNvPr id="4" name="Slide Number Placeholder 3"/>
          <p:cNvSpPr>
            <a:spLocks noGrp="1"/>
          </p:cNvSpPr>
          <p:nvPr>
            <p:ph type="sldNum" sz="quarter" idx="10"/>
          </p:nvPr>
        </p:nvSpPr>
        <p:spPr/>
        <p:txBody>
          <a:bodyPr/>
          <a:lstStyle/>
          <a:p>
            <a:fld id="{EF9E293F-23D4-4E45-B685-65D81D9A1FF1}" type="slidenum">
              <a:rPr lang="en-US" smtClean="0"/>
              <a:t>6</a:t>
            </a:fld>
            <a:endParaRPr lang="en-US"/>
          </a:p>
        </p:txBody>
      </p:sp>
    </p:spTree>
    <p:extLst>
      <p:ext uri="{BB962C8B-B14F-4D97-AF65-F5344CB8AC3E}">
        <p14:creationId xmlns:p14="http://schemas.microsoft.com/office/powerpoint/2010/main" val="35267304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Managed</a:t>
            </a:r>
            <a:r>
              <a:rPr lang="en-US" baseline="0" dirty="0" smtClean="0"/>
              <a:t> Care Payments, overall, is part of the foundation to which public healthcare is dependent upon. The strategic manner by which medical operations are designed to be enjoyed by everyone needing them is one goal that Medical Care Payment programs are dedicated to comply to. </a:t>
            </a:r>
          </a:p>
          <a:p>
            <a:r>
              <a:rPr lang="en-US" baseline="0" dirty="0" smtClean="0"/>
              <a:t>Noticeably, it could be understood that taking into account the consideration over balancing high health costs, the role of Managed Care Payments play a distinct insistence on how public values are protected well for the sake of developing better </a:t>
            </a:r>
            <a:r>
              <a:rPr lang="en-US" baseline="0" smtClean="0"/>
              <a:t>health programs for the public. </a:t>
            </a:r>
            <a:endParaRPr lang="en-US"/>
          </a:p>
        </p:txBody>
      </p:sp>
      <p:sp>
        <p:nvSpPr>
          <p:cNvPr id="4" name="Slide Number Placeholder 3"/>
          <p:cNvSpPr>
            <a:spLocks noGrp="1"/>
          </p:cNvSpPr>
          <p:nvPr>
            <p:ph type="sldNum" sz="quarter" idx="10"/>
          </p:nvPr>
        </p:nvSpPr>
        <p:spPr/>
        <p:txBody>
          <a:bodyPr/>
          <a:lstStyle/>
          <a:p>
            <a:fld id="{EF9E293F-23D4-4E45-B685-65D81D9A1FF1}" type="slidenum">
              <a:rPr lang="en-US" smtClean="0"/>
              <a:t>7</a:t>
            </a:fld>
            <a:endParaRPr lang="en-US"/>
          </a:p>
        </p:txBody>
      </p:sp>
    </p:spTree>
    <p:extLst>
      <p:ext uri="{BB962C8B-B14F-4D97-AF65-F5344CB8AC3E}">
        <p14:creationId xmlns:p14="http://schemas.microsoft.com/office/powerpoint/2010/main" val="19880778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95" name="Group 94"/>
          <p:cNvGrpSpPr/>
          <p:nvPr/>
        </p:nvGrpSpPr>
        <p:grpSpPr>
          <a:xfrm>
            <a:off x="0" y="-30477"/>
            <a:ext cx="9067800" cy="6889273"/>
            <a:chOff x="0" y="-30477"/>
            <a:chExt cx="9067800" cy="6889273"/>
          </a:xfrm>
        </p:grpSpPr>
        <p:cxnSp>
          <p:nvCxnSpPr>
            <p:cNvPr id="110" name="Straight Connector 109"/>
            <p:cNvCxnSpPr/>
            <p:nvPr/>
          </p:nvCxnSpPr>
          <p:spPr>
            <a:xfrm rot="16200000" flipH="1">
              <a:off x="-1447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rot="16200000" flipH="1">
              <a:off x="-1638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rot="5400000">
              <a:off x="-1485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rot="5400000">
              <a:off x="-32385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rot="16200000" flipH="1">
              <a:off x="-33147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rot="16200000" flipH="1">
              <a:off x="-1371600" y="2971800"/>
              <a:ext cx="6858000"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rot="16200000" flipH="1">
              <a:off x="-2819400" y="3200400"/>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rot="5400000">
              <a:off x="-2705099" y="3238500"/>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rot="16200000" flipH="1">
              <a:off x="-21336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rot="16200000" flipH="1">
              <a:off x="-31242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rot="16200000" flipH="1">
              <a:off x="-1828799" y="3352799"/>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rot="16200000" flipH="1">
              <a:off x="-28194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90" name="Straight Connector 189"/>
            <p:cNvCxnSpPr/>
            <p:nvPr/>
          </p:nvCxnSpPr>
          <p:spPr>
            <a:xfrm rot="16200000" flipH="1">
              <a:off x="-2438400" y="3124200"/>
              <a:ext cx="6858000" cy="609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rot="5400000">
              <a:off x="-173164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rot="5400000">
              <a:off x="-1142048"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rot="5400000">
              <a:off x="-9144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rot="5400000">
              <a:off x="-185547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rot="16200000" flipH="1">
              <a:off x="-26431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16200000" flipH="1">
              <a:off x="-1954530" y="3326130"/>
              <a:ext cx="6858000" cy="20574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rot="16200000" flipH="1">
              <a:off x="-2362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9" name="Straight Connector 208"/>
            <p:cNvCxnSpPr/>
            <p:nvPr/>
          </p:nvCxnSpPr>
          <p:spPr>
            <a:xfrm rot="16200000" flipH="1">
              <a:off x="-21336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10" name="Straight Connector 209"/>
            <p:cNvCxnSpPr/>
            <p:nvPr/>
          </p:nvCxnSpPr>
          <p:spPr>
            <a:xfrm rot="16200000" flipH="1">
              <a:off x="1066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rot="16200000" flipH="1">
              <a:off x="876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2" name="Straight Connector 211"/>
            <p:cNvCxnSpPr/>
            <p:nvPr/>
          </p:nvCxnSpPr>
          <p:spPr>
            <a:xfrm rot="5400000">
              <a:off x="1028700" y="3238500"/>
              <a:ext cx="6858000"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p:cNvCxnSpPr/>
            <p:nvPr/>
          </p:nvCxnSpPr>
          <p:spPr>
            <a:xfrm rot="5400000">
              <a:off x="-7239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4" name="Straight Connector 213"/>
            <p:cNvCxnSpPr/>
            <p:nvPr/>
          </p:nvCxnSpPr>
          <p:spPr>
            <a:xfrm rot="16200000" flipH="1">
              <a:off x="-8001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5" name="Straight Connector 214"/>
            <p:cNvCxnSpPr/>
            <p:nvPr/>
          </p:nvCxnSpPr>
          <p:spPr>
            <a:xfrm rot="5400000">
              <a:off x="-152400" y="3429000"/>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6" name="Straight Connector 215"/>
            <p:cNvCxnSpPr/>
            <p:nvPr/>
          </p:nvCxnSpPr>
          <p:spPr>
            <a:xfrm rot="16200000" flipH="1">
              <a:off x="-304800" y="3200400"/>
              <a:ext cx="6858000"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p:nvCxnSpPr>
          <p:spPr>
            <a:xfrm rot="5400000">
              <a:off x="-190499" y="3238500"/>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p:cNvCxnSpPr/>
            <p:nvPr/>
          </p:nvCxnSpPr>
          <p:spPr>
            <a:xfrm rot="16200000" flipH="1">
              <a:off x="3810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p:cNvCxnSpPr/>
            <p:nvPr/>
          </p:nvCxnSpPr>
          <p:spPr>
            <a:xfrm rot="16200000" flipH="1">
              <a:off x="-6096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p:nvCxnSpPr>
          <p:spPr>
            <a:xfrm rot="16200000" flipH="1">
              <a:off x="685801" y="3352799"/>
              <a:ext cx="6858000" cy="152401"/>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rot="16200000" flipH="1">
              <a:off x="-304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2" name="Straight Connector 221"/>
            <p:cNvCxnSpPr/>
            <p:nvPr/>
          </p:nvCxnSpPr>
          <p:spPr>
            <a:xfrm rot="5400000">
              <a:off x="-10287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a:xfrm rot="5400000">
              <a:off x="78295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p:nvCxnSpPr>
          <p:spPr>
            <a:xfrm rot="5400000">
              <a:off x="1372552"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5" name="Straight Connector 224"/>
            <p:cNvCxnSpPr/>
            <p:nvPr/>
          </p:nvCxnSpPr>
          <p:spPr>
            <a:xfrm rot="5400000">
              <a:off x="1600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p:nvCxnSpPr>
          <p:spPr>
            <a:xfrm rot="5400000">
              <a:off x="65913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16200000" flipH="1">
              <a:off x="-1285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28" name="Straight Connector 227"/>
            <p:cNvCxnSpPr/>
            <p:nvPr/>
          </p:nvCxnSpPr>
          <p:spPr>
            <a:xfrm rot="16200000" flipH="1">
              <a:off x="560070" y="3326130"/>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9" name="Straight Connector 228"/>
            <p:cNvCxnSpPr/>
            <p:nvPr/>
          </p:nvCxnSpPr>
          <p:spPr>
            <a:xfrm rot="16200000" flipH="1">
              <a:off x="1524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0" name="Straight Connector 229"/>
            <p:cNvCxnSpPr/>
            <p:nvPr/>
          </p:nvCxnSpPr>
          <p:spPr>
            <a:xfrm rot="16200000" flipH="1">
              <a:off x="3810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7" name="Straight Connector 236"/>
            <p:cNvCxnSpPr/>
            <p:nvPr/>
          </p:nvCxnSpPr>
          <p:spPr>
            <a:xfrm rot="16200000" flipH="1">
              <a:off x="2743200" y="3352801"/>
              <a:ext cx="6858000" cy="1524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38" name="Straight Connector 237"/>
            <p:cNvCxnSpPr/>
            <p:nvPr/>
          </p:nvCxnSpPr>
          <p:spPr>
            <a:xfrm rot="16200000" flipH="1">
              <a:off x="2095501"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9" name="Straight Connector 238"/>
            <p:cNvCxnSpPr/>
            <p:nvPr/>
          </p:nvCxnSpPr>
          <p:spPr>
            <a:xfrm rot="5400000">
              <a:off x="2705100"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0" name="Straight Connector 239"/>
            <p:cNvCxnSpPr/>
            <p:nvPr/>
          </p:nvCxnSpPr>
          <p:spPr>
            <a:xfrm rot="5400000">
              <a:off x="1828801" y="3276600"/>
              <a:ext cx="6857999"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41" name="Straight Connector 240"/>
            <p:cNvCxnSpPr/>
            <p:nvPr/>
          </p:nvCxnSpPr>
          <p:spPr>
            <a:xfrm rot="16200000" flipH="1">
              <a:off x="1066800" y="3200402"/>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42" name="Straight Connector 241"/>
            <p:cNvCxnSpPr/>
            <p:nvPr/>
          </p:nvCxnSpPr>
          <p:spPr>
            <a:xfrm rot="16200000" flipH="1">
              <a:off x="2362201" y="3352800"/>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43" name="Straight Connector 242"/>
            <p:cNvCxnSpPr/>
            <p:nvPr/>
          </p:nvCxnSpPr>
          <p:spPr>
            <a:xfrm rot="5400000">
              <a:off x="2646045" y="2722246"/>
              <a:ext cx="6858000"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244" name="Straight Connector 243"/>
            <p:cNvCxnSpPr/>
            <p:nvPr/>
          </p:nvCxnSpPr>
          <p:spPr>
            <a:xfrm rot="5400000">
              <a:off x="3048952" y="3277553"/>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45" name="Straight Connector 244"/>
            <p:cNvCxnSpPr/>
            <p:nvPr/>
          </p:nvCxnSpPr>
          <p:spPr>
            <a:xfrm rot="5400000">
              <a:off x="2895600" y="3276601"/>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6" name="Straight Connector 245"/>
            <p:cNvCxnSpPr/>
            <p:nvPr/>
          </p:nvCxnSpPr>
          <p:spPr>
            <a:xfrm rot="5400000">
              <a:off x="2388870" y="3227071"/>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47" name="Straight Connector 246"/>
            <p:cNvCxnSpPr/>
            <p:nvPr/>
          </p:nvCxnSpPr>
          <p:spPr>
            <a:xfrm rot="16200000" flipH="1">
              <a:off x="22364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8" name="Straight Connector 247"/>
            <p:cNvCxnSpPr/>
            <p:nvPr/>
          </p:nvCxnSpPr>
          <p:spPr>
            <a:xfrm rot="16200000" flipH="1">
              <a:off x="17526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9" name="Straight Connector 248"/>
            <p:cNvCxnSpPr/>
            <p:nvPr/>
          </p:nvCxnSpPr>
          <p:spPr>
            <a:xfrm rot="16200000" flipH="1">
              <a:off x="19812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0" name="Straight Connector 249"/>
            <p:cNvCxnSpPr/>
            <p:nvPr/>
          </p:nvCxnSpPr>
          <p:spPr>
            <a:xfrm rot="5400000">
              <a:off x="3467100" y="3314701"/>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1" name="Straight Connector 250"/>
            <p:cNvCxnSpPr/>
            <p:nvPr/>
          </p:nvCxnSpPr>
          <p:spPr>
            <a:xfrm rot="16200000" flipH="1">
              <a:off x="3467099" y="3314701"/>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2" name="Straight Connector 251"/>
            <p:cNvCxnSpPr/>
            <p:nvPr/>
          </p:nvCxnSpPr>
          <p:spPr>
            <a:xfrm rot="5400000">
              <a:off x="4038600" y="3429001"/>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3" name="Straight Connector 252"/>
            <p:cNvCxnSpPr/>
            <p:nvPr/>
          </p:nvCxnSpPr>
          <p:spPr>
            <a:xfrm rot="16200000" flipH="1">
              <a:off x="3886200" y="3200401"/>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254" name="Straight Connector 253"/>
            <p:cNvCxnSpPr/>
            <p:nvPr/>
          </p:nvCxnSpPr>
          <p:spPr>
            <a:xfrm rot="5400000">
              <a:off x="4000501" y="3238501"/>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rot="16200000" flipH="1">
              <a:off x="4572000" y="3200401"/>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p:nvCxnSpPr>
          <p:spPr>
            <a:xfrm rot="16200000" flipH="1">
              <a:off x="3733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8" name="Straight Connector 257"/>
            <p:cNvCxnSpPr/>
            <p:nvPr/>
          </p:nvCxnSpPr>
          <p:spPr>
            <a:xfrm rot="5400000">
              <a:off x="36195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59" name="Straight Connector 258"/>
            <p:cNvCxnSpPr/>
            <p:nvPr/>
          </p:nvCxnSpPr>
          <p:spPr>
            <a:xfrm rot="16200000" flipH="1">
              <a:off x="4214813" y="3252788"/>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60" name="Straight Connector 259"/>
            <p:cNvCxnSpPr/>
            <p:nvPr/>
          </p:nvCxnSpPr>
          <p:spPr>
            <a:xfrm rot="16200000" flipH="1">
              <a:off x="47510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rot="16200000" flipH="1">
              <a:off x="43434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2" name="Straight Connector 261"/>
            <p:cNvCxnSpPr/>
            <p:nvPr/>
          </p:nvCxnSpPr>
          <p:spPr>
            <a:xfrm rot="16200000" flipH="1">
              <a:off x="4572000" y="3352801"/>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64" name="Straight Connector 263"/>
            <p:cNvCxnSpPr/>
            <p:nvPr/>
          </p:nvCxnSpPr>
          <p:spPr>
            <a:xfrm rot="16200000" flipH="1">
              <a:off x="5257800" y="3352802"/>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rot="16200000" flipH="1">
              <a:off x="5067300" y="3238502"/>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6" name="Straight Connector 265"/>
            <p:cNvCxnSpPr/>
            <p:nvPr/>
          </p:nvCxnSpPr>
          <p:spPr>
            <a:xfrm rot="5400000">
              <a:off x="5219700" y="3238502"/>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67" name="Straight Connector 266"/>
            <p:cNvCxnSpPr/>
            <p:nvPr/>
          </p:nvCxnSpPr>
          <p:spPr>
            <a:xfrm rot="16200000" flipH="1">
              <a:off x="4876801" y="3352801"/>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68" name="Straight Connector 267"/>
            <p:cNvCxnSpPr/>
            <p:nvPr/>
          </p:nvCxnSpPr>
          <p:spPr>
            <a:xfrm rot="5400000">
              <a:off x="5527994" y="3318196"/>
              <a:ext cx="6888479"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70" name="Straight Connector 269"/>
            <p:cNvCxnSpPr/>
            <p:nvPr/>
          </p:nvCxnSpPr>
          <p:spPr>
            <a:xfrm rot="5400000">
              <a:off x="4850130" y="3227072"/>
              <a:ext cx="6858000"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71" name="Straight Connector 270"/>
            <p:cNvCxnSpPr/>
            <p:nvPr/>
          </p:nvCxnSpPr>
          <p:spPr>
            <a:xfrm rot="16200000" flipH="1">
              <a:off x="4751070" y="3326132"/>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8" name="Straight Connector 277"/>
            <p:cNvCxnSpPr/>
            <p:nvPr/>
          </p:nvCxnSpPr>
          <p:spPr>
            <a:xfrm rot="5400000">
              <a:off x="5562599" y="3429001"/>
              <a:ext cx="685800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83" name="Straight Connector 282"/>
            <p:cNvCxnSpPr/>
            <p:nvPr/>
          </p:nvCxnSpPr>
          <p:spPr>
            <a:xfrm rot="5400000">
              <a:off x="2552700" y="3390900"/>
              <a:ext cx="6858000"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89" name="Straight Connector 288"/>
            <p:cNvCxnSpPr/>
            <p:nvPr/>
          </p:nvCxnSpPr>
          <p:spPr>
            <a:xfrm rot="16200000" flipH="1">
              <a:off x="3048000" y="3352800"/>
              <a:ext cx="6858000"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2" name="Straight Connector 291"/>
            <p:cNvCxnSpPr/>
            <p:nvPr/>
          </p:nvCxnSpPr>
          <p:spPr>
            <a:xfrm rot="16200000" flipH="1">
              <a:off x="3238500" y="3238500"/>
              <a:ext cx="6858000"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94" name="Straight Connector 293"/>
            <p:cNvCxnSpPr/>
            <p:nvPr/>
          </p:nvCxnSpPr>
          <p:spPr>
            <a:xfrm rot="5400000">
              <a:off x="2133600" y="3276600"/>
              <a:ext cx="6858000"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8" name="Straight Connector 297"/>
            <p:cNvCxnSpPr/>
            <p:nvPr/>
          </p:nvCxnSpPr>
          <p:spPr>
            <a:xfrm rot="16200000" flipH="1">
              <a:off x="3148013" y="3252789"/>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99" name="Straight Connector 298"/>
            <p:cNvCxnSpPr/>
            <p:nvPr/>
          </p:nvCxnSpPr>
          <p:spPr>
            <a:xfrm rot="5400000">
              <a:off x="3771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2" name="Straight Connector 301"/>
            <p:cNvCxnSpPr/>
            <p:nvPr/>
          </p:nvCxnSpPr>
          <p:spPr>
            <a:xfrm rot="5400000">
              <a:off x="4229100" y="2933700"/>
              <a:ext cx="6858000"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07" name="Straight Connector 306"/>
            <p:cNvCxnSpPr/>
            <p:nvPr/>
          </p:nvCxnSpPr>
          <p:spPr>
            <a:xfrm rot="16200000" flipH="1">
              <a:off x="1371600" y="3200403"/>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4" name="Date Placeholder 3"/>
          <p:cNvSpPr>
            <a:spLocks noGrp="1"/>
          </p:cNvSpPr>
          <p:nvPr>
            <p:ph type="dt" sz="half" idx="10"/>
          </p:nvPr>
        </p:nvSpPr>
        <p:spPr/>
        <p:txBody>
          <a:bodyPr/>
          <a:lstStyle/>
          <a:p>
            <a:fld id="{4E7199AA-37B2-4F91-99B8-3A2F93B33694}" type="datetimeFigureOut">
              <a:rPr lang="en-US" smtClean="0"/>
              <a:t>4/30/2015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FC7B96-E9CA-448A-BD3D-4E31CA06099C}" type="slidenum">
              <a:rPr lang="en-US" smtClean="0"/>
              <a:t>‹#›</a:t>
            </a:fld>
            <a:endParaRPr lang="en-US"/>
          </a:p>
        </p:txBody>
      </p:sp>
      <p:sp>
        <p:nvSpPr>
          <p:cNvPr id="113" name="Rectangle 112"/>
          <p:cNvSpPr/>
          <p:nvPr/>
        </p:nvSpPr>
        <p:spPr>
          <a:xfrm>
            <a:off x="0" y="1905000"/>
            <a:ext cx="4953000" cy="3124200"/>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grpSp>
        <p:nvGrpSpPr>
          <p:cNvPr id="94" name="Group 93"/>
          <p:cNvGrpSpPr/>
          <p:nvPr/>
        </p:nvGrpSpPr>
        <p:grpSpPr>
          <a:xfrm>
            <a:off x="0" y="2057400"/>
            <a:ext cx="4801394" cy="2820988"/>
            <a:chOff x="0" y="2057400"/>
            <a:chExt cx="4801394" cy="2820988"/>
          </a:xfrm>
        </p:grpSpPr>
        <p:cxnSp>
          <p:nvCxnSpPr>
            <p:cNvPr id="117" name="Straight Connector 116"/>
            <p:cNvCxnSpPr/>
            <p:nvPr/>
          </p:nvCxnSpPr>
          <p:spPr>
            <a:xfrm>
              <a:off x="0" y="20574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a:off x="0" y="48768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rot="5400000">
              <a:off x="3391694" y="3467100"/>
              <a:ext cx="2818606"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228600" y="2130425"/>
            <a:ext cx="4419600" cy="1600327"/>
          </a:xfrm>
        </p:spPr>
        <p:txBody>
          <a:bodyPr anchor="b">
            <a:normAutofit/>
          </a:bodyPr>
          <a:lstStyle>
            <a:lvl1pPr algn="l">
              <a:defRPr sz="3600" b="1" cap="none" spc="40" baseline="0">
                <a:ln w="13335" cmpd="sng">
                  <a:solidFill>
                    <a:schemeClr val="accent1">
                      <a:lumMod val="50000"/>
                    </a:schemeClr>
                  </a:solidFill>
                  <a:prstDash val="solid"/>
                </a:ln>
                <a:solidFill>
                  <a:schemeClr val="accent6">
                    <a:tint val="1000"/>
                  </a:schemeClr>
                </a:solidFill>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28600" y="3733800"/>
            <a:ext cx="4419600" cy="1066800"/>
          </a:xfrm>
        </p:spPr>
        <p:txBody>
          <a:bodyPr>
            <a:normAutofit/>
          </a:bodyPr>
          <a:lstStyle>
            <a:lvl1pPr marL="0" indent="0" algn="l">
              <a:buNone/>
              <a:defRPr sz="22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E7199AA-37B2-4F91-99B8-3A2F93B33694}" type="datetimeFigureOut">
              <a:rPr lang="en-US" smtClean="0"/>
              <a:t>4/30/2015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FC7B96-E9CA-448A-BD3D-4E31CA06099C}"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E7199AA-37B2-4F91-99B8-3A2F93B33694}" type="datetimeFigureOut">
              <a:rPr lang="en-US" smtClean="0"/>
              <a:t>4/30/2015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FC7B96-E9CA-448A-BD3D-4E31CA06099C}"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E7199AA-37B2-4F91-99B8-3A2F93B33694}" type="datetimeFigureOut">
              <a:rPr lang="en-US" smtClean="0"/>
              <a:t>4/30/2015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FC7B96-E9CA-448A-BD3D-4E31CA06099C}"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grpSp>
        <p:nvGrpSpPr>
          <p:cNvPr id="7" name="Group 92"/>
          <p:cNvGrpSpPr/>
          <p:nvPr/>
        </p:nvGrpSpPr>
        <p:grpSpPr>
          <a:xfrm>
            <a:off x="1" y="-30478"/>
            <a:ext cx="9067799" cy="4846320"/>
            <a:chOff x="1" y="-30477"/>
            <a:chExt cx="9067799" cy="4526277"/>
          </a:xfrm>
        </p:grpSpPr>
        <p:cxnSp>
          <p:nvCxnSpPr>
            <p:cNvPr id="8" name="Straight Connector 7"/>
            <p:cNvCxnSpPr/>
            <p:nvPr/>
          </p:nvCxnSpPr>
          <p:spPr>
            <a:xfrm rot="16200000" flipH="1">
              <a:off x="-2716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6200000" flipH="1">
              <a:off x="-4621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3097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206236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16200000" flipH="1">
              <a:off x="-213856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16200000" flipH="1">
              <a:off x="-195465" y="1785212"/>
              <a:ext cx="4505731"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6200000" flipH="1">
              <a:off x="-164326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1528964"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6200000" flipH="1">
              <a:off x="-95746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6200000" flipH="1">
              <a:off x="-194806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6200000" flipH="1">
              <a:off x="-652664" y="2166211"/>
              <a:ext cx="4505731" cy="152401"/>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6200000" flipH="1">
              <a:off x="-16432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6200000" flipH="1">
              <a:off x="-1790700" y="2019300"/>
              <a:ext cx="4495800" cy="4572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55551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a:off x="340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26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a:off x="-67933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6200000" flipH="1">
              <a:off x="-1467052"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6200000" flipH="1">
              <a:off x="-77839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6200000" flipH="1">
              <a:off x="-11860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16200000" flipH="1">
              <a:off x="-9574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16200000" flipH="1">
              <a:off x="22429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16200000" flipH="1">
              <a:off x="20524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2204835" y="2051912"/>
              <a:ext cx="4505731"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452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16200000" flipH="1">
              <a:off x="37603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5400000">
              <a:off x="1023735" y="2242139"/>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16200000" flipH="1">
              <a:off x="871335" y="2013812"/>
              <a:ext cx="4505731"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5400000">
              <a:off x="985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16200000" flipH="1">
              <a:off x="155713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16200000" flipH="1">
              <a:off x="5665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16200000" flipH="1">
              <a:off x="1861936" y="2166211"/>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16200000" flipH="1">
              <a:off x="8713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1474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0">
              <a:off x="195909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5400000">
              <a:off x="25486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5400000">
              <a:off x="27763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5400000">
              <a:off x="183526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16200000" flipH="1">
              <a:off x="1047548"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16200000" flipH="1">
              <a:off x="1736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16200000" flipH="1">
              <a:off x="1328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16200000" flipH="1">
              <a:off x="1557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16200000" flipH="1">
              <a:off x="39193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16200000" flipH="1">
              <a:off x="3271636"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5400000">
              <a:off x="38812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5400000">
              <a:off x="3004936" y="2090012"/>
              <a:ext cx="4505730"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16200000" flipH="1">
              <a:off x="22429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16200000" flipH="1">
              <a:off x="35383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rot="5400000">
              <a:off x="3822180" y="1535657"/>
              <a:ext cx="4505731"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5400000">
              <a:off x="4225087" y="2090965"/>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rot="5400000">
              <a:off x="407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rot="5400000">
              <a:off x="356500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rot="16200000" flipH="1">
              <a:off x="34126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rot="16200000" flipH="1">
              <a:off x="29287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rot="16200000" flipH="1">
              <a:off x="3081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rot="5400000">
              <a:off x="4643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rot="16200000" flipH="1">
              <a:off x="4643234"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rot="5400000">
              <a:off x="5214735" y="2242140"/>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16200000" flipH="1">
              <a:off x="506233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5400000">
              <a:off x="5176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rot="16200000" flipH="1">
              <a:off x="57481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rot="16200000" flipH="1">
              <a:off x="49099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rot="5400000">
              <a:off x="47956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rot="16200000" flipH="1">
              <a:off x="53909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rot="16200000" flipH="1">
              <a:off x="5927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rot="16200000" flipH="1">
              <a:off x="5519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rot="16200000" flipH="1">
              <a:off x="5748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rot="16200000" flipH="1">
              <a:off x="6433935" y="2166213"/>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rot="16200000" flipH="1">
              <a:off x="62434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rot="5400000">
              <a:off x="63958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rot="16200000" flipH="1">
              <a:off x="60529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rot="5400000">
              <a:off x="6709356" y="2136834"/>
              <a:ext cx="4525755"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rot="5400000">
              <a:off x="6026265" y="2040483"/>
              <a:ext cx="4505731"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rot="16200000" flipH="1">
              <a:off x="5927205" y="2139543"/>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rot="5400000">
              <a:off x="6738734" y="2242140"/>
              <a:ext cx="450573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rot="5400000">
              <a:off x="3728835" y="2204312"/>
              <a:ext cx="4505731"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rot="16200000" flipH="1">
              <a:off x="4224135" y="2166212"/>
              <a:ext cx="4505731"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rot="16200000" flipH="1">
              <a:off x="4414635" y="2051912"/>
              <a:ext cx="4505731"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rot="5400000">
              <a:off x="3309735" y="2090012"/>
              <a:ext cx="4505731"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rot="16200000" flipH="1">
              <a:off x="43241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rot="5400000">
              <a:off x="49480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rot="5400000">
              <a:off x="5405235" y="1747112"/>
              <a:ext cx="4505731"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rot="16200000" flipH="1">
              <a:off x="2547735" y="2013814"/>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94" name="Rectangle 93"/>
          <p:cNvSpPr/>
          <p:nvPr/>
        </p:nvSpPr>
        <p:spPr>
          <a:xfrm>
            <a:off x="0" y="4311168"/>
            <a:ext cx="9144000" cy="1905000"/>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96" name="Straight Connector 95"/>
          <p:cNvCxnSpPr/>
          <p:nvPr/>
        </p:nvCxnSpPr>
        <p:spPr>
          <a:xfrm>
            <a:off x="0" y="4387368"/>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0" y="6138380"/>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457200" y="5621364"/>
            <a:ext cx="8305800" cy="414649"/>
          </a:xfrm>
        </p:spPr>
        <p:txBody>
          <a:bodyPr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5" name="Title 94"/>
          <p:cNvSpPr>
            <a:spLocks noGrp="1"/>
          </p:cNvSpPr>
          <p:nvPr>
            <p:ph type="title"/>
          </p:nvPr>
        </p:nvSpPr>
        <p:spPr>
          <a:xfrm>
            <a:off x="457200" y="4463568"/>
            <a:ext cx="8305800" cy="1143000"/>
          </a:xfrm>
        </p:spPr>
        <p:txBody>
          <a:bodyPr/>
          <a:lstStyle/>
          <a:p>
            <a:r>
              <a:rPr lang="en-US" smtClean="0"/>
              <a:t>Click to edit Master title style</a:t>
            </a:r>
            <a:endParaRPr lang="en-US"/>
          </a:p>
        </p:txBody>
      </p:sp>
      <p:sp>
        <p:nvSpPr>
          <p:cNvPr id="2" name="Date Placeholder 1"/>
          <p:cNvSpPr>
            <a:spLocks noGrp="1"/>
          </p:cNvSpPr>
          <p:nvPr>
            <p:ph type="dt" sz="half" idx="10"/>
          </p:nvPr>
        </p:nvSpPr>
        <p:spPr/>
        <p:txBody>
          <a:bodyPr/>
          <a:lstStyle/>
          <a:p>
            <a:fld id="{4E7199AA-37B2-4F91-99B8-3A2F93B33694}" type="datetimeFigureOut">
              <a:rPr lang="en-US" smtClean="0"/>
              <a:t>4/30/2015</a:t>
            </a:fld>
            <a:endParaRPr lang="en-US"/>
          </a:p>
        </p:txBody>
      </p:sp>
      <p:sp>
        <p:nvSpPr>
          <p:cNvPr id="91" name="Footer Placeholder 90"/>
          <p:cNvSpPr>
            <a:spLocks noGrp="1"/>
          </p:cNvSpPr>
          <p:nvPr>
            <p:ph type="ftr" sz="quarter" idx="11"/>
          </p:nvPr>
        </p:nvSpPr>
        <p:spPr/>
        <p:txBody>
          <a:bodyPr/>
          <a:lstStyle/>
          <a:p>
            <a:endParaRPr lang="en-US"/>
          </a:p>
        </p:txBody>
      </p:sp>
      <p:sp>
        <p:nvSpPr>
          <p:cNvPr id="92" name="Slide Number Placeholder 91"/>
          <p:cNvSpPr>
            <a:spLocks noGrp="1"/>
          </p:cNvSpPr>
          <p:nvPr>
            <p:ph type="sldNum" sz="quarter" idx="12"/>
          </p:nvPr>
        </p:nvSpPr>
        <p:spPr/>
        <p:txBody>
          <a:bodyPr/>
          <a:lstStyle/>
          <a:p>
            <a:fld id="{C8FC7B96-E9CA-448A-BD3D-4E31CA06099C}"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E7199AA-37B2-4F91-99B8-3A2F93B33694}" type="datetimeFigureOut">
              <a:rPr lang="en-US" smtClean="0"/>
              <a:t>4/30/2015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FC7B96-E9CA-448A-BD3D-4E31CA06099C}"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E7199AA-37B2-4F91-99B8-3A2F93B33694}" type="datetimeFigureOut">
              <a:rPr lang="en-US" smtClean="0"/>
              <a:t>4/30/2015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8FC7B96-E9CA-448A-BD3D-4E31CA06099C}"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E7199AA-37B2-4F91-99B8-3A2F93B33694}" type="datetimeFigureOut">
              <a:rPr lang="en-US" smtClean="0"/>
              <a:t>4/30/2015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8FC7B96-E9CA-448A-BD3D-4E31CA06099C}"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7199AA-37B2-4F91-99B8-3A2F93B33694}" type="datetimeFigureOut">
              <a:rPr lang="en-US" smtClean="0"/>
              <a:t>4/30/2015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8FC7B96-E9CA-448A-BD3D-4E31CA06099C}"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200400" y="273050"/>
            <a:ext cx="5486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E7199AA-37B2-4F91-99B8-3A2F93B33694}" type="datetimeFigureOut">
              <a:rPr lang="en-US" smtClean="0"/>
              <a:t>4/30/2015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FC7B96-E9CA-448A-BD3D-4E31CA06099C}" type="slidenum">
              <a:rPr lang="en-US" smtClean="0"/>
              <a:t>‹#›</a:t>
            </a:fld>
            <a:endParaRPr lang="en-US"/>
          </a:p>
        </p:txBody>
      </p:sp>
      <p:sp>
        <p:nvSpPr>
          <p:cNvPr id="37" name="Rectangle 36"/>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39" name="Straight Connector 38"/>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2400" y="1901952"/>
            <a:ext cx="2377440" cy="1371600"/>
          </a:xfrm>
        </p:spPr>
        <p:txBody>
          <a:bodyPr anchor="b">
            <a:normAutofit/>
          </a:bodyPr>
          <a:lstStyle>
            <a:lvl1pPr algn="l" defTabSz="914400" rtl="0" eaLnBrk="1" latinLnBrk="0" hangingPunct="1">
              <a:spcBef>
                <a:spcPct val="0"/>
              </a:spcBef>
              <a:buNone/>
              <a:tabLst>
                <a:tab pos="3830638" algn="l"/>
              </a:tabLst>
              <a:defRPr lang="en-US" sz="2600" b="1" kern="1200" cap="none" spc="20" baseline="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mj-lt"/>
                <a:ea typeface="+mj-ea"/>
                <a:cs typeface="+mj-cs"/>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152400" y="3273552"/>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200400" y="381000"/>
            <a:ext cx="5562600" cy="5638800"/>
          </a:xfrm>
          <a:solidFill>
            <a:schemeClr val="bg2"/>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5" name="Date Placeholder 4"/>
          <p:cNvSpPr>
            <a:spLocks noGrp="1"/>
          </p:cNvSpPr>
          <p:nvPr>
            <p:ph type="dt" sz="half" idx="10"/>
          </p:nvPr>
        </p:nvSpPr>
        <p:spPr/>
        <p:txBody>
          <a:bodyPr/>
          <a:lstStyle/>
          <a:p>
            <a:fld id="{4E7199AA-37B2-4F91-99B8-3A2F93B33694}" type="datetimeFigureOut">
              <a:rPr lang="en-US" smtClean="0"/>
              <a:t>4/30/2015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FC7B96-E9CA-448A-BD3D-4E31CA06099C}" type="slidenum">
              <a:rPr lang="en-US" smtClean="0"/>
              <a:t>‹#›</a:t>
            </a:fld>
            <a:endParaRPr lang="en-US"/>
          </a:p>
        </p:txBody>
      </p:sp>
      <p:sp>
        <p:nvSpPr>
          <p:cNvPr id="33" name="Rectangle 32"/>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34" name="Straight Connector 33"/>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5448" y="1905000"/>
            <a:ext cx="2377440" cy="1371600"/>
          </a:xfrm>
        </p:spPr>
        <p:txBody>
          <a:bodyPr anchor="b">
            <a:normAutofit/>
          </a:bodyPr>
          <a:lstStyle>
            <a:lvl1pPr algn="l">
              <a:defRPr sz="2600" b="1" cap="none" spc="20" baseline="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152400" y="3276600"/>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90" name="Rectangle 189"/>
          <p:cNvSpPr/>
          <p:nvPr/>
        </p:nvSpPr>
        <p:spPr>
          <a:xfrm>
            <a:off x="149352" y="137160"/>
            <a:ext cx="8869680" cy="6583680"/>
          </a:xfrm>
          <a:prstGeom prst="rect">
            <a:avLst/>
          </a:prstGeom>
          <a:noFill/>
          <a:ln w="19050" cmpd="sng">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12408"/>
            <a:ext cx="2133600" cy="365125"/>
          </a:xfrm>
          <a:prstGeom prst="rect">
            <a:avLst/>
          </a:prstGeom>
        </p:spPr>
        <p:txBody>
          <a:bodyPr vert="horz" lIns="91440" tIns="45720" rIns="91440" bIns="45720" rtlCol="0" anchor="ctr"/>
          <a:lstStyle>
            <a:lvl1pPr algn="l">
              <a:defRPr sz="1200">
                <a:solidFill>
                  <a:schemeClr val="tx2"/>
                </a:solidFill>
              </a:defRPr>
            </a:lvl1pPr>
          </a:lstStyle>
          <a:p>
            <a:fld id="{4E7199AA-37B2-4F91-99B8-3A2F93B33694}" type="datetimeFigureOut">
              <a:rPr lang="en-US" smtClean="0"/>
              <a:t>4/30/2015</a:t>
            </a:fld>
            <a:endParaRPr lang="en-US"/>
          </a:p>
        </p:txBody>
      </p:sp>
      <p:sp>
        <p:nvSpPr>
          <p:cNvPr id="5" name="Footer Placeholder 4"/>
          <p:cNvSpPr>
            <a:spLocks noGrp="1"/>
          </p:cNvSpPr>
          <p:nvPr>
            <p:ph type="ftr" sz="quarter" idx="3"/>
          </p:nvPr>
        </p:nvSpPr>
        <p:spPr>
          <a:xfrm>
            <a:off x="2831123" y="6312408"/>
            <a:ext cx="3481754" cy="365125"/>
          </a:xfrm>
          <a:prstGeom prst="rect">
            <a:avLst/>
          </a:prstGeom>
        </p:spPr>
        <p:txBody>
          <a:bodyPr vert="horz" lIns="91440" tIns="45720" rIns="91440" bIns="45720" rtlCol="0" anchor="ctr"/>
          <a:lstStyle>
            <a:lvl1pPr algn="ctr">
              <a:defRPr sz="1200">
                <a:solidFill>
                  <a:schemeClr val="tx2"/>
                </a:solidFill>
              </a:defRPr>
            </a:lvl1pPr>
          </a:lstStyle>
          <a:p>
            <a:endParaRPr lang="en-US"/>
          </a:p>
        </p:txBody>
      </p:sp>
      <p:sp>
        <p:nvSpPr>
          <p:cNvPr id="6" name="Slide Number Placeholder 5"/>
          <p:cNvSpPr>
            <a:spLocks noGrp="1"/>
          </p:cNvSpPr>
          <p:nvPr>
            <p:ph type="sldNum" sz="quarter" idx="4"/>
          </p:nvPr>
        </p:nvSpPr>
        <p:spPr>
          <a:xfrm>
            <a:off x="6553200" y="6312408"/>
            <a:ext cx="2133600" cy="365125"/>
          </a:xfrm>
          <a:prstGeom prst="rect">
            <a:avLst/>
          </a:prstGeom>
        </p:spPr>
        <p:txBody>
          <a:bodyPr vert="horz" lIns="91440" tIns="45720" rIns="91440" bIns="45720" rtlCol="0" anchor="ctr"/>
          <a:lstStyle>
            <a:lvl1pPr algn="r">
              <a:defRPr sz="1200">
                <a:solidFill>
                  <a:schemeClr val="tx2"/>
                </a:solidFill>
              </a:defRPr>
            </a:lvl1pPr>
          </a:lstStyle>
          <a:p>
            <a:fld id="{C8FC7B96-E9CA-448A-BD3D-4E31CA06099C}"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tabLst>
          <a:tab pos="3830638" algn="l"/>
        </a:tabLst>
        <a:defRPr sz="3600" b="1" kern="1200" cap="none" spc="50">
          <a:ln w="13335" cmpd="sng">
            <a:solidFill>
              <a:schemeClr val="accent1">
                <a:lumMod val="50000"/>
              </a:schemeClr>
            </a:solidFill>
            <a:prstDash val="solid"/>
          </a:ln>
          <a:solidFill>
            <a:schemeClr val="accent6">
              <a:tint val="1000"/>
            </a:schemeClr>
          </a:solidFill>
          <a:effectLst/>
          <a:latin typeface="+mj-lt"/>
          <a:ea typeface="+mj-ea"/>
          <a:cs typeface="+mj-cs"/>
        </a:defRPr>
      </a:lvl1pPr>
    </p:titleStyle>
    <p:bodyStyle>
      <a:lvl1pPr marL="274320" indent="-274320" algn="l" defTabSz="914400" rtl="0" eaLnBrk="1" latinLnBrk="0" hangingPunct="1">
        <a:spcBef>
          <a:spcPct val="20000"/>
        </a:spcBef>
        <a:buClr>
          <a:schemeClr val="accent1">
            <a:lumMod val="60000"/>
            <a:lumOff val="40000"/>
          </a:schemeClr>
        </a:buClr>
        <a:buFont typeface="Arial" pitchFamily="34" charset="0"/>
        <a:buChar char="•"/>
        <a:defRPr sz="2400" kern="1200">
          <a:solidFill>
            <a:schemeClr val="tx2"/>
          </a:solidFill>
          <a:latin typeface="+mn-lt"/>
          <a:ea typeface="+mn-ea"/>
          <a:cs typeface="+mn-cs"/>
        </a:defRPr>
      </a:lvl1pPr>
      <a:lvl2pPr marL="548640" indent="-182880" algn="l" defTabSz="914400" rtl="0" eaLnBrk="1" latinLnBrk="0" hangingPunct="1">
        <a:spcBef>
          <a:spcPct val="20000"/>
        </a:spcBef>
        <a:buClr>
          <a:schemeClr val="accent1">
            <a:lumMod val="60000"/>
            <a:lumOff val="40000"/>
          </a:schemeClr>
        </a:buClr>
        <a:buFont typeface="Arial" pitchFamily="34" charset="0"/>
        <a:buChar char="•"/>
        <a:defRPr sz="20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3pPr>
      <a:lvl4pPr marL="118872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4pPr>
      <a:lvl5pPr marL="1463040" indent="-228600" algn="l" defTabSz="914400" rtl="0" eaLnBrk="1" latinLnBrk="0" hangingPunct="1">
        <a:spcBef>
          <a:spcPct val="20000"/>
        </a:spcBef>
        <a:buClr>
          <a:schemeClr val="accent4"/>
        </a:buClr>
        <a:buFont typeface="Arial" pitchFamily="34" charset="0"/>
        <a:buChar char="•"/>
        <a:defRPr sz="1600" kern="1200" baseline="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3.png"/><Relationship Id="rId2" Type="http://schemas.openxmlformats.org/officeDocument/2006/relationships/audio" Target="../media/media1.3gpp"/><Relationship Id="rId1" Type="http://schemas.microsoft.com/office/2007/relationships/media" Target="../media/media1.3gpp"/><Relationship Id="rId6" Type="http://schemas.openxmlformats.org/officeDocument/2006/relationships/image" Target="../media/image2.jpeg"/><Relationship Id="rId5" Type="http://schemas.openxmlformats.org/officeDocument/2006/relationships/image" Target="../media/image1.jpeg"/><Relationship Id="rId4"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3gpp"/><Relationship Id="rId1" Type="http://schemas.microsoft.com/office/2007/relationships/media" Target="../media/media2.3gpp"/><Relationship Id="rId6" Type="http://schemas.openxmlformats.org/officeDocument/2006/relationships/image" Target="../media/image3.png"/><Relationship Id="rId5" Type="http://schemas.openxmlformats.org/officeDocument/2006/relationships/image" Target="../media/image4.jpe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3gpp"/><Relationship Id="rId1" Type="http://schemas.microsoft.com/office/2007/relationships/media" Target="../media/media3.3gpp"/><Relationship Id="rId6" Type="http://schemas.openxmlformats.org/officeDocument/2006/relationships/image" Target="../media/image3.png"/><Relationship Id="rId5" Type="http://schemas.openxmlformats.org/officeDocument/2006/relationships/image" Target="../media/image4.jpe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3gpp"/><Relationship Id="rId1" Type="http://schemas.microsoft.com/office/2007/relationships/media" Target="../media/media4.3gpp"/><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3gpp"/><Relationship Id="rId1" Type="http://schemas.microsoft.com/office/2007/relationships/media" Target="../media/media5.3gpp"/><Relationship Id="rId6" Type="http://schemas.openxmlformats.org/officeDocument/2006/relationships/image" Target="../media/image3.png"/><Relationship Id="rId5" Type="http://schemas.openxmlformats.org/officeDocument/2006/relationships/image" Target="../media/image4.jpe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3gpp"/><Relationship Id="rId1" Type="http://schemas.microsoft.com/office/2007/relationships/media" Target="../media/media6.3gpp"/><Relationship Id="rId6" Type="http://schemas.openxmlformats.org/officeDocument/2006/relationships/image" Target="../media/image3.png"/><Relationship Id="rId5" Type="http://schemas.openxmlformats.org/officeDocument/2006/relationships/image" Target="../media/image4.jpe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algn="ctr"/>
            <a:r>
              <a:rPr lang="en-US" sz="4000" dirty="0" smtClean="0"/>
              <a:t>Managed </a:t>
            </a:r>
            <a:br>
              <a:rPr lang="en-US" sz="4000" dirty="0" smtClean="0"/>
            </a:br>
            <a:r>
              <a:rPr lang="en-US" sz="4000" dirty="0" smtClean="0"/>
              <a:t>Care Payments </a:t>
            </a:r>
            <a:endParaRPr lang="en-US" sz="4000" dirty="0"/>
          </a:p>
        </p:txBody>
      </p:sp>
      <p:sp>
        <p:nvSpPr>
          <p:cNvPr id="3" name="Subtitle 2"/>
          <p:cNvSpPr>
            <a:spLocks noGrp="1"/>
          </p:cNvSpPr>
          <p:nvPr>
            <p:ph type="subTitle" idx="1"/>
          </p:nvPr>
        </p:nvSpPr>
        <p:spPr/>
        <p:txBody>
          <a:bodyPr/>
          <a:lstStyle/>
          <a:p>
            <a:pPr algn="ctr"/>
            <a:r>
              <a:rPr lang="en-US" b="1" dirty="0" smtClean="0"/>
              <a:t>Understanding the Operations of </a:t>
            </a:r>
            <a:br>
              <a:rPr lang="en-US" b="1" dirty="0" smtClean="0"/>
            </a:br>
            <a:r>
              <a:rPr lang="en-US" b="1" dirty="0" smtClean="0"/>
              <a:t>Healthcare in America </a:t>
            </a:r>
            <a:endParaRPr lang="en-US" b="1" dirty="0"/>
          </a:p>
        </p:txBody>
      </p:sp>
      <p:pic>
        <p:nvPicPr>
          <p:cNvPr id="1026" name="Picture 2" descr="http://www.sharesinv.com/wp-content/uploads/articles/healthcare1.jpg"/>
          <p:cNvPicPr>
            <a:picLocks noChangeAspect="1" noChangeArrowheads="1"/>
          </p:cNvPicPr>
          <p:nvPr/>
        </p:nvPicPr>
        <p:blipFill>
          <a:blip r:embed="rId5" cstate="print">
            <a:duotone>
              <a:prstClr val="black"/>
              <a:schemeClr val="accent5">
                <a:tint val="45000"/>
                <a:satMod val="400000"/>
              </a:schemeClr>
            </a:duotone>
            <a:extLst>
              <a:ext uri="{28A0092B-C50C-407E-A947-70E740481C1C}">
                <a14:useLocalDpi xmlns:a14="http://schemas.microsoft.com/office/drawing/2010/main" val="0"/>
              </a:ext>
            </a:extLst>
          </a:blip>
          <a:srcRect/>
          <a:stretch>
            <a:fillRect/>
          </a:stretch>
        </p:blipFill>
        <p:spPr bwMode="auto">
          <a:xfrm>
            <a:off x="4876799" y="671874"/>
            <a:ext cx="4019843" cy="268092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ttp://www.sharesinv.com/wp-content/uploads/articles/healthcare1.jpg"/>
          <p:cNvPicPr>
            <a:picLocks noChangeAspect="1" noChangeArrowheads="1"/>
          </p:cNvPicPr>
          <p:nvPr/>
        </p:nvPicPr>
        <p:blipFill>
          <a:blip r:embed="rId6" cstate="print">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a:off x="5001495" y="2286000"/>
            <a:ext cx="3770450" cy="25146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www.sharesinv.com/wp-content/uploads/articles/healthcare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459502" y="3649980"/>
            <a:ext cx="4684498" cy="3124200"/>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pic>
        <p:nvPicPr>
          <p:cNvPr id="4" name="prj slide 1.3gpp">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2286000" y="5550310"/>
            <a:ext cx="609600" cy="609600"/>
          </a:xfrm>
          <a:prstGeom prst="rect">
            <a:avLst/>
          </a:prstGeom>
        </p:spPr>
      </p:pic>
    </p:spTree>
    <p:extLst>
      <p:ext uri="{BB962C8B-B14F-4D97-AF65-F5344CB8AC3E}">
        <p14:creationId xmlns:p14="http://schemas.microsoft.com/office/powerpoint/2010/main" val="3669455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5552"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1000"/>
                                        <p:tgtEl>
                                          <p:spTgt spid="3">
                                            <p:txEl>
                                              <p:pRg st="0" end="0"/>
                                            </p:txEl>
                                          </p:spTgt>
                                        </p:tgtEl>
                                      </p:cBhvr>
                                    </p:animEffect>
                                    <p:anim calcmode="lin" valueType="num">
                                      <p:cBhvr>
                                        <p:cTn id="1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p:cTn id="20" fill="hold" display="0">
                  <p:stCondLst>
                    <p:cond delay="indefinite"/>
                  </p:stCondLst>
                  <p:endCondLst>
                    <p:cond evt="onStopAudio" delay="0">
                      <p:tgtEl>
                        <p:sldTgt/>
                      </p:tgtEl>
                    </p:cond>
                  </p:endCondLst>
                </p:cTn>
                <p:tgtEl>
                  <p:spTgt spid="4"/>
                </p:tgtEl>
              </p:cMediaNode>
            </p:audio>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b="0"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Introduction</a:t>
            </a:r>
            <a:r>
              <a:rPr lang="en-US" dirty="0" smtClean="0"/>
              <a:t> </a:t>
            </a:r>
            <a:endParaRPr lang="en-US" dirty="0"/>
          </a:p>
        </p:txBody>
      </p:sp>
      <p:pic>
        <p:nvPicPr>
          <p:cNvPr id="2050" name="Picture 2" descr="http://cdn.diabetesselfmanagement.com/2015/02/Coulter021215.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36792" y="58226"/>
            <a:ext cx="5109666" cy="3400426"/>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457200" y="1600200"/>
            <a:ext cx="3276600" cy="2031325"/>
          </a:xfrm>
          <a:prstGeom prst="rect">
            <a:avLst/>
          </a:prstGeom>
          <a:noFill/>
        </p:spPr>
        <p:txBody>
          <a:bodyPr wrap="square" rtlCol="0">
            <a:spAutoFit/>
          </a:bodyPr>
          <a:lstStyle/>
          <a:p>
            <a:r>
              <a:rPr lang="en-US" dirty="0" smtClean="0"/>
              <a:t>Medical Care Payment is </a:t>
            </a:r>
            <a:r>
              <a:rPr lang="en-US" dirty="0" smtClean="0"/>
              <a:t>a form of public service established by the government to support the healthcare needs of the people who might have particular </a:t>
            </a:r>
            <a:r>
              <a:rPr lang="en-US" dirty="0" smtClean="0"/>
              <a:t>vulnerabilities</a:t>
            </a:r>
            <a:r>
              <a:rPr lang="en-US" dirty="0"/>
              <a:t> </a:t>
            </a:r>
            <a:r>
              <a:rPr lang="en-US" dirty="0" smtClean="0"/>
              <a:t>but have less or limited financial resource.</a:t>
            </a:r>
            <a:endParaRPr lang="en-US" dirty="0"/>
          </a:p>
        </p:txBody>
      </p:sp>
      <p:sp>
        <p:nvSpPr>
          <p:cNvPr id="4" name="Rectangle 3"/>
          <p:cNvSpPr/>
          <p:nvPr/>
        </p:nvSpPr>
        <p:spPr>
          <a:xfrm>
            <a:off x="706329" y="3631525"/>
            <a:ext cx="7741094" cy="52322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8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Managed healthcare is dedicated to public service </a:t>
            </a:r>
            <a:endParaRPr lang="en-US" sz="28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6" name="Rectangle 5"/>
          <p:cNvSpPr/>
          <p:nvPr/>
        </p:nvSpPr>
        <p:spPr>
          <a:xfrm>
            <a:off x="2590800" y="4025769"/>
            <a:ext cx="6285952" cy="138499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r"/>
            <a:r>
              <a:rPr lang="en-US" sz="2800" b="1" cap="none" spc="0" dirty="0" smtClean="0">
                <a:ln w="11430"/>
                <a:solidFill>
                  <a:schemeClr val="tx2"/>
                </a:solidFill>
                <a:effectLst>
                  <a:outerShdw blurRad="50800" dist="39000" dir="5460000" algn="tl">
                    <a:srgbClr val="000000">
                      <a:alpha val="38000"/>
                    </a:srgbClr>
                  </a:outerShdw>
                </a:effectLst>
              </a:rPr>
              <a:t>Medical Care Payment is </a:t>
            </a:r>
            <a:r>
              <a:rPr lang="en-US" sz="2800" b="1" cap="none" spc="0" dirty="0" smtClean="0">
                <a:ln w="11430"/>
                <a:solidFill>
                  <a:schemeClr val="tx2"/>
                </a:solidFill>
                <a:effectLst>
                  <a:outerShdw blurRad="50800" dist="39000" dir="5460000" algn="tl">
                    <a:srgbClr val="000000">
                      <a:alpha val="38000"/>
                    </a:srgbClr>
                  </a:outerShdw>
                </a:effectLst>
              </a:rPr>
              <a:t>focused on </a:t>
            </a:r>
          </a:p>
          <a:p>
            <a:pPr algn="r"/>
            <a:r>
              <a:rPr lang="en-US" sz="2800" b="1" cap="none" spc="0" dirty="0" smtClean="0">
                <a:ln w="11430"/>
                <a:solidFill>
                  <a:schemeClr val="tx2"/>
                </a:solidFill>
                <a:effectLst>
                  <a:outerShdw blurRad="50800" dist="39000" dir="5460000" algn="tl">
                    <a:srgbClr val="000000">
                      <a:alpha val="38000"/>
                    </a:srgbClr>
                  </a:outerShdw>
                </a:effectLst>
              </a:rPr>
              <a:t>lowering the cost of money dedicated to </a:t>
            </a:r>
          </a:p>
          <a:p>
            <a:pPr algn="r"/>
            <a:r>
              <a:rPr lang="en-US" sz="2800" b="1" cap="none" spc="0" dirty="0" smtClean="0">
                <a:ln w="11430"/>
                <a:solidFill>
                  <a:schemeClr val="tx2"/>
                </a:solidFill>
                <a:effectLst>
                  <a:outerShdw blurRad="50800" dist="39000" dir="5460000" algn="tl">
                    <a:srgbClr val="000000">
                      <a:alpha val="38000"/>
                    </a:srgbClr>
                  </a:outerShdw>
                </a:effectLst>
              </a:rPr>
              <a:t>Healthcare assistance programs </a:t>
            </a:r>
            <a:endParaRPr lang="en-US" sz="2800" b="1" cap="none" spc="0" dirty="0">
              <a:ln w="11430"/>
              <a:solidFill>
                <a:schemeClr val="tx2"/>
              </a:solidFill>
              <a:effectLst>
                <a:outerShdw blurRad="50800" dist="39000" dir="5460000" algn="tl">
                  <a:srgbClr val="000000">
                    <a:alpha val="38000"/>
                  </a:srgbClr>
                </a:outerShdw>
              </a:effectLst>
            </a:endParaRPr>
          </a:p>
        </p:txBody>
      </p:sp>
      <p:sp>
        <p:nvSpPr>
          <p:cNvPr id="7" name="Rectangle 6"/>
          <p:cNvSpPr/>
          <p:nvPr/>
        </p:nvSpPr>
        <p:spPr>
          <a:xfrm>
            <a:off x="302165" y="5410764"/>
            <a:ext cx="7852599" cy="138499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28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Medical Care Paymen</a:t>
            </a:r>
            <a:r>
              <a:rPr lang="en-US"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 is a process of empowering </a:t>
            </a:r>
          </a:p>
          <a:p>
            <a:r>
              <a:rPr lang="en-US"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s</a:t>
            </a:r>
            <a:r>
              <a:rPr lang="en-US"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ocial d</a:t>
            </a:r>
            <a:r>
              <a:rPr lang="en-US" sz="28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evelopment through th</a:t>
            </a:r>
            <a:r>
              <a:rPr lang="en-US"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e aid of proper </a:t>
            </a:r>
          </a:p>
          <a:p>
            <a:r>
              <a:rPr lang="en-US"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budget management</a:t>
            </a:r>
            <a:endParaRPr lang="en-US" sz="28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5" name="prj slide 2.3gpp">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790700" y="4382752"/>
            <a:ext cx="609600" cy="609600"/>
          </a:xfrm>
          <a:prstGeom prst="rect">
            <a:avLst/>
          </a:prstGeom>
        </p:spPr>
      </p:pic>
    </p:spTree>
    <p:extLst>
      <p:ext uri="{BB962C8B-B14F-4D97-AF65-F5344CB8AC3E}">
        <p14:creationId xmlns:p14="http://schemas.microsoft.com/office/powerpoint/2010/main" val="4026202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9818" fill="hold"/>
                                        <p:tgtEl>
                                          <p:spTgt spid="5"/>
                                        </p:tgtEl>
                                      </p:cBhvr>
                                    </p:cmd>
                                  </p:childTnLst>
                                </p:cTn>
                              </p:par>
                            </p:childTnLst>
                          </p:cTn>
                        </p:par>
                      </p:childTnLst>
                    </p:cTn>
                  </p:par>
                  <p:par>
                    <p:cTn id="7" fill="hold">
                      <p:stCondLst>
                        <p:cond delay="indefinite"/>
                      </p:stCondLst>
                      <p:childTnLst>
                        <p:par>
                          <p:cTn id="8" fill="hold">
                            <p:stCondLst>
                              <p:cond delay="0"/>
                            </p:stCondLst>
                            <p:childTnLst>
                              <p:par>
                                <p:cTn id="9" presetID="6" presetClass="entr" presetSubtype="16"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circle(in)">
                                      <p:cBhvr>
                                        <p:cTn id="11" dur="20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 fill="hold"/>
                                        <p:tgtEl>
                                          <p:spTgt spid="4"/>
                                        </p:tgtEl>
                                        <p:attrNameLst>
                                          <p:attrName>ppt_x</p:attrName>
                                        </p:attrNameLst>
                                      </p:cBhvr>
                                      <p:tavLst>
                                        <p:tav tm="0">
                                          <p:val>
                                            <p:strVal val="#ppt_x"/>
                                          </p:val>
                                        </p:tav>
                                        <p:tav tm="100000">
                                          <p:val>
                                            <p:strVal val="#ppt_x"/>
                                          </p:val>
                                        </p:tav>
                                      </p:tavLst>
                                    </p:anim>
                                    <p:anim calcmode="lin" valueType="num">
                                      <p:cBhvr additive="base">
                                        <p:cTn id="17"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additive="base">
                                        <p:cTn id="22" dur="500" fill="hold"/>
                                        <p:tgtEl>
                                          <p:spTgt spid="6"/>
                                        </p:tgtEl>
                                        <p:attrNameLst>
                                          <p:attrName>ppt_x</p:attrName>
                                        </p:attrNameLst>
                                      </p:cBhvr>
                                      <p:tavLst>
                                        <p:tav tm="0">
                                          <p:val>
                                            <p:strVal val="#ppt_x"/>
                                          </p:val>
                                        </p:tav>
                                        <p:tav tm="100000">
                                          <p:val>
                                            <p:strVal val="#ppt_x"/>
                                          </p:val>
                                        </p:tav>
                                      </p:tavLst>
                                    </p:anim>
                                    <p:anim calcmode="lin" valueType="num">
                                      <p:cBhvr additive="base">
                                        <p:cTn id="2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additive="base">
                                        <p:cTn id="28" dur="500" fill="hold"/>
                                        <p:tgtEl>
                                          <p:spTgt spid="7"/>
                                        </p:tgtEl>
                                        <p:attrNameLst>
                                          <p:attrName>ppt_x</p:attrName>
                                        </p:attrNameLst>
                                      </p:cBhvr>
                                      <p:tavLst>
                                        <p:tav tm="0">
                                          <p:val>
                                            <p:strVal val="#ppt_x"/>
                                          </p:val>
                                        </p:tav>
                                        <p:tav tm="100000">
                                          <p:val>
                                            <p:strVal val="#ppt_x"/>
                                          </p:val>
                                        </p:tav>
                                      </p:tavLst>
                                    </p:anim>
                                    <p:anim calcmode="lin" valueType="num">
                                      <p:cBhvr additive="base">
                                        <p:cTn id="29"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p:cTn id="30" fill="hold" display="0">
                  <p:stCondLst>
                    <p:cond delay="indefinite"/>
                  </p:stCondLst>
                  <p:endCondLst>
                    <p:cond evt="onStopAudio" delay="0">
                      <p:tgtEl>
                        <p:sldTgt/>
                      </p:tgtEl>
                    </p:cond>
                  </p:endCondLst>
                </p:cTn>
                <p:tgtEl>
                  <p:spTgt spid="5"/>
                </p:tgtEl>
              </p:cMediaNode>
            </p:audio>
          </p:childTnLst>
        </p:cTn>
      </p:par>
    </p:tnLst>
    <p:bldLst>
      <p:bldP spid="3" grpId="0"/>
      <p:bldP spid="4" grpId="0"/>
      <p:bldP spid="6" grpId="0"/>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rmAutofit fontScale="90000"/>
          </a:bodyPr>
          <a:lstStyle/>
          <a:p>
            <a:r>
              <a:rPr lang="en-US" sz="4400" b="0"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Background </a:t>
            </a:r>
            <a:br>
              <a:rPr lang="en-US" sz="4400" b="0"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br>
            <a:r>
              <a:rPr lang="en-US" sz="4400" b="0"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of Issue </a:t>
            </a:r>
            <a:endParaRPr lang="en-US" sz="4400" b="0"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4" name="Picture 2" descr="http://cdn.diabetesselfmanagement.com/2015/02/Coulter021215.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36792" y="58226"/>
            <a:ext cx="5109666" cy="3400426"/>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609600" y="1758439"/>
            <a:ext cx="3276600" cy="1477328"/>
          </a:xfrm>
          <a:prstGeom prst="rect">
            <a:avLst/>
          </a:prstGeom>
          <a:noFill/>
        </p:spPr>
        <p:txBody>
          <a:bodyPr wrap="square" rtlCol="0">
            <a:spAutoFit/>
          </a:bodyPr>
          <a:lstStyle/>
          <a:p>
            <a:r>
              <a:rPr lang="en-US" dirty="0" smtClean="0"/>
              <a:t>Public healthcare need is something that is required to be taken care of as part of administrational responsibilities of the government </a:t>
            </a:r>
            <a:endParaRPr lang="en-US" dirty="0"/>
          </a:p>
        </p:txBody>
      </p:sp>
      <p:sp>
        <p:nvSpPr>
          <p:cNvPr id="5" name="Rectangle 4"/>
          <p:cNvSpPr/>
          <p:nvPr/>
        </p:nvSpPr>
        <p:spPr>
          <a:xfrm>
            <a:off x="169257" y="3657600"/>
            <a:ext cx="8977201" cy="2308324"/>
          </a:xfrm>
          <a:prstGeom prst="rect">
            <a:avLst/>
          </a:prstGeom>
          <a:noFill/>
        </p:spPr>
        <p:txBody>
          <a:bodyPr wrap="none" lIns="91440" tIns="45720" rIns="91440" bIns="45720">
            <a:spAutoFit/>
          </a:bodyPr>
          <a:lstStyle/>
          <a:p>
            <a:pPr algn="ctr"/>
            <a:r>
              <a:rPr lang="en-US" sz="3600" b="1" dirty="0" smtClean="0">
                <a:ln w="1905"/>
                <a:solidFill>
                  <a:schemeClr val="accent2">
                    <a:lumMod val="60000"/>
                    <a:lumOff val="40000"/>
                  </a:schemeClr>
                </a:solidFill>
                <a:effectLst>
                  <a:innerShdw blurRad="69850" dist="43180" dir="5400000">
                    <a:srgbClr val="000000">
                      <a:alpha val="65000"/>
                    </a:srgbClr>
                  </a:innerShdw>
                </a:effectLst>
              </a:rPr>
              <a:t>Budget allotted for public healthcare needs </a:t>
            </a:r>
          </a:p>
          <a:p>
            <a:pPr algn="ctr"/>
            <a:r>
              <a:rPr lang="en-US" sz="3600" b="1" dirty="0">
                <a:ln w="1905"/>
                <a:solidFill>
                  <a:schemeClr val="accent2">
                    <a:lumMod val="60000"/>
                    <a:lumOff val="40000"/>
                  </a:schemeClr>
                </a:solidFill>
                <a:effectLst>
                  <a:innerShdw blurRad="69850" dist="43180" dir="5400000">
                    <a:srgbClr val="000000">
                      <a:alpha val="65000"/>
                    </a:srgbClr>
                  </a:innerShdw>
                </a:effectLst>
              </a:rPr>
              <a:t>m</a:t>
            </a:r>
            <a:r>
              <a:rPr lang="en-US" sz="3600" b="1" dirty="0" smtClean="0">
                <a:ln w="1905"/>
                <a:solidFill>
                  <a:schemeClr val="accent2">
                    <a:lumMod val="60000"/>
                    <a:lumOff val="40000"/>
                  </a:schemeClr>
                </a:solidFill>
                <a:effectLst>
                  <a:innerShdw blurRad="69850" dist="43180" dir="5400000">
                    <a:srgbClr val="000000">
                      <a:alpha val="65000"/>
                    </a:srgbClr>
                  </a:innerShdw>
                </a:effectLst>
              </a:rPr>
              <a:t>ust be managed properly to make sure that </a:t>
            </a:r>
          </a:p>
          <a:p>
            <a:pPr algn="ctr"/>
            <a:r>
              <a:rPr lang="en-US" sz="3600" b="1" dirty="0">
                <a:ln w="1905"/>
                <a:solidFill>
                  <a:schemeClr val="accent2">
                    <a:lumMod val="60000"/>
                    <a:lumOff val="40000"/>
                  </a:schemeClr>
                </a:solidFill>
                <a:effectLst>
                  <a:innerShdw blurRad="69850" dist="43180" dir="5400000">
                    <a:srgbClr val="000000">
                      <a:alpha val="65000"/>
                    </a:srgbClr>
                  </a:innerShdw>
                </a:effectLst>
              </a:rPr>
              <a:t>t</a:t>
            </a:r>
            <a:r>
              <a:rPr lang="en-US" sz="3600" b="1" dirty="0" smtClean="0">
                <a:ln w="1905"/>
                <a:solidFill>
                  <a:schemeClr val="accent2">
                    <a:lumMod val="60000"/>
                    <a:lumOff val="40000"/>
                  </a:schemeClr>
                </a:solidFill>
                <a:effectLst>
                  <a:innerShdw blurRad="69850" dist="43180" dir="5400000">
                    <a:srgbClr val="000000">
                      <a:alpha val="65000"/>
                    </a:srgbClr>
                  </a:innerShdw>
                </a:effectLst>
              </a:rPr>
              <a:t>he available amount of monetary resource </a:t>
            </a:r>
          </a:p>
          <a:p>
            <a:pPr algn="ctr"/>
            <a:r>
              <a:rPr lang="en-US" sz="3600" b="1" dirty="0">
                <a:ln w="1905"/>
                <a:solidFill>
                  <a:schemeClr val="accent2">
                    <a:lumMod val="60000"/>
                    <a:lumOff val="40000"/>
                  </a:schemeClr>
                </a:solidFill>
                <a:effectLst>
                  <a:innerShdw blurRad="69850" dist="43180" dir="5400000">
                    <a:srgbClr val="000000">
                      <a:alpha val="65000"/>
                    </a:srgbClr>
                  </a:innerShdw>
                </a:effectLst>
              </a:rPr>
              <a:t>g</a:t>
            </a:r>
            <a:r>
              <a:rPr lang="en-US" sz="3600" b="1" dirty="0" smtClean="0">
                <a:ln w="1905"/>
                <a:solidFill>
                  <a:schemeClr val="accent2">
                    <a:lumMod val="60000"/>
                    <a:lumOff val="40000"/>
                  </a:schemeClr>
                </a:solidFill>
                <a:effectLst>
                  <a:innerShdw blurRad="69850" dist="43180" dir="5400000">
                    <a:srgbClr val="000000">
                      <a:alpha val="65000"/>
                    </a:srgbClr>
                  </a:innerShdw>
                </a:effectLst>
              </a:rPr>
              <a:t>ets used as efficiently as possible</a:t>
            </a:r>
            <a:endParaRPr lang="en-US" sz="3600" b="1" cap="none" spc="0" dirty="0">
              <a:ln w="1905"/>
              <a:solidFill>
                <a:schemeClr val="accent2">
                  <a:lumMod val="60000"/>
                  <a:lumOff val="40000"/>
                </a:schemeClr>
              </a:solidFill>
              <a:effectLst>
                <a:innerShdw blurRad="69850" dist="43180" dir="5400000">
                  <a:srgbClr val="000000">
                    <a:alpha val="65000"/>
                  </a:srgbClr>
                </a:innerShdw>
              </a:effectLst>
            </a:endParaRPr>
          </a:p>
        </p:txBody>
      </p:sp>
      <p:pic>
        <p:nvPicPr>
          <p:cNvPr id="6" name="prj slide 3.3gpp">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001000" y="5942297"/>
            <a:ext cx="609600" cy="609600"/>
          </a:xfrm>
          <a:prstGeom prst="rect">
            <a:avLst/>
          </a:prstGeom>
        </p:spPr>
      </p:pic>
    </p:spTree>
    <p:extLst>
      <p:ext uri="{BB962C8B-B14F-4D97-AF65-F5344CB8AC3E}">
        <p14:creationId xmlns:p14="http://schemas.microsoft.com/office/powerpoint/2010/main" val="242386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9434" fill="hold"/>
                                        <p:tgtEl>
                                          <p:spTgt spid="6"/>
                                        </p:tgtEl>
                                      </p:cBhvr>
                                    </p:cmd>
                                  </p:childTnLst>
                                </p:cTn>
                              </p:par>
                            </p:childTnLst>
                          </p:cTn>
                        </p:par>
                      </p:childTnLst>
                    </p:cTn>
                  </p:par>
                  <p:par>
                    <p:cTn id="7" fill="hold">
                      <p:stCondLst>
                        <p:cond delay="indefinite"/>
                      </p:stCondLst>
                      <p:childTnLst>
                        <p:par>
                          <p:cTn id="8" fill="hold">
                            <p:stCondLst>
                              <p:cond delay="0"/>
                            </p:stCondLst>
                            <p:childTnLst>
                              <p:par>
                                <p:cTn id="9" presetID="6" presetClass="entr" presetSubtype="16"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circle(in)">
                                      <p:cBhvr>
                                        <p:cTn id="11" dur="20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6" presetClass="entr" presetSubtype="16"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circle(in)">
                                      <p:cBhvr>
                                        <p:cTn id="16"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7" fill="hold" display="0">
                  <p:stCondLst>
                    <p:cond delay="indefinite"/>
                  </p:stCondLst>
                  <p:endCondLst>
                    <p:cond evt="onStopAudio" delay="0">
                      <p:tgtEl>
                        <p:sldTgt/>
                      </p:tgtEl>
                    </p:cond>
                  </p:endCondLst>
                </p:cTn>
                <p:tgtEl>
                  <p:spTgt spid="6"/>
                </p:tgtEl>
              </p:cMediaNode>
            </p:audio>
          </p:childTnLst>
        </p:cTn>
      </p:par>
    </p:tnLst>
    <p:bldLst>
      <p:bldP spid="3" grpId="0"/>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15439"/>
            <a:ext cx="8229600" cy="1143000"/>
          </a:xfrm>
        </p:spPr>
        <p:txBody>
          <a:bodyPr>
            <a:noAutofit/>
          </a:bodyPr>
          <a:lstStyle/>
          <a:p>
            <a:r>
              <a:rPr lang="en-US" sz="4000" b="0"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Relevance to </a:t>
            </a:r>
            <a:br>
              <a:rPr lang="en-US" sz="4000" b="0"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br>
            <a:r>
              <a:rPr lang="en-US" sz="4000" b="0"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Healthcare Finance </a:t>
            </a:r>
            <a:endParaRPr lang="en-US" sz="4000" b="0"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4" name="Picture 2" descr="http://cdn.diabetesselfmanagement.com/2015/02/Coulter021215.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36792" y="58226"/>
            <a:ext cx="5109666" cy="3400426"/>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457200" y="1981200"/>
            <a:ext cx="3579592" cy="2585323"/>
          </a:xfrm>
          <a:prstGeom prst="rect">
            <a:avLst/>
          </a:prstGeom>
          <a:noFill/>
        </p:spPr>
        <p:txBody>
          <a:bodyPr wrap="square" rtlCol="0">
            <a:spAutoFit/>
          </a:bodyPr>
          <a:lstStyle/>
          <a:p>
            <a:r>
              <a:rPr lang="en-US" dirty="0" smtClean="0"/>
              <a:t>Continuous support for public health is necessary. It is required for the government to create a financial program that will make it easier for the </a:t>
            </a:r>
            <a:r>
              <a:rPr lang="en-US" dirty="0" smtClean="0"/>
              <a:t>people </a:t>
            </a:r>
            <a:r>
              <a:rPr lang="en-US" dirty="0" smtClean="0"/>
              <a:t>to  </a:t>
            </a:r>
            <a:r>
              <a:rPr lang="en-US" dirty="0" smtClean="0"/>
              <a:t>receive service from the administration as they undergo critical medical operations or medications that might cost higher than what their income could take</a:t>
            </a:r>
            <a:endParaRPr lang="en-US" dirty="0"/>
          </a:p>
        </p:txBody>
      </p:sp>
      <p:sp>
        <p:nvSpPr>
          <p:cNvPr id="5" name="Rectangle 4"/>
          <p:cNvSpPr/>
          <p:nvPr/>
        </p:nvSpPr>
        <p:spPr>
          <a:xfrm>
            <a:off x="441960" y="4591524"/>
            <a:ext cx="8607036" cy="1569660"/>
          </a:xfrm>
          <a:prstGeom prst="rect">
            <a:avLst/>
          </a:prstGeom>
          <a:noFill/>
        </p:spPr>
        <p:txBody>
          <a:bodyPr wrap="none" lIns="91440" tIns="45720" rIns="91440" bIns="45720">
            <a:spAutoFit/>
          </a:bodyPr>
          <a:lstStyle/>
          <a:p>
            <a:pPr algn="ctr"/>
            <a:r>
              <a:rPr lang="en-US" sz="3200" b="1" cap="none" spc="0"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Medica</a:t>
            </a:r>
            <a:r>
              <a:rPr lang="en-US" sz="32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l care payments lift up the burden </a:t>
            </a:r>
          </a:p>
          <a:p>
            <a:pPr algn="ctr"/>
            <a:r>
              <a:rPr lang="en-US" sz="32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off from the public especially when they</a:t>
            </a:r>
          </a:p>
          <a:p>
            <a:pPr algn="ctr"/>
            <a:r>
              <a:rPr lang="en-US" sz="32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 are in need of financial directing and assistance.</a:t>
            </a:r>
            <a:endParaRPr lang="en-US" sz="3200" b="1" cap="none" spc="0"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pic>
        <p:nvPicPr>
          <p:cNvPr id="6" name="prj slide 4.3gpp">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7620000" y="3244083"/>
            <a:ext cx="609600" cy="609600"/>
          </a:xfrm>
          <a:prstGeom prst="rect">
            <a:avLst/>
          </a:prstGeom>
        </p:spPr>
      </p:pic>
    </p:spTree>
    <p:extLst>
      <p:ext uri="{BB962C8B-B14F-4D97-AF65-F5344CB8AC3E}">
        <p14:creationId xmlns:p14="http://schemas.microsoft.com/office/powerpoint/2010/main" val="3994426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4981" fill="hold"/>
                                        <p:tgtEl>
                                          <p:spTgt spid="6"/>
                                        </p:tgtEl>
                                      </p:cBhvr>
                                    </p:cmd>
                                  </p:childTnLst>
                                </p:cTn>
                              </p:par>
                            </p:childTnLst>
                          </p:cTn>
                        </p:par>
                      </p:childTnLst>
                    </p:cTn>
                  </p:par>
                  <p:par>
                    <p:cTn id="7" fill="hold">
                      <p:stCondLst>
                        <p:cond delay="indefinite"/>
                      </p:stCondLst>
                      <p:childTnLst>
                        <p:par>
                          <p:cTn id="8" fill="hold">
                            <p:stCondLst>
                              <p:cond delay="0"/>
                            </p:stCondLst>
                            <p:childTnLst>
                              <p:par>
                                <p:cTn id="9" presetID="6" presetClass="entr" presetSubtype="16"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circle(in)">
                                      <p:cBhvr>
                                        <p:cTn id="11" dur="20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6" presetClass="entr" presetSubtype="16"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circle(in)">
                                      <p:cBhvr>
                                        <p:cTn id="16"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7" fill="hold" display="0">
                  <p:stCondLst>
                    <p:cond delay="indefinite"/>
                  </p:stCondLst>
                  <p:endCondLst>
                    <p:cond evt="onStopAudio" delay="0">
                      <p:tgtEl>
                        <p:sldTgt/>
                      </p:tgtEl>
                    </p:cond>
                  </p:endCondLst>
                </p:cTn>
                <p:tgtEl>
                  <p:spTgt spid="6"/>
                </p:tgtEl>
              </p:cMediaNode>
            </p:audio>
          </p:childTnLst>
        </p:cTn>
      </p:par>
    </p:tnLst>
    <p:bldLst>
      <p:bldP spid="3"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40020"/>
            <a:ext cx="8229600" cy="1143000"/>
          </a:xfrm>
        </p:spPr>
        <p:txBody>
          <a:bodyPr>
            <a:noAutofit/>
          </a:bodyPr>
          <a:lstStyle/>
          <a:p>
            <a:r>
              <a:rPr lang="en-US" sz="4400" b="0"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Resolution </a:t>
            </a:r>
            <a:br>
              <a:rPr lang="en-US" sz="4400" b="0"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br>
            <a:r>
              <a:rPr lang="en-US" sz="4400" b="0"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Strategies</a:t>
            </a:r>
            <a:endParaRPr lang="en-US" sz="4400" b="0"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4" name="Picture 2" descr="http://cdn.diabetesselfmanagement.com/2015/02/Coulter021215.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36792" y="0"/>
            <a:ext cx="5109666" cy="3400426"/>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04800" y="1758439"/>
            <a:ext cx="3731992" cy="1754326"/>
          </a:xfrm>
          <a:prstGeom prst="rect">
            <a:avLst/>
          </a:prstGeom>
          <a:noFill/>
        </p:spPr>
        <p:txBody>
          <a:bodyPr wrap="square" rtlCol="0">
            <a:spAutoFit/>
          </a:bodyPr>
          <a:lstStyle/>
          <a:p>
            <a:r>
              <a:rPr lang="en-US" dirty="0" smtClean="0"/>
              <a:t>Creating a much better form of service repayment is necessary to be established as it will entail the condition by which the government is able to support public healthcare support needs. </a:t>
            </a:r>
            <a:endParaRPr lang="en-US" dirty="0"/>
          </a:p>
        </p:txBody>
      </p:sp>
      <p:sp>
        <p:nvSpPr>
          <p:cNvPr id="5" name="Rectangle 4"/>
          <p:cNvSpPr/>
          <p:nvPr/>
        </p:nvSpPr>
        <p:spPr>
          <a:xfrm>
            <a:off x="-965826" y="3067499"/>
            <a:ext cx="9881225" cy="2554545"/>
          </a:xfrm>
          <a:prstGeom prst="rect">
            <a:avLst/>
          </a:prstGeom>
          <a:noFill/>
        </p:spPr>
        <p:txBody>
          <a:bodyPr wrap="square" lIns="91440" tIns="45720" rIns="91440" bIns="45720">
            <a:spAutoFit/>
          </a:bodyPr>
          <a:lstStyle/>
          <a:p>
            <a:pPr algn="r"/>
            <a:r>
              <a:rPr lang="en-US" sz="32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Health costs need to be controlled</a:t>
            </a:r>
          </a:p>
          <a:p>
            <a:pPr algn="r"/>
            <a:r>
              <a:rPr lang="en-US" sz="32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--Repayment programs for services</a:t>
            </a:r>
          </a:p>
          <a:p>
            <a:pPr algn="r"/>
            <a:r>
              <a:rPr lang="en-US" sz="32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 rendered from the government ought </a:t>
            </a:r>
          </a:p>
          <a:p>
            <a:pPr algn="r"/>
            <a:r>
              <a:rPr lang="en-US" sz="32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t</a:t>
            </a:r>
            <a:r>
              <a:rPr lang="en-US" sz="3200" b="1" cap="none"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o </a:t>
            </a:r>
            <a:r>
              <a:rPr lang="en-US" sz="3200" b="1" cap="none"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be more affordable </a:t>
            </a:r>
            <a:r>
              <a:rPr lang="en-US" sz="32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for the public</a:t>
            </a:r>
          </a:p>
          <a:p>
            <a:pPr algn="r"/>
            <a:r>
              <a:rPr lang="en-US" sz="32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 to appreciate</a:t>
            </a:r>
            <a:r>
              <a:rPr lang="en-US" sz="3200" b="1" cap="none"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a:t>
            </a:r>
            <a:endParaRPr lang="en-US" sz="3200" b="1" cap="none"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sp>
        <p:nvSpPr>
          <p:cNvPr id="6" name="TextBox 5"/>
          <p:cNvSpPr txBox="1"/>
          <p:nvPr/>
        </p:nvSpPr>
        <p:spPr>
          <a:xfrm>
            <a:off x="407324" y="5622043"/>
            <a:ext cx="8382000" cy="923330"/>
          </a:xfrm>
          <a:prstGeom prst="rect">
            <a:avLst/>
          </a:prstGeom>
          <a:noFill/>
        </p:spPr>
        <p:txBody>
          <a:bodyPr wrap="square" rtlCol="0">
            <a:spAutoFit/>
          </a:bodyPr>
          <a:lstStyle/>
          <a:p>
            <a:r>
              <a:rPr lang="en-US" dirty="0" smtClean="0"/>
              <a:t>Making healthcare more attainable and affordable may not be enough; instead, making healthcare options more redeemable through the establishment of good financial programs </a:t>
            </a:r>
            <a:r>
              <a:rPr lang="en-US" dirty="0" smtClean="0"/>
              <a:t> should be the focus of consideration </a:t>
            </a:r>
            <a:endParaRPr lang="en-US" dirty="0"/>
          </a:p>
        </p:txBody>
      </p:sp>
      <p:pic>
        <p:nvPicPr>
          <p:cNvPr id="7" name="prj slide 5.3gpp">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381000" y="4184903"/>
            <a:ext cx="609600" cy="609600"/>
          </a:xfrm>
          <a:prstGeom prst="rect">
            <a:avLst/>
          </a:prstGeom>
        </p:spPr>
      </p:pic>
    </p:spTree>
    <p:extLst>
      <p:ext uri="{BB962C8B-B14F-4D97-AF65-F5344CB8AC3E}">
        <p14:creationId xmlns:p14="http://schemas.microsoft.com/office/powerpoint/2010/main" val="2062781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9743" fill="hold"/>
                                        <p:tgtEl>
                                          <p:spTgt spid="7"/>
                                        </p:tgtEl>
                                      </p:cBhvr>
                                    </p:cmd>
                                  </p:childTnLst>
                                </p:cTn>
                              </p:par>
                            </p:childTnLst>
                          </p:cTn>
                        </p:par>
                      </p:childTnLst>
                    </p:cTn>
                  </p:par>
                  <p:par>
                    <p:cTn id="7" fill="hold">
                      <p:stCondLst>
                        <p:cond delay="indefinite"/>
                      </p:stCondLst>
                      <p:childTnLst>
                        <p:par>
                          <p:cTn id="8" fill="hold">
                            <p:stCondLst>
                              <p:cond delay="0"/>
                            </p:stCondLst>
                            <p:childTnLst>
                              <p:par>
                                <p:cTn id="9" presetID="6" presetClass="entr" presetSubtype="16"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circle(in)">
                                      <p:cBhvr>
                                        <p:cTn id="11" dur="20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1000"/>
                                        <p:tgtEl>
                                          <p:spTgt spid="5"/>
                                        </p:tgtEl>
                                      </p:cBhvr>
                                    </p:animEffect>
                                    <p:anim calcmode="lin" valueType="num">
                                      <p:cBhvr>
                                        <p:cTn id="17" dur="1000" fill="hold"/>
                                        <p:tgtEl>
                                          <p:spTgt spid="5"/>
                                        </p:tgtEl>
                                        <p:attrNameLst>
                                          <p:attrName>ppt_x</p:attrName>
                                        </p:attrNameLst>
                                      </p:cBhvr>
                                      <p:tavLst>
                                        <p:tav tm="0">
                                          <p:val>
                                            <p:strVal val="#ppt_x"/>
                                          </p:val>
                                        </p:tav>
                                        <p:tav tm="100000">
                                          <p:val>
                                            <p:strVal val="#ppt_x"/>
                                          </p:val>
                                        </p:tav>
                                      </p:tavLst>
                                    </p:anim>
                                    <p:anim calcmode="lin" valueType="num">
                                      <p:cBhvr>
                                        <p:cTn id="18"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barn(inVertical)">
                                      <p:cBhvr>
                                        <p:cTn id="2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4" fill="hold" display="0">
                  <p:stCondLst>
                    <p:cond delay="indefinite"/>
                  </p:stCondLst>
                  <p:endCondLst>
                    <p:cond evt="onStopAudio" delay="0">
                      <p:tgtEl>
                        <p:sldTgt/>
                      </p:tgtEl>
                    </p:cond>
                  </p:endCondLst>
                </p:cTn>
                <p:tgtEl>
                  <p:spTgt spid="7"/>
                </p:tgtEl>
              </p:cMediaNode>
            </p:audio>
          </p:childTnLst>
        </p:cTn>
      </p:par>
    </p:tnLst>
    <p:bldLst>
      <p:bldP spid="3" grpId="0"/>
      <p:bldP spid="5"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Future Implications </a:t>
            </a:r>
            <a:endParaRPr lang="en-US" b="0"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4" name="Picture 2" descr="http://cdn.diabetesselfmanagement.com/2015/02/Coulter021215.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36792" y="58226"/>
            <a:ext cx="5109666" cy="3400426"/>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09600" y="1600200"/>
            <a:ext cx="3276600" cy="1200329"/>
          </a:xfrm>
          <a:prstGeom prst="rect">
            <a:avLst/>
          </a:prstGeom>
          <a:noFill/>
        </p:spPr>
        <p:txBody>
          <a:bodyPr wrap="square" rtlCol="0">
            <a:spAutoFit/>
          </a:bodyPr>
          <a:lstStyle/>
          <a:p>
            <a:r>
              <a:rPr lang="en-US" dirty="0" smtClean="0"/>
              <a:t>The world is changing and the healthcare needs of people coming from the lower end of the economy rises every year. </a:t>
            </a:r>
            <a:endParaRPr lang="en-US" dirty="0"/>
          </a:p>
        </p:txBody>
      </p:sp>
      <p:sp>
        <p:nvSpPr>
          <p:cNvPr id="6" name="Rectangle 5"/>
          <p:cNvSpPr/>
          <p:nvPr/>
        </p:nvSpPr>
        <p:spPr>
          <a:xfrm>
            <a:off x="457203" y="2819944"/>
            <a:ext cx="6697923" cy="1569660"/>
          </a:xfrm>
          <a:prstGeom prst="rect">
            <a:avLst/>
          </a:prstGeom>
          <a:noFill/>
        </p:spPr>
        <p:txBody>
          <a:bodyPr wrap="none" lIns="91440" tIns="45720" rIns="91440" bIns="45720">
            <a:spAutoFit/>
          </a:bodyPr>
          <a:lstStyle/>
          <a:p>
            <a:pPr algn="ctr"/>
            <a:r>
              <a:rPr lang="en-US" sz="2400" b="0" cap="none" spc="0" dirty="0" smtClean="0">
                <a:ln w="18415" cmpd="sng">
                  <a:solidFill>
                    <a:srgbClr val="FFFFFF"/>
                  </a:solidFill>
                  <a:prstDash val="solid"/>
                </a:ln>
                <a:solidFill>
                  <a:schemeClr val="accent2">
                    <a:lumMod val="60000"/>
                    <a:lumOff val="40000"/>
                  </a:schemeClr>
                </a:solidFill>
                <a:effectLst>
                  <a:outerShdw blurRad="63500" dir="3600000" algn="tl" rotWithShape="0">
                    <a:srgbClr val="000000">
                      <a:alpha val="70000"/>
                    </a:srgbClr>
                  </a:outerShdw>
                </a:effectLst>
              </a:rPr>
              <a:t>Good healthcare programs are defined to make</a:t>
            </a:r>
          </a:p>
          <a:p>
            <a:pPr algn="ctr"/>
            <a:r>
              <a:rPr lang="en-US" sz="2400" b="0" cap="none" spc="0" dirty="0" smtClean="0">
                <a:ln w="18415" cmpd="sng">
                  <a:solidFill>
                    <a:srgbClr val="FFFFFF"/>
                  </a:solidFill>
                  <a:prstDash val="solid"/>
                </a:ln>
                <a:solidFill>
                  <a:schemeClr val="accent2">
                    <a:lumMod val="60000"/>
                    <a:lumOff val="40000"/>
                  </a:schemeClr>
                </a:solidFill>
                <a:effectLst>
                  <a:outerShdw blurRad="63500" dir="3600000" algn="tl" rotWithShape="0">
                    <a:srgbClr val="000000">
                      <a:alpha val="70000"/>
                    </a:srgbClr>
                  </a:outerShdw>
                </a:effectLst>
              </a:rPr>
              <a:t> a distinct impact on how </a:t>
            </a:r>
            <a:r>
              <a:rPr lang="en-US" sz="2400" b="0" cap="none" spc="0" dirty="0" smtClean="0">
                <a:ln w="18415" cmpd="sng">
                  <a:solidFill>
                    <a:srgbClr val="FFFFFF"/>
                  </a:solidFill>
                  <a:prstDash val="solid"/>
                </a:ln>
                <a:solidFill>
                  <a:schemeClr val="accent2">
                    <a:lumMod val="60000"/>
                    <a:lumOff val="40000"/>
                  </a:schemeClr>
                </a:solidFill>
                <a:effectLst>
                  <a:outerShdw blurRad="63500" dir="3600000" algn="tl" rotWithShape="0">
                    <a:srgbClr val="000000">
                      <a:alpha val="70000"/>
                    </a:srgbClr>
                  </a:outerShdw>
                </a:effectLst>
              </a:rPr>
              <a:t>the </a:t>
            </a:r>
            <a:r>
              <a:rPr lang="en-US" sz="2400" b="0" cap="none" spc="0" dirty="0" smtClean="0">
                <a:ln w="18415" cmpd="sng">
                  <a:solidFill>
                    <a:srgbClr val="FFFFFF"/>
                  </a:solidFill>
                  <a:prstDash val="solid"/>
                </a:ln>
                <a:solidFill>
                  <a:schemeClr val="accent2">
                    <a:lumMod val="60000"/>
                    <a:lumOff val="40000"/>
                  </a:schemeClr>
                </a:solidFill>
                <a:effectLst>
                  <a:outerShdw blurRad="63500" dir="3600000" algn="tl" rotWithShape="0">
                    <a:srgbClr val="000000">
                      <a:alpha val="70000"/>
                    </a:srgbClr>
                  </a:outerShdw>
                </a:effectLst>
              </a:rPr>
              <a:t>society advances as </a:t>
            </a:r>
          </a:p>
          <a:p>
            <a:pPr algn="ctr"/>
            <a:r>
              <a:rPr lang="en-US" sz="2400" dirty="0" smtClean="0">
                <a:ln w="18415" cmpd="sng">
                  <a:solidFill>
                    <a:srgbClr val="FFFFFF"/>
                  </a:solidFill>
                  <a:prstDash val="solid"/>
                </a:ln>
                <a:solidFill>
                  <a:schemeClr val="accent2">
                    <a:lumMod val="60000"/>
                    <a:lumOff val="40000"/>
                  </a:schemeClr>
                </a:solidFill>
                <a:effectLst>
                  <a:outerShdw blurRad="63500" dir="3600000" algn="tl" rotWithShape="0">
                    <a:srgbClr val="000000">
                      <a:alpha val="70000"/>
                    </a:srgbClr>
                  </a:outerShdw>
                </a:effectLst>
              </a:rPr>
              <a:t>a full unit dedicated to progress amidst the </a:t>
            </a:r>
            <a:r>
              <a:rPr lang="en-US" sz="2400" dirty="0" smtClean="0">
                <a:ln w="18415" cmpd="sng">
                  <a:solidFill>
                    <a:srgbClr val="FFFFFF"/>
                  </a:solidFill>
                  <a:prstDash val="solid"/>
                </a:ln>
                <a:solidFill>
                  <a:schemeClr val="accent2">
                    <a:lumMod val="60000"/>
                    <a:lumOff val="40000"/>
                  </a:schemeClr>
                </a:solidFill>
                <a:effectLst>
                  <a:outerShdw blurRad="63500" dir="3600000" algn="tl" rotWithShape="0">
                    <a:srgbClr val="000000">
                      <a:alpha val="70000"/>
                    </a:srgbClr>
                  </a:outerShdw>
                </a:effectLst>
              </a:rPr>
              <a:t>different </a:t>
            </a:r>
          </a:p>
          <a:p>
            <a:pPr algn="ctr"/>
            <a:r>
              <a:rPr lang="en-US" sz="2400" dirty="0" smtClean="0">
                <a:ln w="18415" cmpd="sng">
                  <a:solidFill>
                    <a:srgbClr val="FFFFFF"/>
                  </a:solidFill>
                  <a:prstDash val="solid"/>
                </a:ln>
                <a:solidFill>
                  <a:schemeClr val="accent2">
                    <a:lumMod val="60000"/>
                    <a:lumOff val="40000"/>
                  </a:schemeClr>
                </a:solidFill>
                <a:effectLst>
                  <a:outerShdw blurRad="63500" dir="3600000" algn="tl" rotWithShape="0">
                    <a:srgbClr val="000000">
                      <a:alpha val="70000"/>
                    </a:srgbClr>
                  </a:outerShdw>
                </a:effectLst>
              </a:rPr>
              <a:t>existing challenges including healthcare issues</a:t>
            </a:r>
            <a:endParaRPr lang="en-US" sz="2400" dirty="0" smtClean="0">
              <a:ln w="18415" cmpd="sng">
                <a:solidFill>
                  <a:srgbClr val="FFFFFF"/>
                </a:solidFill>
                <a:prstDash val="solid"/>
              </a:ln>
              <a:solidFill>
                <a:schemeClr val="accent2">
                  <a:lumMod val="60000"/>
                  <a:lumOff val="40000"/>
                </a:schemeClr>
              </a:solidFill>
              <a:effectLst>
                <a:outerShdw blurRad="63500" dir="3600000" algn="tl" rotWithShape="0">
                  <a:srgbClr val="000000">
                    <a:alpha val="70000"/>
                  </a:srgbClr>
                </a:outerShdw>
              </a:effectLst>
            </a:endParaRPr>
          </a:p>
        </p:txBody>
      </p:sp>
      <p:sp>
        <p:nvSpPr>
          <p:cNvPr id="7" name="TextBox 6"/>
          <p:cNvSpPr txBox="1"/>
          <p:nvPr/>
        </p:nvSpPr>
        <p:spPr>
          <a:xfrm>
            <a:off x="5516824" y="4392856"/>
            <a:ext cx="3276600" cy="2031325"/>
          </a:xfrm>
          <a:prstGeom prst="rect">
            <a:avLst/>
          </a:prstGeom>
          <a:noFill/>
        </p:spPr>
        <p:txBody>
          <a:bodyPr wrap="square" rtlCol="0">
            <a:spAutoFit/>
          </a:bodyPr>
          <a:lstStyle/>
          <a:p>
            <a:r>
              <a:rPr lang="en-US" dirty="0" smtClean="0"/>
              <a:t>It is assumed that in the future, the speculation for the creation of a more distinct and efficient health program is something that the government would be more dedicated to as it builds stronger communities fit for progress. </a:t>
            </a:r>
            <a:endParaRPr lang="en-US" dirty="0"/>
          </a:p>
        </p:txBody>
      </p:sp>
      <p:pic>
        <p:nvPicPr>
          <p:cNvPr id="8" name="prj slide 6.3gpp">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914400" y="4834582"/>
            <a:ext cx="609600" cy="609600"/>
          </a:xfrm>
          <a:prstGeom prst="rect">
            <a:avLst/>
          </a:prstGeom>
        </p:spPr>
      </p:pic>
      <p:pic>
        <p:nvPicPr>
          <p:cNvPr id="10" name="prj slide 6.3gpp">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4572000" y="5715000"/>
            <a:ext cx="609600" cy="609600"/>
          </a:xfrm>
          <a:prstGeom prst="rect">
            <a:avLst/>
          </a:prstGeom>
        </p:spPr>
      </p:pic>
    </p:spTree>
    <p:extLst>
      <p:ext uri="{BB962C8B-B14F-4D97-AF65-F5344CB8AC3E}">
        <p14:creationId xmlns:p14="http://schemas.microsoft.com/office/powerpoint/2010/main" val="1625682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1370" fill="hold"/>
                                        <p:tgtEl>
                                          <p:spTgt spid="8"/>
                                        </p:tgtEl>
                                      </p:cBhvr>
                                    </p:cmd>
                                  </p:childTnLst>
                                </p:cTn>
                              </p:par>
                            </p:childTnLst>
                          </p:cTn>
                        </p:par>
                      </p:childTnLst>
                    </p:cTn>
                  </p:par>
                  <p:par>
                    <p:cTn id="7" fill="hold">
                      <p:stCondLst>
                        <p:cond delay="indefinite"/>
                      </p:stCondLst>
                      <p:childTnLst>
                        <p:par>
                          <p:cTn id="8" fill="hold">
                            <p:stCondLst>
                              <p:cond delay="0"/>
                            </p:stCondLst>
                            <p:childTnLst>
                              <p:par>
                                <p:cTn id="9" presetID="6" presetClass="entr" presetSubtype="16"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circle(in)">
                                      <p:cBhvr>
                                        <p:cTn id="11" dur="20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21" presetClass="entr" presetSubtype="1"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heel(1)">
                                      <p:cBhvr>
                                        <p:cTn id="16" dur="20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barn(inVertical)">
                                      <p:cBhvr>
                                        <p:cTn id="21" dur="5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mediacall" presetSubtype="0" fill="hold" nodeType="clickEffect">
                                  <p:stCondLst>
                                    <p:cond delay="0"/>
                                  </p:stCondLst>
                                  <p:childTnLst>
                                    <p:cmd type="call" cmd="playFrom(0.0)">
                                      <p:cBhvr>
                                        <p:cTn id="25" dur="11370"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26" fill="hold" display="0">
                  <p:stCondLst>
                    <p:cond delay="indefinite"/>
                  </p:stCondLst>
                  <p:endCondLst>
                    <p:cond evt="onStopAudio" delay="0">
                      <p:tgtEl>
                        <p:sldTgt/>
                      </p:tgtEl>
                    </p:cond>
                  </p:endCondLst>
                </p:cTn>
                <p:tgtEl>
                  <p:spTgt spid="8"/>
                </p:tgtEl>
              </p:cMediaNode>
            </p:audio>
            <p:audio>
              <p:cMediaNode vol="80000">
                <p:cTn id="27" fill="hold" display="0">
                  <p:stCondLst>
                    <p:cond delay="indefinite"/>
                  </p:stCondLst>
                  <p:endCondLst>
                    <p:cond evt="onStopAudio" delay="0">
                      <p:tgtEl>
                        <p:sldTgt/>
                      </p:tgtEl>
                    </p:cond>
                  </p:endCondLst>
                </p:cTn>
                <p:tgtEl>
                  <p:spTgt spid="10"/>
                </p:tgtEl>
              </p:cMediaNode>
            </p:audio>
          </p:childTnLst>
        </p:cTn>
      </p:par>
    </p:tnLst>
    <p:bldLst>
      <p:bldP spid="5" grpId="0"/>
      <p:bldP spid="6"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Conclusion </a:t>
            </a:r>
            <a:endParaRPr lang="en-US" b="0"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3" name="Content Placeholder 2"/>
          <p:cNvSpPr>
            <a:spLocks noGrp="1"/>
          </p:cNvSpPr>
          <p:nvPr>
            <p:ph idx="1"/>
          </p:nvPr>
        </p:nvSpPr>
        <p:spPr/>
        <p:txBody>
          <a:bodyPr/>
          <a:lstStyle/>
          <a:p>
            <a:r>
              <a:rPr lang="en-US" dirty="0" smtClean="0"/>
              <a:t>Medical care payments are </a:t>
            </a:r>
            <a:endParaRPr lang="en-US" dirty="0"/>
          </a:p>
          <a:p>
            <a:pPr marL="0" indent="0">
              <a:buNone/>
            </a:pPr>
            <a:r>
              <a:rPr lang="en-US" dirty="0"/>
              <a:t>e</a:t>
            </a:r>
            <a:r>
              <a:rPr lang="en-US" dirty="0" smtClean="0"/>
              <a:t>xpected to promote better </a:t>
            </a:r>
          </a:p>
          <a:p>
            <a:pPr marL="0" indent="0">
              <a:buNone/>
            </a:pPr>
            <a:r>
              <a:rPr lang="en-US" dirty="0"/>
              <a:t>a</a:t>
            </a:r>
            <a:r>
              <a:rPr lang="en-US" dirty="0" smtClean="0"/>
              <a:t>nd stronger foundation of </a:t>
            </a:r>
          </a:p>
          <a:p>
            <a:pPr marL="0" indent="0">
              <a:buNone/>
            </a:pPr>
            <a:r>
              <a:rPr lang="en-US" dirty="0"/>
              <a:t>h</a:t>
            </a:r>
            <a:r>
              <a:rPr lang="en-US" dirty="0" smtClean="0"/>
              <a:t>ealthcare development within </a:t>
            </a:r>
          </a:p>
          <a:p>
            <a:pPr marL="0" indent="0">
              <a:buNone/>
            </a:pPr>
            <a:r>
              <a:rPr lang="en-US" dirty="0"/>
              <a:t>t</a:t>
            </a:r>
            <a:r>
              <a:rPr lang="en-US" dirty="0" smtClean="0"/>
              <a:t>he society and among its people. </a:t>
            </a:r>
          </a:p>
          <a:p>
            <a:r>
              <a:rPr lang="en-US" dirty="0" smtClean="0"/>
              <a:t>Medical developments ought to be accessible to all; medical care payment programs tend to make sure that such point of progress be constructive in creating a more sufficient healthcare system for the public to enjoy</a:t>
            </a:r>
          </a:p>
        </p:txBody>
      </p:sp>
      <p:pic>
        <p:nvPicPr>
          <p:cNvPr id="4" name="Picture 2" descr="http://cdn.diabetesselfmanagement.com/2015/02/Coulter02121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6792" y="58226"/>
            <a:ext cx="5109666" cy="3400426"/>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8301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ircle(in)">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ircle(in)">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circle(in)">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circle(in)">
                                      <p:cBhvr>
                                        <p:cTn id="32"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0"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References</a:t>
            </a:r>
            <a:endParaRPr lang="en-US" b="0"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4" name="Rectangle 3"/>
          <p:cNvSpPr/>
          <p:nvPr/>
        </p:nvSpPr>
        <p:spPr>
          <a:xfrm>
            <a:off x="533400" y="1628507"/>
            <a:ext cx="4572000" cy="1200329"/>
          </a:xfrm>
          <a:prstGeom prst="rect">
            <a:avLst/>
          </a:prstGeom>
        </p:spPr>
        <p:txBody>
          <a:bodyPr>
            <a:spAutoFit/>
          </a:bodyPr>
          <a:lstStyle/>
          <a:p>
            <a:r>
              <a:rPr lang="en-US" dirty="0"/>
              <a:t>Cox, T. (2010). </a:t>
            </a:r>
            <a:r>
              <a:rPr lang="en-US" i="1" dirty="0"/>
              <a:t>Legal and ethical implications of health care provider insurance risk assumption</a:t>
            </a:r>
            <a:r>
              <a:rPr lang="en-US" dirty="0"/>
              <a:t>. JONAS Healthcare Law, Ethics and Regulation. 12(4): 106–16.</a:t>
            </a:r>
          </a:p>
        </p:txBody>
      </p:sp>
      <p:sp>
        <p:nvSpPr>
          <p:cNvPr id="7" name="Rectangle 6"/>
          <p:cNvSpPr/>
          <p:nvPr/>
        </p:nvSpPr>
        <p:spPr>
          <a:xfrm>
            <a:off x="4023852" y="2590800"/>
            <a:ext cx="4572000" cy="1200329"/>
          </a:xfrm>
          <a:prstGeom prst="rect">
            <a:avLst/>
          </a:prstGeom>
        </p:spPr>
        <p:txBody>
          <a:bodyPr>
            <a:spAutoFit/>
          </a:bodyPr>
          <a:lstStyle/>
          <a:p>
            <a:r>
              <a:rPr lang="en-US" dirty="0"/>
              <a:t>Goodman, John C. (</a:t>
            </a:r>
            <a:r>
              <a:rPr lang="en-US" dirty="0" smtClean="0"/>
              <a:t>2011). </a:t>
            </a:r>
            <a:r>
              <a:rPr lang="en-US" dirty="0"/>
              <a:t>"</a:t>
            </a:r>
            <a:r>
              <a:rPr lang="en-US" i="1" dirty="0"/>
              <a:t>Health Insurance". In David R. Henderson (ed.). </a:t>
            </a:r>
            <a:r>
              <a:rPr lang="en-US" dirty="0"/>
              <a:t>Concise Encyclopedia of Economics (2nd ed.). Indianapolis: Library of Economics and Liberty.</a:t>
            </a:r>
          </a:p>
        </p:txBody>
      </p:sp>
      <p:sp>
        <p:nvSpPr>
          <p:cNvPr id="8" name="Rectangle 7"/>
          <p:cNvSpPr/>
          <p:nvPr/>
        </p:nvSpPr>
        <p:spPr>
          <a:xfrm>
            <a:off x="521110" y="3805824"/>
            <a:ext cx="4572000" cy="923330"/>
          </a:xfrm>
          <a:prstGeom prst="rect">
            <a:avLst/>
          </a:prstGeom>
        </p:spPr>
        <p:txBody>
          <a:bodyPr>
            <a:spAutoFit/>
          </a:bodyPr>
          <a:lstStyle/>
          <a:p>
            <a:r>
              <a:rPr lang="en-US" i="1" dirty="0"/>
              <a:t>Managed Care: Integrating the Delivery and Financing of Health Care</a:t>
            </a:r>
            <a:r>
              <a:rPr lang="en-US" dirty="0"/>
              <a:t> – Part A, Health Insurance Association of America, </a:t>
            </a:r>
            <a:r>
              <a:rPr lang="en-US" dirty="0" smtClean="0"/>
              <a:t>2012. </a:t>
            </a:r>
            <a:r>
              <a:rPr lang="en-US" dirty="0"/>
              <a:t>page 9</a:t>
            </a:r>
          </a:p>
        </p:txBody>
      </p:sp>
      <p:sp>
        <p:nvSpPr>
          <p:cNvPr id="10" name="Rectangle 9"/>
          <p:cNvSpPr/>
          <p:nvPr/>
        </p:nvSpPr>
        <p:spPr>
          <a:xfrm>
            <a:off x="4191000" y="4729154"/>
            <a:ext cx="4572000" cy="923330"/>
          </a:xfrm>
          <a:prstGeom prst="rect">
            <a:avLst/>
          </a:prstGeom>
        </p:spPr>
        <p:txBody>
          <a:bodyPr>
            <a:spAutoFit/>
          </a:bodyPr>
          <a:lstStyle/>
          <a:p>
            <a:r>
              <a:rPr lang="en-US" dirty="0"/>
              <a:t> Gina </a:t>
            </a:r>
            <a:r>
              <a:rPr lang="en-US" dirty="0" err="1"/>
              <a:t>Kolata</a:t>
            </a:r>
            <a:r>
              <a:rPr lang="en-US" dirty="0"/>
              <a:t>, "</a:t>
            </a:r>
            <a:r>
              <a:rPr lang="en-US" i="1" dirty="0"/>
              <a:t>Survey Finds High Fees Common in Medical Care ," </a:t>
            </a:r>
            <a:r>
              <a:rPr lang="en-US" dirty="0"/>
              <a:t>The New York Times, August 11, </a:t>
            </a:r>
            <a:r>
              <a:rPr lang="en-US" dirty="0" smtClean="0"/>
              <a:t>2010</a:t>
            </a:r>
            <a:endParaRPr lang="en-US" dirty="0"/>
          </a:p>
        </p:txBody>
      </p:sp>
      <p:sp>
        <p:nvSpPr>
          <p:cNvPr id="11" name="Rectangle 10"/>
          <p:cNvSpPr/>
          <p:nvPr/>
        </p:nvSpPr>
        <p:spPr>
          <a:xfrm>
            <a:off x="498987" y="5652484"/>
            <a:ext cx="4572000" cy="923330"/>
          </a:xfrm>
          <a:prstGeom prst="rect">
            <a:avLst/>
          </a:prstGeom>
        </p:spPr>
        <p:txBody>
          <a:bodyPr>
            <a:spAutoFit/>
          </a:bodyPr>
          <a:lstStyle/>
          <a:p>
            <a:r>
              <a:rPr lang="en-US" dirty="0" smtClean="0"/>
              <a:t>Peter </a:t>
            </a:r>
            <a:r>
              <a:rPr lang="en-US" dirty="0"/>
              <a:t>R. </a:t>
            </a:r>
            <a:r>
              <a:rPr lang="en-US" dirty="0" err="1"/>
              <a:t>Kongstvedt</a:t>
            </a:r>
            <a:r>
              <a:rPr lang="en-US" dirty="0"/>
              <a:t>, "</a:t>
            </a:r>
            <a:r>
              <a:rPr lang="en-US" i="1" dirty="0"/>
              <a:t>The Managed Health Care Handbook,"</a:t>
            </a:r>
            <a:r>
              <a:rPr lang="en-US" dirty="0"/>
              <a:t> Fourth Edition, Aspen Publishers, Inc., </a:t>
            </a:r>
            <a:r>
              <a:rPr lang="en-US" dirty="0" smtClean="0"/>
              <a:t>2011</a:t>
            </a:r>
            <a:r>
              <a:rPr lang="en-US" dirty="0"/>
              <a:t>, page 1322</a:t>
            </a:r>
          </a:p>
        </p:txBody>
      </p:sp>
    </p:spTree>
    <p:extLst>
      <p:ext uri="{BB962C8B-B14F-4D97-AF65-F5344CB8AC3E}">
        <p14:creationId xmlns:p14="http://schemas.microsoft.com/office/powerpoint/2010/main" val="519584186"/>
      </p:ext>
    </p:extLst>
  </p:cSld>
  <p:clrMapOvr>
    <a:masterClrMapping/>
  </p:clrMapOvr>
</p:sld>
</file>

<file path=ppt/theme/theme1.xml><?xml version="1.0" encoding="utf-8"?>
<a:theme xmlns:a="http://schemas.openxmlformats.org/drawingml/2006/main" name="Thatch">
  <a:themeElements>
    <a:clrScheme name="Thatch">
      <a:dk1>
        <a:sysClr val="windowText" lastClr="000000"/>
      </a:dk1>
      <a:lt1>
        <a:sysClr val="window" lastClr="FFFFFF"/>
      </a:lt1>
      <a:dk2>
        <a:srgbClr val="1D3641"/>
      </a:dk2>
      <a:lt2>
        <a:srgbClr val="DFE6D0"/>
      </a:lt2>
      <a:accent1>
        <a:srgbClr val="759AA5"/>
      </a:accent1>
      <a:accent2>
        <a:srgbClr val="CFC60D"/>
      </a:accent2>
      <a:accent3>
        <a:srgbClr val="99987F"/>
      </a:accent3>
      <a:accent4>
        <a:srgbClr val="90AC97"/>
      </a:accent4>
      <a:accent5>
        <a:srgbClr val="FFAD1C"/>
      </a:accent5>
      <a:accent6>
        <a:srgbClr val="B9AB6F"/>
      </a:accent6>
      <a:hlink>
        <a:srgbClr val="66AACD"/>
      </a:hlink>
      <a:folHlink>
        <a:srgbClr val="809DB3"/>
      </a:folHlink>
    </a:clrScheme>
    <a:fontScheme name="Median">
      <a:maj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hatch">
      <a:fillStyleLst>
        <a:solidFill>
          <a:schemeClr val="phClr"/>
        </a:solidFill>
        <a:gradFill rotWithShape="1">
          <a:gsLst>
            <a:gs pos="0">
              <a:schemeClr val="phClr">
                <a:tint val="79000"/>
                <a:satMod val="180000"/>
              </a:schemeClr>
            </a:gs>
            <a:gs pos="65000">
              <a:schemeClr val="phClr">
                <a:tint val="52000"/>
                <a:satMod val="250000"/>
              </a:schemeClr>
            </a:gs>
            <a:gs pos="100000">
              <a:schemeClr val="phClr">
                <a:tint val="29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15875" cap="flat" cmpd="sng" algn="ctr">
          <a:solidFill>
            <a:schemeClr val="phClr"/>
          </a:solidFill>
          <a:prstDash val="solid"/>
        </a:ln>
        <a:ln w="38100" cap="flat" cmpd="sng" algn="ctr">
          <a:solidFill>
            <a:schemeClr val="phClr"/>
          </a:solidFill>
          <a:prstDash val="solid"/>
        </a:ln>
      </a:lnStyleLst>
      <a:effectStyleLst>
        <a:effectStyle>
          <a:effectLst>
            <a:outerShdw blurRad="63500" dist="25400" dir="5400000" rotWithShape="0">
              <a:srgbClr val="000000">
                <a:alpha val="43000"/>
              </a:srgbClr>
            </a:outerShdw>
          </a:effectLst>
        </a:effectStyle>
        <a:effectStyle>
          <a:effectLst>
            <a:outerShdw blurRad="63500" dist="25400" dir="5400000" rotWithShape="0">
              <a:srgbClr val="000000">
                <a:alpha val="43000"/>
              </a:srgbClr>
            </a:outerShdw>
          </a:effectLst>
          <a:scene3d>
            <a:camera prst="orthographicFront">
              <a:rot lat="0" lon="0" rev="0"/>
            </a:camera>
            <a:lightRig rig="brightRoom" dir="t">
              <a:rot lat="0" lon="0" rev="8700000"/>
            </a:lightRig>
          </a:scene3d>
          <a:sp3d contourW="12700" prstMaterial="dkEdge">
            <a:bevelT w="0" h="0" prst="relaxedInset"/>
            <a:contourClr>
              <a:schemeClr val="phClr">
                <a:shade val="65000"/>
                <a:satMod val="150000"/>
              </a:schemeClr>
            </a:contourClr>
          </a:sp3d>
        </a:effectStyle>
        <a:effectStyle>
          <a:effectLst>
            <a:outerShdw blurRad="63500" dist="25400" dir="5400000" rotWithShape="0">
              <a:srgbClr val="000000">
                <a:alpha val="43000"/>
              </a:srgbClr>
            </a:outerShdw>
          </a:effectLst>
          <a:scene3d>
            <a:camera prst="orthographicFront">
              <a:rot lat="0" lon="0" rev="0"/>
            </a:camera>
            <a:lightRig rig="glow" dir="t">
              <a:rot lat="0" lon="0" rev="13200000"/>
            </a:lightRig>
          </a:scene3d>
          <a:sp3d prstMaterial="dkEdge">
            <a:bevelT w="63500" h="50800" prst="relaxedInset"/>
          </a:sp3d>
        </a:effectStyle>
      </a:effectStyleLst>
      <a:bgFillStyleLst>
        <a:solidFill>
          <a:schemeClr val="phClr"/>
        </a:solidFill>
        <a:gradFill rotWithShape="1">
          <a:gsLst>
            <a:gs pos="0">
              <a:schemeClr val="phClr">
                <a:tint val="85000"/>
                <a:shade val="95000"/>
                <a:satMod val="200000"/>
              </a:schemeClr>
            </a:gs>
            <a:gs pos="53000">
              <a:schemeClr val="phClr">
                <a:shade val="60000"/>
                <a:satMod val="220000"/>
              </a:schemeClr>
            </a:gs>
            <a:gs pos="100000">
              <a:schemeClr val="phClr">
                <a:shade val="45000"/>
                <a:satMod val="220000"/>
              </a:schemeClr>
            </a:gs>
          </a:gsLst>
          <a:lin ang="16200000" scaled="0"/>
        </a:gradFill>
        <a:gradFill rotWithShape="1">
          <a:gsLst>
            <a:gs pos="0">
              <a:schemeClr val="phClr">
                <a:tint val="83000"/>
                <a:shade val="97000"/>
                <a:satMod val="230000"/>
              </a:schemeClr>
            </a:gs>
            <a:gs pos="100000">
              <a:schemeClr val="phClr">
                <a:shade val="35000"/>
                <a:satMod val="250000"/>
              </a:schemeClr>
            </a:gs>
          </a:gsLst>
          <a:path path="circle">
            <a:fillToRect l="15000" t="50000" r="85000" b="6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Thatch</Template>
  <TotalTime>196</TotalTime>
  <Words>1221</Words>
  <Application>Microsoft Office PowerPoint</Application>
  <PresentationFormat>On-screen Show (4:3)</PresentationFormat>
  <Paragraphs>75</Paragraphs>
  <Slides>8</Slides>
  <Notes>7</Notes>
  <HiddenSlides>0</HiddenSlides>
  <MMClips>7</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Thatch</vt:lpstr>
      <vt:lpstr>Managed  Care Payments </vt:lpstr>
      <vt:lpstr>Introduction </vt:lpstr>
      <vt:lpstr>Background  of Issue </vt:lpstr>
      <vt:lpstr>Relevance to  Healthcare Finance </vt:lpstr>
      <vt:lpstr>Resolution  Strategies</vt:lpstr>
      <vt:lpstr>Future Implications </vt:lpstr>
      <vt:lpstr>Conclusion </vt:lpstr>
      <vt:lpstr>References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Managed  Care Payments </dc:title>
  <dc:creator>HP</dc:creator>
  <cp:lastModifiedBy>HP</cp:lastModifiedBy>
  <cp:revision>9</cp:revision>
  <dcterms:created xsi:type="dcterms:W3CDTF">2015-04-29T12:56:02Z</dcterms:created>
  <dcterms:modified xsi:type="dcterms:W3CDTF">2015-04-30T04:13:24Z</dcterms:modified>
</cp:coreProperties>
</file>