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1"/>
  </p:notesMasterIdLst>
  <p:sldIdLst>
    <p:sldId id="256" r:id="rId2"/>
    <p:sldId id="257" r:id="rId3"/>
    <p:sldId id="258" r:id="rId4"/>
    <p:sldId id="260" r:id="rId5"/>
    <p:sldId id="259"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90"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5CE87-790F-444A-AC91-BE55088B5FD2}" type="datetimeFigureOut">
              <a:rPr lang="en-US" smtClean="0"/>
              <a:t>3/30/2015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FB57F-AF71-42F4-87CE-FC2A2FFFE857}" type="slidenum">
              <a:rPr lang="en-US" smtClean="0"/>
              <a:t>‹#›</a:t>
            </a:fld>
            <a:endParaRPr lang="en-US"/>
          </a:p>
        </p:txBody>
      </p:sp>
    </p:spTree>
    <p:extLst>
      <p:ext uri="{BB962C8B-B14F-4D97-AF65-F5344CB8AC3E}">
        <p14:creationId xmlns:p14="http://schemas.microsoft.com/office/powerpoint/2010/main" val="261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Considerably, the repetitive manner by which</a:t>
            </a:r>
            <a:r>
              <a:rPr lang="en-US" baseline="0" dirty="0" smtClean="0"/>
              <a:t> loyal customers use the loyalty cards point out how many times these clients desired to establish business with Marshman. IN an online setup, the said matter would be easier to measure especially that the information collected from such transactions are immediately recorded within the database.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2</a:t>
            </a:fld>
            <a:endParaRPr lang="en-US"/>
          </a:p>
        </p:txBody>
      </p:sp>
    </p:spTree>
    <p:extLst>
      <p:ext uri="{BB962C8B-B14F-4D97-AF65-F5344CB8AC3E}">
        <p14:creationId xmlns:p14="http://schemas.microsoft.com/office/powerpoint/2010/main" val="2218707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target operation is online, it would be best</a:t>
            </a:r>
            <a:r>
              <a:rPr lang="en-US" baseline="0" dirty="0" smtClean="0"/>
              <a:t> to take note of the fact that clients would come from different backgrounds and ‘convenience’ is of a high concern for the clients. Giving them better options of purchasing would develop a more distinct point of loyalty among the said buyers who would prefer undergoing online transactions</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3</a:t>
            </a:fld>
            <a:endParaRPr lang="en-US"/>
          </a:p>
        </p:txBody>
      </p:sp>
    </p:spTree>
    <p:extLst>
      <p:ext uri="{BB962C8B-B14F-4D97-AF65-F5344CB8AC3E}">
        <p14:creationId xmlns:p14="http://schemas.microsoft.com/office/powerpoint/2010/main" val="394022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shall provide a broader</a:t>
            </a:r>
            <a:r>
              <a:rPr lang="en-US" baseline="0" dirty="0" smtClean="0"/>
              <a:t> perspective on how the marketing campaign for Marshman.com could be aided through the implicative insistence of offline efforts  accomplished within existing offline branches of the business.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4</a:t>
            </a:fld>
            <a:endParaRPr lang="en-US"/>
          </a:p>
        </p:txBody>
      </p:sp>
    </p:spTree>
    <p:extLst>
      <p:ext uri="{BB962C8B-B14F-4D97-AF65-F5344CB8AC3E}">
        <p14:creationId xmlns:p14="http://schemas.microsoft.com/office/powerpoint/2010/main" val="316536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Coupons given through offline purchases would be able to invite</a:t>
            </a:r>
            <a:r>
              <a:rPr lang="en-US" baseline="0" dirty="0" smtClean="0"/>
              <a:t> more interested individuals to shift their attention to offline buying.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5</a:t>
            </a:fld>
            <a:endParaRPr lang="en-US"/>
          </a:p>
        </p:txBody>
      </p:sp>
    </p:spTree>
    <p:extLst>
      <p:ext uri="{BB962C8B-B14F-4D97-AF65-F5344CB8AC3E}">
        <p14:creationId xmlns:p14="http://schemas.microsoft.com/office/powerpoint/2010/main" val="2492907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 in a sense of invitation, fees</a:t>
            </a:r>
            <a:r>
              <a:rPr lang="en-US" baseline="0" dirty="0" smtClean="0"/>
              <a:t> required to complete delivery transactions of products ordered online ought to be adjusted accordingly to increase rate of customer appreciation.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6</a:t>
            </a:fld>
            <a:endParaRPr lang="en-US"/>
          </a:p>
        </p:txBody>
      </p:sp>
    </p:spTree>
    <p:extLst>
      <p:ext uri="{BB962C8B-B14F-4D97-AF65-F5344CB8AC3E}">
        <p14:creationId xmlns:p14="http://schemas.microsoft.com/office/powerpoint/2010/main" val="2490384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Flyers distributed</a:t>
            </a:r>
            <a:r>
              <a:rPr lang="en-US" baseline="0" dirty="0" smtClean="0"/>
              <a:t> to the buyers in Marshman grocery shops and fresh shops would increase the knowledge of the public towards the new point of operation of the business online.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7</a:t>
            </a:fld>
            <a:endParaRPr lang="en-US"/>
          </a:p>
        </p:txBody>
      </p:sp>
    </p:spTree>
    <p:extLst>
      <p:ext uri="{BB962C8B-B14F-4D97-AF65-F5344CB8AC3E}">
        <p14:creationId xmlns:p14="http://schemas.microsoft.com/office/powerpoint/2010/main" val="1867595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options</a:t>
            </a:r>
            <a:r>
              <a:rPr lang="en-US" baseline="0" dirty="0" smtClean="0"/>
              <a:t> of customer-loyalty improvement ought to insist on how the public should react on what the organization is hoping to offer modern buyers with the establishment of the company’s online portal.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8</a:t>
            </a:fld>
            <a:endParaRPr lang="en-US"/>
          </a:p>
        </p:txBody>
      </p:sp>
    </p:spTree>
    <p:extLst>
      <p:ext uri="{BB962C8B-B14F-4D97-AF65-F5344CB8AC3E}">
        <p14:creationId xmlns:p14="http://schemas.microsoft.com/office/powerpoint/2010/main" val="2465300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the feedback from clients</a:t>
            </a:r>
            <a:r>
              <a:rPr lang="en-US" baseline="0" dirty="0" smtClean="0"/>
              <a:t> who were served online could be garnered through creating online forms that would best allow for clients to express what they feel and what they expect from the business accordingly. </a:t>
            </a:r>
            <a:endParaRPr lang="en-US" dirty="0"/>
          </a:p>
        </p:txBody>
      </p:sp>
      <p:sp>
        <p:nvSpPr>
          <p:cNvPr id="4" name="Slide Number Placeholder 3"/>
          <p:cNvSpPr>
            <a:spLocks noGrp="1"/>
          </p:cNvSpPr>
          <p:nvPr>
            <p:ph type="sldNum" sz="quarter" idx="10"/>
          </p:nvPr>
        </p:nvSpPr>
        <p:spPr/>
        <p:txBody>
          <a:bodyPr/>
          <a:lstStyle/>
          <a:p>
            <a:fld id="{B01FB57F-AF71-42F4-87CE-FC2A2FFFE857}" type="slidenum">
              <a:rPr lang="en-US" smtClean="0"/>
              <a:t>9</a:t>
            </a:fld>
            <a:endParaRPr lang="en-US"/>
          </a:p>
        </p:txBody>
      </p:sp>
    </p:spTree>
    <p:extLst>
      <p:ext uri="{BB962C8B-B14F-4D97-AF65-F5344CB8AC3E}">
        <p14:creationId xmlns:p14="http://schemas.microsoft.com/office/powerpoint/2010/main" val="33009264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42" name="Rectangle 70"/>
          <p:cNvSpPr>
            <a:spLocks noChangeArrowheads="1"/>
          </p:cNvSpPr>
          <p:nvPr/>
        </p:nvSpPr>
        <p:spPr bwMode="gray">
          <a:xfrm>
            <a:off x="0" y="0"/>
            <a:ext cx="2109788"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53" name="Group 181"/>
          <p:cNvGrpSpPr>
            <a:grpSpLocks/>
          </p:cNvGrpSpPr>
          <p:nvPr/>
        </p:nvGrpSpPr>
        <p:grpSpPr bwMode="auto">
          <a:xfrm rot="10800000">
            <a:off x="-6350" y="0"/>
            <a:ext cx="461963" cy="6858000"/>
            <a:chOff x="768" y="1700"/>
            <a:chExt cx="405" cy="2620"/>
          </a:xfrm>
        </p:grpSpPr>
        <p:sp>
          <p:nvSpPr>
            <p:cNvPr id="3254" name="Rectangle 182"/>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55" name="Rectangle 183"/>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67" name="Group 195"/>
          <p:cNvGrpSpPr>
            <a:grpSpLocks/>
          </p:cNvGrpSpPr>
          <p:nvPr/>
        </p:nvGrpSpPr>
        <p:grpSpPr bwMode="auto">
          <a:xfrm>
            <a:off x="1371600" y="0"/>
            <a:ext cx="547688" cy="6858000"/>
            <a:chOff x="768" y="1700"/>
            <a:chExt cx="405" cy="2620"/>
          </a:xfrm>
        </p:grpSpPr>
        <p:sp>
          <p:nvSpPr>
            <p:cNvPr id="3268" name="Rectangle 196"/>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69" name="Rectangle 197"/>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37" name="Rectangle 165"/>
          <p:cNvSpPr>
            <a:spLocks noChangeArrowheads="1"/>
          </p:cNvSpPr>
          <p:nvPr/>
        </p:nvSpPr>
        <p:spPr bwMode="gray">
          <a:xfrm>
            <a:off x="6964363" y="6350"/>
            <a:ext cx="2179637" cy="984250"/>
          </a:xfrm>
          <a:prstGeom prst="rect">
            <a:avLst/>
          </a:prstGeom>
          <a:solidFill>
            <a:schemeClr val="accent2">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 name="Rectangle 3"/>
          <p:cNvSpPr>
            <a:spLocks noGrp="1" noChangeArrowheads="1"/>
          </p:cNvSpPr>
          <p:nvPr>
            <p:ph type="subTitle" idx="1"/>
          </p:nvPr>
        </p:nvSpPr>
        <p:spPr>
          <a:xfrm>
            <a:off x="5791200" y="4114800"/>
            <a:ext cx="2971800" cy="762000"/>
          </a:xfrm>
        </p:spPr>
        <p:txBody>
          <a:bodyPr/>
          <a:lstStyle>
            <a:lvl1pPr marL="0" indent="0" algn="dist">
              <a:buFontTx/>
              <a:buNone/>
              <a:defRPr sz="1400" i="1">
                <a:latin typeface="Times New Roman" pitchFamily="18" charset="0"/>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3103563" y="6445250"/>
            <a:ext cx="1144587" cy="276225"/>
          </a:xfrm>
        </p:spPr>
        <p:txBody>
          <a:bodyPr/>
          <a:lstStyle>
            <a:lvl1pPr>
              <a:defRPr/>
            </a:lvl1pPr>
          </a:lstStyle>
          <a:p>
            <a:fld id="{62063432-8EF5-470A-9201-ABB6B5FE89CF}" type="datetimeFigureOut">
              <a:rPr lang="en-US" smtClean="0"/>
              <a:t>3/30/2015</a:t>
            </a:fld>
            <a:endParaRPr lang="en-US"/>
          </a:p>
        </p:txBody>
      </p:sp>
      <p:sp>
        <p:nvSpPr>
          <p:cNvPr id="3077" name="Rectangle 5"/>
          <p:cNvSpPr>
            <a:spLocks noGrp="1" noChangeArrowheads="1"/>
          </p:cNvSpPr>
          <p:nvPr>
            <p:ph type="ftr" sz="quarter" idx="3"/>
          </p:nvPr>
        </p:nvSpPr>
        <p:spPr>
          <a:xfrm>
            <a:off x="4572000" y="6445250"/>
            <a:ext cx="1206500" cy="2762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096000" y="6445250"/>
            <a:ext cx="1100138" cy="276225"/>
          </a:xfrm>
        </p:spPr>
        <p:txBody>
          <a:bodyPr/>
          <a:lstStyle>
            <a:lvl1pPr>
              <a:defRPr/>
            </a:lvl1pPr>
          </a:lstStyle>
          <a:p>
            <a:fld id="{1475BCEC-68A7-466B-A6F4-43873737D085}" type="slidenum">
              <a:rPr lang="en-US" smtClean="0"/>
              <a:t>‹#›</a:t>
            </a:fld>
            <a:endParaRPr lang="en-US"/>
          </a:p>
        </p:txBody>
      </p:sp>
      <p:sp>
        <p:nvSpPr>
          <p:cNvPr id="3138" name="Rectangle 66"/>
          <p:cNvSpPr>
            <a:spLocks noChangeArrowheads="1"/>
          </p:cNvSpPr>
          <p:nvPr/>
        </p:nvSpPr>
        <p:spPr bwMode="gray">
          <a:xfrm>
            <a:off x="2476500" y="1289050"/>
            <a:ext cx="6667500" cy="1701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36" name="Rectangle 164"/>
          <p:cNvSpPr>
            <a:spLocks noChangeArrowheads="1"/>
          </p:cNvSpPr>
          <p:nvPr/>
        </p:nvSpPr>
        <p:spPr bwMode="gray">
          <a:xfrm rot="-5400000">
            <a:off x="4041775" y="-1854200"/>
            <a:ext cx="990600" cy="4699000"/>
          </a:xfrm>
          <a:prstGeom prst="rect">
            <a:avLst/>
          </a:prstGeom>
          <a:solidFill>
            <a:schemeClr val="tx2">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 name="Rectangle 2"/>
          <p:cNvSpPr>
            <a:spLocks noGrp="1" noChangeArrowheads="1"/>
          </p:cNvSpPr>
          <p:nvPr>
            <p:ph type="ctrTitle"/>
          </p:nvPr>
        </p:nvSpPr>
        <p:spPr>
          <a:xfrm>
            <a:off x="990600" y="2722563"/>
            <a:ext cx="7772400" cy="1470025"/>
          </a:xfrm>
        </p:spPr>
        <p:txBody>
          <a:bodyPr/>
          <a:lstStyle>
            <a:lvl1pPr algn="r">
              <a:defRPr sz="4400"/>
            </a:lvl1pPr>
          </a:lstStyle>
          <a:p>
            <a:pPr lvl="0"/>
            <a:r>
              <a:rPr lang="en-US" noProof="0" smtClean="0"/>
              <a:t>Click to edit Master title style</a:t>
            </a:r>
          </a:p>
        </p:txBody>
      </p:sp>
      <p:grpSp>
        <p:nvGrpSpPr>
          <p:cNvPr id="3271" name="Group 199"/>
          <p:cNvGrpSpPr>
            <a:grpSpLocks/>
          </p:cNvGrpSpPr>
          <p:nvPr/>
        </p:nvGrpSpPr>
        <p:grpSpPr bwMode="auto">
          <a:xfrm>
            <a:off x="2859088" y="0"/>
            <a:ext cx="547687" cy="990600"/>
            <a:chOff x="768" y="1700"/>
            <a:chExt cx="405" cy="2620"/>
          </a:xfrm>
        </p:grpSpPr>
        <p:sp>
          <p:nvSpPr>
            <p:cNvPr id="3272" name="Rectangle 200"/>
            <p:cNvSpPr>
              <a:spLocks noChangeArrowheads="1"/>
            </p:cNvSpPr>
            <p:nvPr userDrawn="1"/>
          </p:nvSpPr>
          <p:spPr bwMode="gray">
            <a:xfrm>
              <a:off x="768" y="1700"/>
              <a:ext cx="95"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3" name="Rectangle 201"/>
            <p:cNvSpPr>
              <a:spLocks noChangeArrowheads="1"/>
            </p:cNvSpPr>
            <p:nvPr userDrawn="1"/>
          </p:nvSpPr>
          <p:spPr bwMode="gray">
            <a:xfrm>
              <a:off x="912" y="1700"/>
              <a:ext cx="261"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5" name="Group 203"/>
          <p:cNvGrpSpPr>
            <a:grpSpLocks/>
          </p:cNvGrpSpPr>
          <p:nvPr/>
        </p:nvGrpSpPr>
        <p:grpSpPr bwMode="auto">
          <a:xfrm>
            <a:off x="4405313" y="0"/>
            <a:ext cx="547687" cy="990600"/>
            <a:chOff x="768" y="1700"/>
            <a:chExt cx="405" cy="2620"/>
          </a:xfrm>
        </p:grpSpPr>
        <p:sp>
          <p:nvSpPr>
            <p:cNvPr id="3276" name="Rectangle 204"/>
            <p:cNvSpPr>
              <a:spLocks noChangeArrowheads="1"/>
            </p:cNvSpPr>
            <p:nvPr userDrawn="1"/>
          </p:nvSpPr>
          <p:spPr bwMode="gray">
            <a:xfrm>
              <a:off x="768" y="1700"/>
              <a:ext cx="95"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 name="Rectangle 205"/>
            <p:cNvSpPr>
              <a:spLocks noChangeArrowheads="1"/>
            </p:cNvSpPr>
            <p:nvPr userDrawn="1"/>
          </p:nvSpPr>
          <p:spPr bwMode="gray">
            <a:xfrm>
              <a:off x="912" y="1700"/>
              <a:ext cx="261"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9" name="Group 207"/>
          <p:cNvGrpSpPr>
            <a:grpSpLocks/>
          </p:cNvGrpSpPr>
          <p:nvPr/>
        </p:nvGrpSpPr>
        <p:grpSpPr bwMode="auto">
          <a:xfrm>
            <a:off x="6005513" y="0"/>
            <a:ext cx="547687" cy="990600"/>
            <a:chOff x="768" y="1700"/>
            <a:chExt cx="405" cy="2620"/>
          </a:xfrm>
        </p:grpSpPr>
        <p:sp>
          <p:nvSpPr>
            <p:cNvPr id="3280" name="Rectangle 208"/>
            <p:cNvSpPr>
              <a:spLocks noChangeArrowheads="1"/>
            </p:cNvSpPr>
            <p:nvPr userDrawn="1"/>
          </p:nvSpPr>
          <p:spPr bwMode="gray">
            <a:xfrm>
              <a:off x="768" y="1700"/>
              <a:ext cx="95"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1" name="Rectangle 209"/>
            <p:cNvSpPr>
              <a:spLocks noChangeArrowheads="1"/>
            </p:cNvSpPr>
            <p:nvPr userDrawn="1"/>
          </p:nvSpPr>
          <p:spPr bwMode="gray">
            <a:xfrm>
              <a:off x="912" y="1700"/>
              <a:ext cx="261"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87" name="Group 215"/>
          <p:cNvGrpSpPr>
            <a:grpSpLocks/>
          </p:cNvGrpSpPr>
          <p:nvPr/>
        </p:nvGrpSpPr>
        <p:grpSpPr bwMode="auto">
          <a:xfrm>
            <a:off x="7529513" y="0"/>
            <a:ext cx="547687" cy="990600"/>
            <a:chOff x="768" y="1700"/>
            <a:chExt cx="405" cy="2620"/>
          </a:xfrm>
        </p:grpSpPr>
        <p:sp>
          <p:nvSpPr>
            <p:cNvPr id="3288" name="Rectangle 216"/>
            <p:cNvSpPr>
              <a:spLocks noChangeArrowheads="1"/>
            </p:cNvSpPr>
            <p:nvPr userDrawn="1"/>
          </p:nvSpPr>
          <p:spPr bwMode="gray">
            <a:xfrm>
              <a:off x="768" y="1700"/>
              <a:ext cx="95"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9" name="Rectangle 217"/>
            <p:cNvSpPr>
              <a:spLocks noChangeArrowheads="1"/>
            </p:cNvSpPr>
            <p:nvPr userDrawn="1"/>
          </p:nvSpPr>
          <p:spPr bwMode="gray">
            <a:xfrm>
              <a:off x="912" y="1700"/>
              <a:ext cx="261"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01" name="Group 229"/>
          <p:cNvGrpSpPr>
            <a:grpSpLocks/>
          </p:cNvGrpSpPr>
          <p:nvPr/>
        </p:nvGrpSpPr>
        <p:grpSpPr bwMode="auto">
          <a:xfrm rot="5400000">
            <a:off x="775494" y="1302543"/>
            <a:ext cx="547688" cy="2120901"/>
            <a:chOff x="768" y="1700"/>
            <a:chExt cx="405" cy="2620"/>
          </a:xfrm>
        </p:grpSpPr>
        <p:sp>
          <p:nvSpPr>
            <p:cNvPr id="3302" name="Rectangle 230"/>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3" name="Rectangle 231"/>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05" name="Group 233"/>
          <p:cNvGrpSpPr>
            <a:grpSpLocks/>
          </p:cNvGrpSpPr>
          <p:nvPr/>
        </p:nvGrpSpPr>
        <p:grpSpPr bwMode="auto">
          <a:xfrm rot="5400000">
            <a:off x="775494" y="2770981"/>
            <a:ext cx="547687" cy="2120901"/>
            <a:chOff x="768" y="1700"/>
            <a:chExt cx="405" cy="2620"/>
          </a:xfrm>
        </p:grpSpPr>
        <p:sp>
          <p:nvSpPr>
            <p:cNvPr id="3306" name="Rectangle 234"/>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 name="Rectangle 235"/>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09" name="Group 237"/>
          <p:cNvGrpSpPr>
            <a:grpSpLocks/>
          </p:cNvGrpSpPr>
          <p:nvPr/>
        </p:nvGrpSpPr>
        <p:grpSpPr bwMode="auto">
          <a:xfrm rot="5400000">
            <a:off x="775494" y="4218781"/>
            <a:ext cx="547687" cy="2120901"/>
            <a:chOff x="768" y="1700"/>
            <a:chExt cx="405" cy="2620"/>
          </a:xfrm>
        </p:grpSpPr>
        <p:sp>
          <p:nvSpPr>
            <p:cNvPr id="3310" name="Rectangle 238"/>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1" name="Rectangle 239"/>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8" name="Group 256"/>
          <p:cNvGrpSpPr>
            <a:grpSpLocks/>
          </p:cNvGrpSpPr>
          <p:nvPr/>
        </p:nvGrpSpPr>
        <p:grpSpPr bwMode="auto">
          <a:xfrm>
            <a:off x="-11113" y="6462713"/>
            <a:ext cx="2120901" cy="395287"/>
            <a:chOff x="-7" y="4071"/>
            <a:chExt cx="1336" cy="249"/>
          </a:xfrm>
        </p:grpSpPr>
        <p:sp>
          <p:nvSpPr>
            <p:cNvPr id="3314" name="Rectangle 242"/>
            <p:cNvSpPr>
              <a:spLocks noChangeArrowheads="1"/>
            </p:cNvSpPr>
            <p:nvPr userDrawn="1"/>
          </p:nvSpPr>
          <p:spPr bwMode="gray">
            <a:xfrm rot="5400000">
              <a:off x="620" y="3444"/>
              <a:ext cx="81" cy="1336"/>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5" name="Rectangle 243"/>
            <p:cNvSpPr>
              <a:spLocks noChangeArrowheads="1"/>
            </p:cNvSpPr>
            <p:nvPr userDrawn="1"/>
          </p:nvSpPr>
          <p:spPr bwMode="gray">
            <a:xfrm rot="5400000">
              <a:off x="598" y="3589"/>
              <a:ext cx="126" cy="1336"/>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26" name="Group 254"/>
          <p:cNvGrpSpPr>
            <a:grpSpLocks/>
          </p:cNvGrpSpPr>
          <p:nvPr/>
        </p:nvGrpSpPr>
        <p:grpSpPr bwMode="auto">
          <a:xfrm>
            <a:off x="-11113" y="623888"/>
            <a:ext cx="9155113" cy="547687"/>
            <a:chOff x="-7" y="403"/>
            <a:chExt cx="5767" cy="345"/>
          </a:xfrm>
        </p:grpSpPr>
        <p:grpSp>
          <p:nvGrpSpPr>
            <p:cNvPr id="3291" name="Group 219"/>
            <p:cNvGrpSpPr>
              <a:grpSpLocks/>
            </p:cNvGrpSpPr>
            <p:nvPr userDrawn="1"/>
          </p:nvGrpSpPr>
          <p:grpSpPr bwMode="auto">
            <a:xfrm rot="5400000">
              <a:off x="488" y="-92"/>
              <a:ext cx="345" cy="1336"/>
              <a:chOff x="768" y="1700"/>
              <a:chExt cx="405" cy="2620"/>
            </a:xfrm>
          </p:grpSpPr>
          <p:sp>
            <p:nvSpPr>
              <p:cNvPr id="3292" name="Rectangle 220"/>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3" name="Rectangle 221"/>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17" name="Group 245"/>
            <p:cNvGrpSpPr>
              <a:grpSpLocks/>
            </p:cNvGrpSpPr>
            <p:nvPr userDrawn="1"/>
          </p:nvGrpSpPr>
          <p:grpSpPr bwMode="auto">
            <a:xfrm rot="5400000">
              <a:off x="3397" y="-1615"/>
              <a:ext cx="345" cy="4381"/>
              <a:chOff x="768" y="1700"/>
              <a:chExt cx="405" cy="2620"/>
            </a:xfrm>
          </p:grpSpPr>
          <p:sp>
            <p:nvSpPr>
              <p:cNvPr id="3318" name="Rectangle 246"/>
              <p:cNvSpPr>
                <a:spLocks noChangeArrowheads="1"/>
              </p:cNvSpPr>
              <p:nvPr userDrawn="1"/>
            </p:nvSpPr>
            <p:spPr bwMode="gray">
              <a:xfrm>
                <a:off x="768" y="1700"/>
                <a:ext cx="95"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19" name="Rectangle 247"/>
              <p:cNvSpPr>
                <a:spLocks noChangeArrowheads="1"/>
              </p:cNvSpPr>
              <p:nvPr userDrawn="1"/>
            </p:nvSpPr>
            <p:spPr bwMode="gray">
              <a:xfrm>
                <a:off x="912" y="1700"/>
                <a:ext cx="261" cy="2620"/>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235" name="Rectangle 163"/>
          <p:cNvSpPr>
            <a:spLocks noChangeArrowheads="1"/>
          </p:cNvSpPr>
          <p:nvPr/>
        </p:nvSpPr>
        <p:spPr bwMode="gray">
          <a:xfrm>
            <a:off x="685800" y="990600"/>
            <a:ext cx="8458200" cy="1676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1" name="Rectangle 29"/>
          <p:cNvSpPr>
            <a:spLocks noChangeArrowheads="1"/>
          </p:cNvSpPr>
          <p:nvPr/>
        </p:nvSpPr>
        <p:spPr bwMode="gray">
          <a:xfrm>
            <a:off x="762000" y="1066800"/>
            <a:ext cx="8382000" cy="1509713"/>
          </a:xfrm>
          <a:prstGeom prst="rect">
            <a:avLst/>
          </a:prstGeom>
          <a:blipFill dpi="0" rotWithShape="0">
            <a:blip r:embed="rId2"/>
            <a:srcRect/>
            <a:stretch>
              <a:fillRect b="-15205"/>
            </a:stretch>
          </a:blipFill>
          <a:ln>
            <a:noFill/>
          </a:ln>
          <a:effectLst/>
          <a:extLst>
            <a:ext uri="{91240B29-F687-4F45-9708-019B960494DF}">
              <a14:hiddenLine xmlns:a14="http://schemas.microsoft.com/office/drawing/2010/main" w="571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5" name="Text Box 33"/>
          <p:cNvSpPr txBox="1">
            <a:spLocks noChangeArrowheads="1"/>
          </p:cNvSpPr>
          <p:nvPr/>
        </p:nvSpPr>
        <p:spPr bwMode="gray">
          <a:xfrm>
            <a:off x="7459663" y="6248400"/>
            <a:ext cx="130333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2200">
                <a:latin typeface="Arial Black" pitchFamily="34" charset="0"/>
              </a:rPr>
              <a:t>L/O/G/O</a:t>
            </a:r>
          </a:p>
        </p:txBody>
      </p:sp>
      <p:pic>
        <p:nvPicPr>
          <p:cNvPr id="3104" name="Picture 32" descr="2"/>
          <p:cNvPicPr>
            <a:picLocks noChangeAspect="1" noChangeArrowheads="1"/>
          </p:cNvPicPr>
          <p:nvPr/>
        </p:nvPicPr>
        <p:blipFill>
          <a:blip r:embed="rId3">
            <a:extLst>
              <a:ext uri="{28A0092B-C50C-407E-A947-70E740481C1C}">
                <a14:useLocalDpi xmlns:a14="http://schemas.microsoft.com/office/drawing/2010/main" val="0"/>
              </a:ext>
            </a:extLst>
          </a:blip>
          <a:srcRect l="2814" b="12524"/>
          <a:stretch>
            <a:fillRect/>
          </a:stretch>
        </p:blipFill>
        <p:spPr bwMode="gray">
          <a:xfrm>
            <a:off x="0" y="3302000"/>
            <a:ext cx="4038600" cy="355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par>
                                <p:cTn id="10" presetID="44" presetClass="entr" presetSubtype="0" fill="hold" grpId="0" nodeType="with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anim calcmode="lin" valueType="num">
                                      <p:cBhvr>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par>
                          <p:cTn id="15" fill="hold" nodeType="afterGroup">
                            <p:stCondLst>
                              <p:cond delay="1000"/>
                            </p:stCondLst>
                            <p:childTnLst>
                              <p:par>
                                <p:cTn id="16" presetID="22" presetClass="entr" presetSubtype="4" fill="hold" nodeType="afterEffect">
                                  <p:stCondLst>
                                    <p:cond delay="0"/>
                                  </p:stCondLst>
                                  <p:childTnLst>
                                    <p:set>
                                      <p:cBhvr>
                                        <p:cTn id="17" dur="1" fill="hold">
                                          <p:stCondLst>
                                            <p:cond delay="0"/>
                                          </p:stCondLst>
                                        </p:cTn>
                                        <p:tgtEl>
                                          <p:spTgt spid="3253"/>
                                        </p:tgtEl>
                                        <p:attrNameLst>
                                          <p:attrName>style.visibility</p:attrName>
                                        </p:attrNameLst>
                                      </p:cBhvr>
                                      <p:to>
                                        <p:strVal val="visible"/>
                                      </p:to>
                                    </p:set>
                                    <p:animEffect transition="in" filter="wipe(down)">
                                      <p:cBhvr>
                                        <p:cTn id="18" dur="1000"/>
                                        <p:tgtEl>
                                          <p:spTgt spid="3253"/>
                                        </p:tgtEl>
                                      </p:cBhvr>
                                    </p:animEffect>
                                  </p:childTnLst>
                                </p:cTn>
                              </p:par>
                              <p:par>
                                <p:cTn id="19" presetID="22" presetClass="entr" presetSubtype="1" fill="hold" nodeType="withEffect">
                                  <p:stCondLst>
                                    <p:cond delay="0"/>
                                  </p:stCondLst>
                                  <p:childTnLst>
                                    <p:set>
                                      <p:cBhvr>
                                        <p:cTn id="20" dur="1" fill="hold">
                                          <p:stCondLst>
                                            <p:cond delay="0"/>
                                          </p:stCondLst>
                                        </p:cTn>
                                        <p:tgtEl>
                                          <p:spTgt spid="3267"/>
                                        </p:tgtEl>
                                        <p:attrNameLst>
                                          <p:attrName>style.visibility</p:attrName>
                                        </p:attrNameLst>
                                      </p:cBhvr>
                                      <p:to>
                                        <p:strVal val="visible"/>
                                      </p:to>
                                    </p:set>
                                    <p:animEffect transition="in" filter="wipe(up)">
                                      <p:cBhvr>
                                        <p:cTn id="21" dur="1000"/>
                                        <p:tgtEl>
                                          <p:spTgt spid="3267"/>
                                        </p:tgtEl>
                                      </p:cBhvr>
                                    </p:animEffect>
                                  </p:childTnLst>
                                </p:cTn>
                              </p:par>
                              <p:par>
                                <p:cTn id="22" presetID="22" presetClass="entr" presetSubtype="4" fill="hold" nodeType="withEffect">
                                  <p:stCondLst>
                                    <p:cond delay="0"/>
                                  </p:stCondLst>
                                  <p:childTnLst>
                                    <p:set>
                                      <p:cBhvr>
                                        <p:cTn id="23" dur="1" fill="hold">
                                          <p:stCondLst>
                                            <p:cond delay="0"/>
                                          </p:stCondLst>
                                        </p:cTn>
                                        <p:tgtEl>
                                          <p:spTgt spid="3271"/>
                                        </p:tgtEl>
                                        <p:attrNameLst>
                                          <p:attrName>style.visibility</p:attrName>
                                        </p:attrNameLst>
                                      </p:cBhvr>
                                      <p:to>
                                        <p:strVal val="visible"/>
                                      </p:to>
                                    </p:set>
                                    <p:animEffect transition="in" filter="wipe(down)">
                                      <p:cBhvr>
                                        <p:cTn id="24" dur="500"/>
                                        <p:tgtEl>
                                          <p:spTgt spid="3271"/>
                                        </p:tgtEl>
                                      </p:cBhvr>
                                    </p:animEffect>
                                  </p:childTnLst>
                                </p:cTn>
                              </p:par>
                              <p:par>
                                <p:cTn id="25" presetID="22" presetClass="entr" presetSubtype="1" fill="hold" nodeType="withEffect">
                                  <p:stCondLst>
                                    <p:cond delay="0"/>
                                  </p:stCondLst>
                                  <p:childTnLst>
                                    <p:set>
                                      <p:cBhvr>
                                        <p:cTn id="26" dur="1" fill="hold">
                                          <p:stCondLst>
                                            <p:cond delay="0"/>
                                          </p:stCondLst>
                                        </p:cTn>
                                        <p:tgtEl>
                                          <p:spTgt spid="3275"/>
                                        </p:tgtEl>
                                        <p:attrNameLst>
                                          <p:attrName>style.visibility</p:attrName>
                                        </p:attrNameLst>
                                      </p:cBhvr>
                                      <p:to>
                                        <p:strVal val="visible"/>
                                      </p:to>
                                    </p:set>
                                    <p:animEffect transition="in" filter="wipe(up)">
                                      <p:cBhvr>
                                        <p:cTn id="27" dur="500"/>
                                        <p:tgtEl>
                                          <p:spTgt spid="3275"/>
                                        </p:tgtEl>
                                      </p:cBhvr>
                                    </p:animEffect>
                                  </p:childTnLst>
                                </p:cTn>
                              </p:par>
                              <p:par>
                                <p:cTn id="28" presetID="22" presetClass="entr" presetSubtype="4" fill="hold" nodeType="withEffect">
                                  <p:stCondLst>
                                    <p:cond delay="0"/>
                                  </p:stCondLst>
                                  <p:childTnLst>
                                    <p:set>
                                      <p:cBhvr>
                                        <p:cTn id="29" dur="1" fill="hold">
                                          <p:stCondLst>
                                            <p:cond delay="0"/>
                                          </p:stCondLst>
                                        </p:cTn>
                                        <p:tgtEl>
                                          <p:spTgt spid="3279"/>
                                        </p:tgtEl>
                                        <p:attrNameLst>
                                          <p:attrName>style.visibility</p:attrName>
                                        </p:attrNameLst>
                                      </p:cBhvr>
                                      <p:to>
                                        <p:strVal val="visible"/>
                                      </p:to>
                                    </p:set>
                                    <p:animEffect transition="in" filter="wipe(down)">
                                      <p:cBhvr>
                                        <p:cTn id="30" dur="500"/>
                                        <p:tgtEl>
                                          <p:spTgt spid="3279"/>
                                        </p:tgtEl>
                                      </p:cBhvr>
                                    </p:animEffect>
                                  </p:childTnLst>
                                </p:cTn>
                              </p:par>
                              <p:par>
                                <p:cTn id="31" presetID="22" presetClass="entr" presetSubtype="1" fill="hold" nodeType="withEffect">
                                  <p:stCondLst>
                                    <p:cond delay="0"/>
                                  </p:stCondLst>
                                  <p:childTnLst>
                                    <p:set>
                                      <p:cBhvr>
                                        <p:cTn id="32" dur="1" fill="hold">
                                          <p:stCondLst>
                                            <p:cond delay="0"/>
                                          </p:stCondLst>
                                        </p:cTn>
                                        <p:tgtEl>
                                          <p:spTgt spid="3287"/>
                                        </p:tgtEl>
                                        <p:attrNameLst>
                                          <p:attrName>style.visibility</p:attrName>
                                        </p:attrNameLst>
                                      </p:cBhvr>
                                      <p:to>
                                        <p:strVal val="visible"/>
                                      </p:to>
                                    </p:set>
                                    <p:animEffect transition="in" filter="wipe(up)">
                                      <p:cBhvr>
                                        <p:cTn id="33" dur="500"/>
                                        <p:tgtEl>
                                          <p:spTgt spid="3287"/>
                                        </p:tgtEl>
                                      </p:cBhvr>
                                    </p:animEffect>
                                  </p:childTnLst>
                                </p:cTn>
                              </p:par>
                            </p:childTnLst>
                          </p:cTn>
                        </p:par>
                        <p:par>
                          <p:cTn id="34" fill="hold" nodeType="afterGroup">
                            <p:stCondLst>
                              <p:cond delay="2000"/>
                            </p:stCondLst>
                            <p:childTnLst>
                              <p:par>
                                <p:cTn id="35" presetID="22" presetClass="entr" presetSubtype="8" fill="hold" nodeType="afterEffect">
                                  <p:stCondLst>
                                    <p:cond delay="0"/>
                                  </p:stCondLst>
                                  <p:childTnLst>
                                    <p:set>
                                      <p:cBhvr>
                                        <p:cTn id="36" dur="1" fill="hold">
                                          <p:stCondLst>
                                            <p:cond delay="0"/>
                                          </p:stCondLst>
                                        </p:cTn>
                                        <p:tgtEl>
                                          <p:spTgt spid="3326"/>
                                        </p:tgtEl>
                                        <p:attrNameLst>
                                          <p:attrName>style.visibility</p:attrName>
                                        </p:attrNameLst>
                                      </p:cBhvr>
                                      <p:to>
                                        <p:strVal val="visible"/>
                                      </p:to>
                                    </p:set>
                                    <p:animEffect transition="in" filter="wipe(left)">
                                      <p:cBhvr>
                                        <p:cTn id="37" dur="1000"/>
                                        <p:tgtEl>
                                          <p:spTgt spid="3326"/>
                                        </p:tgtEl>
                                      </p:cBhvr>
                                    </p:animEffect>
                                  </p:childTnLst>
                                </p:cTn>
                              </p:par>
                              <p:par>
                                <p:cTn id="38" presetID="22" presetClass="entr" presetSubtype="2" fill="hold" nodeType="withEffect">
                                  <p:stCondLst>
                                    <p:cond delay="0"/>
                                  </p:stCondLst>
                                  <p:childTnLst>
                                    <p:set>
                                      <p:cBhvr>
                                        <p:cTn id="39" dur="1" fill="hold">
                                          <p:stCondLst>
                                            <p:cond delay="0"/>
                                          </p:stCondLst>
                                        </p:cTn>
                                        <p:tgtEl>
                                          <p:spTgt spid="3301"/>
                                        </p:tgtEl>
                                        <p:attrNameLst>
                                          <p:attrName>style.visibility</p:attrName>
                                        </p:attrNameLst>
                                      </p:cBhvr>
                                      <p:to>
                                        <p:strVal val="visible"/>
                                      </p:to>
                                    </p:set>
                                    <p:animEffect transition="in" filter="wipe(right)">
                                      <p:cBhvr>
                                        <p:cTn id="40" dur="500"/>
                                        <p:tgtEl>
                                          <p:spTgt spid="3301"/>
                                        </p:tgtEl>
                                      </p:cBhvr>
                                    </p:animEffect>
                                  </p:childTnLst>
                                </p:cTn>
                              </p:par>
                              <p:par>
                                <p:cTn id="41" presetID="22" presetClass="entr" presetSubtype="8" fill="hold" nodeType="withEffect">
                                  <p:stCondLst>
                                    <p:cond delay="0"/>
                                  </p:stCondLst>
                                  <p:childTnLst>
                                    <p:set>
                                      <p:cBhvr>
                                        <p:cTn id="42" dur="1" fill="hold">
                                          <p:stCondLst>
                                            <p:cond delay="0"/>
                                          </p:stCondLst>
                                        </p:cTn>
                                        <p:tgtEl>
                                          <p:spTgt spid="3305"/>
                                        </p:tgtEl>
                                        <p:attrNameLst>
                                          <p:attrName>style.visibility</p:attrName>
                                        </p:attrNameLst>
                                      </p:cBhvr>
                                      <p:to>
                                        <p:strVal val="visible"/>
                                      </p:to>
                                    </p:set>
                                    <p:animEffect transition="in" filter="wipe(left)">
                                      <p:cBhvr>
                                        <p:cTn id="43" dur="500"/>
                                        <p:tgtEl>
                                          <p:spTgt spid="3305"/>
                                        </p:tgtEl>
                                      </p:cBhvr>
                                    </p:animEffect>
                                  </p:childTnLst>
                                </p:cTn>
                              </p:par>
                              <p:par>
                                <p:cTn id="44" presetID="22" presetClass="entr" presetSubtype="2" fill="hold" nodeType="withEffect">
                                  <p:stCondLst>
                                    <p:cond delay="0"/>
                                  </p:stCondLst>
                                  <p:childTnLst>
                                    <p:set>
                                      <p:cBhvr>
                                        <p:cTn id="45" dur="1" fill="hold">
                                          <p:stCondLst>
                                            <p:cond delay="0"/>
                                          </p:stCondLst>
                                        </p:cTn>
                                        <p:tgtEl>
                                          <p:spTgt spid="3309"/>
                                        </p:tgtEl>
                                        <p:attrNameLst>
                                          <p:attrName>style.visibility</p:attrName>
                                        </p:attrNameLst>
                                      </p:cBhvr>
                                      <p:to>
                                        <p:strVal val="visible"/>
                                      </p:to>
                                    </p:set>
                                    <p:animEffect transition="in" filter="wipe(right)">
                                      <p:cBhvr>
                                        <p:cTn id="46" dur="500"/>
                                        <p:tgtEl>
                                          <p:spTgt spid="3309"/>
                                        </p:tgtEl>
                                      </p:cBhvr>
                                    </p:animEffect>
                                  </p:childTnLst>
                                </p:cTn>
                              </p:par>
                              <p:par>
                                <p:cTn id="47" presetID="22" presetClass="entr" presetSubtype="2" fill="hold" nodeType="withEffect">
                                  <p:stCondLst>
                                    <p:cond delay="0"/>
                                  </p:stCondLst>
                                  <p:childTnLst>
                                    <p:set>
                                      <p:cBhvr>
                                        <p:cTn id="48" dur="1" fill="hold">
                                          <p:stCondLst>
                                            <p:cond delay="0"/>
                                          </p:stCondLst>
                                        </p:cTn>
                                        <p:tgtEl>
                                          <p:spTgt spid="3328"/>
                                        </p:tgtEl>
                                        <p:attrNameLst>
                                          <p:attrName>style.visibility</p:attrName>
                                        </p:attrNameLst>
                                      </p:cBhvr>
                                      <p:to>
                                        <p:strVal val="visible"/>
                                      </p:to>
                                    </p:set>
                                    <p:animEffect transition="in" filter="wipe(right)">
                                      <p:cBhvr>
                                        <p:cTn id="49" dur="500"/>
                                        <p:tgtEl>
                                          <p:spTgt spid="3328"/>
                                        </p:tgtEl>
                                      </p:cBhvr>
                                    </p:animEffect>
                                  </p:childTnLst>
                                </p:cTn>
                              </p:par>
                            </p:childTnLst>
                          </p:cTn>
                        </p:par>
                        <p:par>
                          <p:cTn id="50" fill="hold" nodeType="afterGroup">
                            <p:stCondLst>
                              <p:cond delay="3000"/>
                            </p:stCondLst>
                            <p:childTnLst>
                              <p:par>
                                <p:cTn id="51" presetID="42" presetClass="entr" presetSubtype="0" fill="hold" nodeType="afterEffect">
                                  <p:stCondLst>
                                    <p:cond delay="0"/>
                                  </p:stCondLst>
                                  <p:childTnLst>
                                    <p:set>
                                      <p:cBhvr>
                                        <p:cTn id="52" dur="1" fill="hold">
                                          <p:stCondLst>
                                            <p:cond delay="0"/>
                                          </p:stCondLst>
                                        </p:cTn>
                                        <p:tgtEl>
                                          <p:spTgt spid="3104"/>
                                        </p:tgtEl>
                                        <p:attrNameLst>
                                          <p:attrName>style.visibility</p:attrName>
                                        </p:attrNameLst>
                                      </p:cBhvr>
                                      <p:to>
                                        <p:strVal val="visible"/>
                                      </p:to>
                                    </p:set>
                                    <p:animEffect transition="in" filter="fade">
                                      <p:cBhvr>
                                        <p:cTn id="53" dur="1000"/>
                                        <p:tgtEl>
                                          <p:spTgt spid="3104"/>
                                        </p:tgtEl>
                                      </p:cBhvr>
                                    </p:animEffect>
                                    <p:anim calcmode="lin" valueType="num">
                                      <p:cBhvr>
                                        <p:cTn id="54" dur="1000" fill="hold"/>
                                        <p:tgtEl>
                                          <p:spTgt spid="3104"/>
                                        </p:tgtEl>
                                        <p:attrNameLst>
                                          <p:attrName>ppt_x</p:attrName>
                                        </p:attrNameLst>
                                      </p:cBhvr>
                                      <p:tavLst>
                                        <p:tav tm="0">
                                          <p:val>
                                            <p:strVal val="#ppt_x"/>
                                          </p:val>
                                        </p:tav>
                                        <p:tav tm="100000">
                                          <p:val>
                                            <p:strVal val="#ppt_x"/>
                                          </p:val>
                                        </p:tav>
                                      </p:tavLst>
                                    </p:anim>
                                    <p:anim calcmode="lin" valueType="num">
                                      <p:cBhvr>
                                        <p:cTn id="55" dur="1000" fill="hold"/>
                                        <p:tgtEl>
                                          <p:spTgt spid="3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tmplLst>
          <p:tmpl lvl="1">
            <p:tnLst>
              <p:par>
                <p:cTn presetID="44" presetClass="entr" presetSubtype="0" fill="hold" nodeType="withEffect">
                  <p:stCondLst>
                    <p:cond delay="0"/>
                  </p:stCondLst>
                  <p:childTnLst>
                    <p:set>
                      <p:cBhvr>
                        <p:cTn dur="1"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P spid="3074"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6775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4188" y="457200"/>
            <a:ext cx="1852612"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6350" y="457200"/>
            <a:ext cx="5405438"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667076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76350" y="1600200"/>
            <a:ext cx="741045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1295400" y="6245225"/>
            <a:ext cx="2133600" cy="476250"/>
          </a:xfrm>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a:xfrm>
            <a:off x="3538538"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1107252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76350" y="1600200"/>
            <a:ext cx="36290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57775" y="1600200"/>
            <a:ext cx="36290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295400" y="6245225"/>
            <a:ext cx="2133600" cy="476250"/>
          </a:xfrm>
        </p:spPr>
        <p:txBody>
          <a:bodyPr/>
          <a:lstStyle>
            <a:lvl1pPr>
              <a:defRPr/>
            </a:lvl1pPr>
          </a:lstStyle>
          <a:p>
            <a:fld id="{62063432-8EF5-470A-9201-ABB6B5FE89CF}" type="datetimeFigureOut">
              <a:rPr lang="en-US" smtClean="0"/>
              <a:t>3/30/2015</a:t>
            </a:fld>
            <a:endParaRPr lang="en-US"/>
          </a:p>
        </p:txBody>
      </p:sp>
      <p:sp>
        <p:nvSpPr>
          <p:cNvPr id="6" name="Footer Placeholder 5"/>
          <p:cNvSpPr>
            <a:spLocks noGrp="1"/>
          </p:cNvSpPr>
          <p:nvPr>
            <p:ph type="ftr" sz="quarter" idx="11"/>
          </p:nvPr>
        </p:nvSpPr>
        <p:spPr>
          <a:xfrm>
            <a:off x="3538538"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1503220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276350" y="1600200"/>
            <a:ext cx="741045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1295400" y="6245225"/>
            <a:ext cx="2133600" cy="476250"/>
          </a:xfrm>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a:xfrm>
            <a:off x="3538538"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6542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276350" y="1600200"/>
            <a:ext cx="741045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1295400" y="6245225"/>
            <a:ext cx="2133600" cy="476250"/>
          </a:xfrm>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a:xfrm>
            <a:off x="3538538"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195698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322854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2093139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6350" y="1600200"/>
            <a:ext cx="3629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57775" y="1600200"/>
            <a:ext cx="3629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321982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346754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379553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383429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90807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2063432-8EF5-470A-9201-ABB6B5FE89CF}" type="datetimeFigureOut">
              <a:rPr lang="en-US" smtClean="0"/>
              <a:t>3/30/2015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75BCEC-68A7-466B-A6F4-43873737D085}" type="slidenum">
              <a:rPr lang="en-US" smtClean="0"/>
              <a:t>‹#›</a:t>
            </a:fld>
            <a:endParaRPr lang="en-US"/>
          </a:p>
        </p:txBody>
      </p:sp>
    </p:spTree>
    <p:extLst>
      <p:ext uri="{BB962C8B-B14F-4D97-AF65-F5344CB8AC3E}">
        <p14:creationId xmlns:p14="http://schemas.microsoft.com/office/powerpoint/2010/main" val="873365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p:cNvSpPr>
            <a:spLocks noChangeArrowheads="1"/>
          </p:cNvSpPr>
          <p:nvPr/>
        </p:nvSpPr>
        <p:spPr bwMode="gray">
          <a:xfrm>
            <a:off x="0" y="1447800"/>
            <a:ext cx="1116013" cy="5410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0" name="Rectangle 56"/>
          <p:cNvSpPr>
            <a:spLocks noChangeArrowheads="1"/>
          </p:cNvSpPr>
          <p:nvPr/>
        </p:nvSpPr>
        <p:spPr bwMode="gray">
          <a:xfrm>
            <a:off x="0" y="0"/>
            <a:ext cx="1116013" cy="2603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dt" sz="half" idx="2"/>
          </p:nvPr>
        </p:nvSpPr>
        <p:spPr bwMode="gray">
          <a:xfrm>
            <a:off x="12954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62063432-8EF5-470A-9201-ABB6B5FE89CF}" type="datetimeFigureOut">
              <a:rPr lang="en-US" smtClean="0"/>
              <a:t>3/30/2015</a:t>
            </a:fld>
            <a:endParaRPr lang="en-US"/>
          </a:p>
        </p:txBody>
      </p:sp>
      <p:sp>
        <p:nvSpPr>
          <p:cNvPr id="1029" name="Rectangle 5"/>
          <p:cNvSpPr>
            <a:spLocks noGrp="1" noChangeArrowheads="1"/>
          </p:cNvSpPr>
          <p:nvPr>
            <p:ph type="ftr" sz="quarter" idx="3"/>
          </p:nvPr>
        </p:nvSpPr>
        <p:spPr bwMode="gray">
          <a:xfrm>
            <a:off x="3538538"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475BCEC-68A7-466B-A6F4-43873737D085}" type="slidenum">
              <a:rPr lang="en-US" smtClean="0"/>
              <a:t>‹#›</a:t>
            </a:fld>
            <a:endParaRPr lang="en-US"/>
          </a:p>
        </p:txBody>
      </p:sp>
      <p:sp>
        <p:nvSpPr>
          <p:cNvPr id="1027" name="Rectangle 3"/>
          <p:cNvSpPr>
            <a:spLocks noGrp="1" noChangeArrowheads="1"/>
          </p:cNvSpPr>
          <p:nvPr>
            <p:ph type="body" idx="1"/>
          </p:nvPr>
        </p:nvSpPr>
        <p:spPr bwMode="gray">
          <a:xfrm>
            <a:off x="1276350" y="1600200"/>
            <a:ext cx="74104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grpSp>
        <p:nvGrpSpPr>
          <p:cNvPr id="1095" name="Group 71"/>
          <p:cNvGrpSpPr>
            <a:grpSpLocks/>
          </p:cNvGrpSpPr>
          <p:nvPr/>
        </p:nvGrpSpPr>
        <p:grpSpPr bwMode="auto">
          <a:xfrm rot="37800000">
            <a:off x="283368" y="1393032"/>
            <a:ext cx="550863" cy="1117600"/>
            <a:chOff x="1060" y="0"/>
            <a:chExt cx="394" cy="4320"/>
          </a:xfrm>
        </p:grpSpPr>
        <p:sp>
          <p:nvSpPr>
            <p:cNvPr id="1096" name="Rectangle 72"/>
            <p:cNvSpPr>
              <a:spLocks noChangeArrowheads="1"/>
            </p:cNvSpPr>
            <p:nvPr userDrawn="1"/>
          </p:nvSpPr>
          <p:spPr bwMode="gray">
            <a:xfrm>
              <a:off x="1214" y="0"/>
              <a:ext cx="240"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7" name="Rectangle 73"/>
            <p:cNvSpPr>
              <a:spLocks noChangeArrowheads="1"/>
            </p:cNvSpPr>
            <p:nvPr userDrawn="1"/>
          </p:nvSpPr>
          <p:spPr bwMode="gray">
            <a:xfrm>
              <a:off x="1060" y="0"/>
              <a:ext cx="93"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8" name="Rectangle 74"/>
          <p:cNvSpPr>
            <a:spLocks noChangeArrowheads="1"/>
          </p:cNvSpPr>
          <p:nvPr/>
        </p:nvSpPr>
        <p:spPr bwMode="gray">
          <a:xfrm rot="-5400000">
            <a:off x="3908425" y="-2727325"/>
            <a:ext cx="261938" cy="5716588"/>
          </a:xfrm>
          <a:prstGeom prst="rect">
            <a:avLst/>
          </a:prstGeom>
          <a:solidFill>
            <a:schemeClr val="tx2">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04" name="Group 80"/>
          <p:cNvGrpSpPr>
            <a:grpSpLocks/>
          </p:cNvGrpSpPr>
          <p:nvPr/>
        </p:nvGrpSpPr>
        <p:grpSpPr bwMode="auto">
          <a:xfrm>
            <a:off x="152400" y="1447800"/>
            <a:ext cx="457200" cy="5410200"/>
            <a:chOff x="768" y="1700"/>
            <a:chExt cx="405" cy="2620"/>
          </a:xfrm>
        </p:grpSpPr>
        <p:sp>
          <p:nvSpPr>
            <p:cNvPr id="1105" name="Rectangle 81"/>
            <p:cNvSpPr>
              <a:spLocks noChangeArrowheads="1"/>
            </p:cNvSpPr>
            <p:nvPr userDrawn="1"/>
          </p:nvSpPr>
          <p:spPr bwMode="gray">
            <a:xfrm>
              <a:off x="768" y="1700"/>
              <a:ext cx="95"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6" name="Rectangle 82"/>
            <p:cNvSpPr>
              <a:spLocks noChangeArrowheads="1"/>
            </p:cNvSpPr>
            <p:nvPr userDrawn="1"/>
          </p:nvSpPr>
          <p:spPr bwMode="gray">
            <a:xfrm>
              <a:off x="912" y="1700"/>
              <a:ext cx="261" cy="2620"/>
            </a:xfrm>
            <a:prstGeom prst="rect">
              <a:avLst/>
            </a:prstGeom>
            <a:solidFill>
              <a:schemeClr val="tx2">
                <a:alpha val="3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84" name="Rectangle 60"/>
          <p:cNvSpPr>
            <a:spLocks noChangeArrowheads="1"/>
          </p:cNvSpPr>
          <p:nvPr/>
        </p:nvSpPr>
        <p:spPr bwMode="gray">
          <a:xfrm>
            <a:off x="1181100" y="333375"/>
            <a:ext cx="7962900" cy="1038225"/>
          </a:xfrm>
          <a:prstGeom prst="rect">
            <a:avLst/>
          </a:prstGeom>
          <a:gradFill rotWithShape="1">
            <a:gsLst>
              <a:gs pos="0">
                <a:srgbClr val="C0C0C0">
                  <a:alpha val="50000"/>
                </a:srgbClr>
              </a:gs>
              <a:gs pos="100000">
                <a:srgbClr val="C0C0C0">
                  <a:gamma/>
                  <a:tint val="4117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5" name="Rectangle 61"/>
          <p:cNvSpPr>
            <a:spLocks noChangeArrowheads="1"/>
          </p:cNvSpPr>
          <p:nvPr/>
        </p:nvSpPr>
        <p:spPr bwMode="gray">
          <a:xfrm>
            <a:off x="0" y="333375"/>
            <a:ext cx="1109663" cy="1038225"/>
          </a:xfrm>
          <a:prstGeom prst="rect">
            <a:avLst/>
          </a:prstGeom>
          <a:blipFill dpi="0" rotWithShape="1">
            <a:blip r:embed="rId17"/>
            <a:srcRect/>
            <a:stretch>
              <a:fillRect/>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07" name="Group 83"/>
          <p:cNvGrpSpPr>
            <a:grpSpLocks/>
          </p:cNvGrpSpPr>
          <p:nvPr/>
        </p:nvGrpSpPr>
        <p:grpSpPr bwMode="auto">
          <a:xfrm rot="27000000">
            <a:off x="283368" y="2840832"/>
            <a:ext cx="550863" cy="1117600"/>
            <a:chOff x="1060" y="0"/>
            <a:chExt cx="394" cy="4320"/>
          </a:xfrm>
        </p:grpSpPr>
        <p:sp>
          <p:nvSpPr>
            <p:cNvPr id="1108" name="Rectangle 84"/>
            <p:cNvSpPr>
              <a:spLocks noChangeArrowheads="1"/>
            </p:cNvSpPr>
            <p:nvPr userDrawn="1"/>
          </p:nvSpPr>
          <p:spPr bwMode="gray">
            <a:xfrm>
              <a:off x="1214" y="0"/>
              <a:ext cx="240"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9" name="Rectangle 85"/>
            <p:cNvSpPr>
              <a:spLocks noChangeArrowheads="1"/>
            </p:cNvSpPr>
            <p:nvPr userDrawn="1"/>
          </p:nvSpPr>
          <p:spPr bwMode="gray">
            <a:xfrm>
              <a:off x="1060" y="0"/>
              <a:ext cx="93"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99" name="Rectangle 75"/>
          <p:cNvSpPr>
            <a:spLocks noChangeArrowheads="1"/>
          </p:cNvSpPr>
          <p:nvPr/>
        </p:nvSpPr>
        <p:spPr bwMode="gray">
          <a:xfrm>
            <a:off x="6964363" y="6350"/>
            <a:ext cx="2179637" cy="254000"/>
          </a:xfrm>
          <a:prstGeom prst="rect">
            <a:avLst/>
          </a:prstGeom>
          <a:solidFill>
            <a:schemeClr val="accent2">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13" name="Group 89"/>
          <p:cNvGrpSpPr>
            <a:grpSpLocks/>
          </p:cNvGrpSpPr>
          <p:nvPr/>
        </p:nvGrpSpPr>
        <p:grpSpPr bwMode="auto">
          <a:xfrm>
            <a:off x="1905000" y="0"/>
            <a:ext cx="642938" cy="285750"/>
            <a:chOff x="768" y="1700"/>
            <a:chExt cx="405" cy="2620"/>
          </a:xfrm>
        </p:grpSpPr>
        <p:sp>
          <p:nvSpPr>
            <p:cNvPr id="1114" name="Rectangle 90"/>
            <p:cNvSpPr>
              <a:spLocks noChangeArrowheads="1"/>
            </p:cNvSpPr>
            <p:nvPr userDrawn="1"/>
          </p:nvSpPr>
          <p:spPr bwMode="gray">
            <a:xfrm>
              <a:off x="768" y="1700"/>
              <a:ext cx="95"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5" name="Rectangle 91"/>
            <p:cNvSpPr>
              <a:spLocks noChangeArrowheads="1"/>
            </p:cNvSpPr>
            <p:nvPr userDrawn="1"/>
          </p:nvSpPr>
          <p:spPr bwMode="gray">
            <a:xfrm>
              <a:off x="912" y="1700"/>
              <a:ext cx="261"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6" name="Group 92"/>
          <p:cNvGrpSpPr>
            <a:grpSpLocks/>
          </p:cNvGrpSpPr>
          <p:nvPr/>
        </p:nvGrpSpPr>
        <p:grpSpPr bwMode="auto">
          <a:xfrm>
            <a:off x="3810000" y="0"/>
            <a:ext cx="642938" cy="285750"/>
            <a:chOff x="768" y="1700"/>
            <a:chExt cx="405" cy="2620"/>
          </a:xfrm>
        </p:grpSpPr>
        <p:sp>
          <p:nvSpPr>
            <p:cNvPr id="1117" name="Rectangle 93"/>
            <p:cNvSpPr>
              <a:spLocks noChangeArrowheads="1"/>
            </p:cNvSpPr>
            <p:nvPr userDrawn="1"/>
          </p:nvSpPr>
          <p:spPr bwMode="gray">
            <a:xfrm>
              <a:off x="768" y="1700"/>
              <a:ext cx="95"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8" name="Rectangle 94"/>
            <p:cNvSpPr>
              <a:spLocks noChangeArrowheads="1"/>
            </p:cNvSpPr>
            <p:nvPr userDrawn="1"/>
          </p:nvSpPr>
          <p:spPr bwMode="gray">
            <a:xfrm>
              <a:off x="912" y="1700"/>
              <a:ext cx="261"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19" name="Group 95"/>
          <p:cNvGrpSpPr>
            <a:grpSpLocks/>
          </p:cNvGrpSpPr>
          <p:nvPr/>
        </p:nvGrpSpPr>
        <p:grpSpPr bwMode="auto">
          <a:xfrm>
            <a:off x="5791200" y="0"/>
            <a:ext cx="642938" cy="285750"/>
            <a:chOff x="768" y="1700"/>
            <a:chExt cx="405" cy="2620"/>
          </a:xfrm>
        </p:grpSpPr>
        <p:sp>
          <p:nvSpPr>
            <p:cNvPr id="1120" name="Rectangle 96"/>
            <p:cNvSpPr>
              <a:spLocks noChangeArrowheads="1"/>
            </p:cNvSpPr>
            <p:nvPr userDrawn="1"/>
          </p:nvSpPr>
          <p:spPr bwMode="gray">
            <a:xfrm>
              <a:off x="768" y="1700"/>
              <a:ext cx="95"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1" name="Rectangle 97"/>
            <p:cNvSpPr>
              <a:spLocks noChangeArrowheads="1"/>
            </p:cNvSpPr>
            <p:nvPr userDrawn="1"/>
          </p:nvSpPr>
          <p:spPr bwMode="gray">
            <a:xfrm>
              <a:off x="912" y="1700"/>
              <a:ext cx="261"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2" name="Group 98"/>
          <p:cNvGrpSpPr>
            <a:grpSpLocks/>
          </p:cNvGrpSpPr>
          <p:nvPr/>
        </p:nvGrpSpPr>
        <p:grpSpPr bwMode="auto">
          <a:xfrm>
            <a:off x="7772400" y="0"/>
            <a:ext cx="642938" cy="304800"/>
            <a:chOff x="768" y="1700"/>
            <a:chExt cx="405" cy="2620"/>
          </a:xfrm>
        </p:grpSpPr>
        <p:sp>
          <p:nvSpPr>
            <p:cNvPr id="1123" name="Rectangle 99"/>
            <p:cNvSpPr>
              <a:spLocks noChangeArrowheads="1"/>
            </p:cNvSpPr>
            <p:nvPr userDrawn="1"/>
          </p:nvSpPr>
          <p:spPr bwMode="gray">
            <a:xfrm>
              <a:off x="768" y="1700"/>
              <a:ext cx="95"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4" name="Rectangle 100"/>
            <p:cNvSpPr>
              <a:spLocks noChangeArrowheads="1"/>
            </p:cNvSpPr>
            <p:nvPr userDrawn="1"/>
          </p:nvSpPr>
          <p:spPr bwMode="gray">
            <a:xfrm>
              <a:off x="912" y="1700"/>
              <a:ext cx="261" cy="262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086" name="Picture 62" descr="2"/>
          <p:cNvPicPr>
            <a:picLocks noChangeAspect="1" noChangeArrowheads="1"/>
          </p:cNvPicPr>
          <p:nvPr/>
        </p:nvPicPr>
        <p:blipFill>
          <a:blip r:embed="rId18" cstate="print">
            <a:extLst>
              <a:ext uri="{28A0092B-C50C-407E-A947-70E740481C1C}">
                <a14:useLocalDpi xmlns:a14="http://schemas.microsoft.com/office/drawing/2010/main" val="0"/>
              </a:ext>
            </a:extLst>
          </a:blip>
          <a:srcRect b="592"/>
          <a:stretch>
            <a:fillRect/>
          </a:stretch>
        </p:blipFill>
        <p:spPr bwMode="gray">
          <a:xfrm>
            <a:off x="7361238" y="55563"/>
            <a:ext cx="1676400" cy="1643062"/>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gray">
          <a:xfrm>
            <a:off x="1276350" y="457200"/>
            <a:ext cx="64960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grpSp>
        <p:nvGrpSpPr>
          <p:cNvPr id="1125" name="Group 101"/>
          <p:cNvGrpSpPr>
            <a:grpSpLocks/>
          </p:cNvGrpSpPr>
          <p:nvPr/>
        </p:nvGrpSpPr>
        <p:grpSpPr bwMode="auto">
          <a:xfrm>
            <a:off x="152400" y="0"/>
            <a:ext cx="457200" cy="261938"/>
            <a:chOff x="768" y="1700"/>
            <a:chExt cx="405" cy="2620"/>
          </a:xfrm>
        </p:grpSpPr>
        <p:sp>
          <p:nvSpPr>
            <p:cNvPr id="1126" name="Rectangle 102"/>
            <p:cNvSpPr>
              <a:spLocks noChangeArrowheads="1"/>
            </p:cNvSpPr>
            <p:nvPr userDrawn="1"/>
          </p:nvSpPr>
          <p:spPr bwMode="gray">
            <a:xfrm>
              <a:off x="768" y="1700"/>
              <a:ext cx="95" cy="2620"/>
            </a:xfrm>
            <a:prstGeom prst="rect">
              <a:avLst/>
            </a:prstGeom>
            <a:solidFill>
              <a:schemeClr val="tx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 name="Rectangle 103"/>
            <p:cNvSpPr>
              <a:spLocks noChangeArrowheads="1"/>
            </p:cNvSpPr>
            <p:nvPr userDrawn="1"/>
          </p:nvSpPr>
          <p:spPr bwMode="gray">
            <a:xfrm>
              <a:off x="912" y="1700"/>
              <a:ext cx="261" cy="2620"/>
            </a:xfrm>
            <a:prstGeom prst="rect">
              <a:avLst/>
            </a:prstGeom>
            <a:solidFill>
              <a:schemeClr val="tx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28" name="Group 104"/>
          <p:cNvGrpSpPr>
            <a:grpSpLocks/>
          </p:cNvGrpSpPr>
          <p:nvPr/>
        </p:nvGrpSpPr>
        <p:grpSpPr bwMode="auto">
          <a:xfrm rot="37800000">
            <a:off x="283369" y="4331494"/>
            <a:ext cx="550862" cy="1117600"/>
            <a:chOff x="1060" y="0"/>
            <a:chExt cx="394" cy="4320"/>
          </a:xfrm>
        </p:grpSpPr>
        <p:sp>
          <p:nvSpPr>
            <p:cNvPr id="1129" name="Rectangle 105"/>
            <p:cNvSpPr>
              <a:spLocks noChangeArrowheads="1"/>
            </p:cNvSpPr>
            <p:nvPr userDrawn="1"/>
          </p:nvSpPr>
          <p:spPr bwMode="gray">
            <a:xfrm>
              <a:off x="1214" y="0"/>
              <a:ext cx="240"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0" name="Rectangle 106"/>
            <p:cNvSpPr>
              <a:spLocks noChangeArrowheads="1"/>
            </p:cNvSpPr>
            <p:nvPr userDrawn="1"/>
          </p:nvSpPr>
          <p:spPr bwMode="gray">
            <a:xfrm>
              <a:off x="1060" y="0"/>
              <a:ext cx="93"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131" name="Group 107"/>
          <p:cNvGrpSpPr>
            <a:grpSpLocks/>
          </p:cNvGrpSpPr>
          <p:nvPr/>
        </p:nvGrpSpPr>
        <p:grpSpPr bwMode="auto">
          <a:xfrm rot="27000000">
            <a:off x="283369" y="5779294"/>
            <a:ext cx="550862" cy="1117600"/>
            <a:chOff x="1060" y="0"/>
            <a:chExt cx="394" cy="4320"/>
          </a:xfrm>
        </p:grpSpPr>
        <p:sp>
          <p:nvSpPr>
            <p:cNvPr id="1132" name="Rectangle 108"/>
            <p:cNvSpPr>
              <a:spLocks noChangeArrowheads="1"/>
            </p:cNvSpPr>
            <p:nvPr userDrawn="1"/>
          </p:nvSpPr>
          <p:spPr bwMode="gray">
            <a:xfrm>
              <a:off x="1214" y="0"/>
              <a:ext cx="240"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33" name="Rectangle 109"/>
            <p:cNvSpPr>
              <a:spLocks noChangeArrowheads="1"/>
            </p:cNvSpPr>
            <p:nvPr userDrawn="1"/>
          </p:nvSpPr>
          <p:spPr bwMode="gray">
            <a:xfrm>
              <a:off x="1060" y="0"/>
              <a:ext cx="93" cy="4320"/>
            </a:xfrm>
            <a:prstGeom prst="rect">
              <a:avLst/>
            </a:prstGeom>
            <a:solidFill>
              <a:schemeClr val="tx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
                                        </p:tgtEl>
                                        <p:attrNameLst>
                                          <p:attrName>style.visibility</p:attrName>
                                        </p:attrNameLst>
                                      </p:cBhvr>
                                      <p:to>
                                        <p:strVal val="visible"/>
                                      </p:to>
                                    </p:set>
                                    <p:animEffect transition="in" filter="fade">
                                      <p:cBhvr>
                                        <p:cTn id="7" dur="2000"/>
                                        <p:tgtEl>
                                          <p:spTgt spid="1085"/>
                                        </p:tgtEl>
                                      </p:cBhvr>
                                    </p:animEffect>
                                  </p:childTnLst>
                                </p:cTn>
                              </p:par>
                            </p:childTnLst>
                          </p:cTn>
                        </p:par>
                        <p:par>
                          <p:cTn id="8" fill="hold" nodeType="afterGroup">
                            <p:stCondLst>
                              <p:cond delay="2000"/>
                            </p:stCondLst>
                            <p:childTnLst>
                              <p:par>
                                <p:cTn id="9" presetID="22" presetClass="entr" presetSubtype="2" fill="hold" nodeType="afterEffect">
                                  <p:stCondLst>
                                    <p:cond delay="0"/>
                                  </p:stCondLst>
                                  <p:childTnLst>
                                    <p:set>
                                      <p:cBhvr>
                                        <p:cTn id="10" dur="1" fill="hold">
                                          <p:stCondLst>
                                            <p:cond delay="0"/>
                                          </p:stCondLst>
                                        </p:cTn>
                                        <p:tgtEl>
                                          <p:spTgt spid="1095"/>
                                        </p:tgtEl>
                                        <p:attrNameLst>
                                          <p:attrName>style.visibility</p:attrName>
                                        </p:attrNameLst>
                                      </p:cBhvr>
                                      <p:to>
                                        <p:strVal val="visible"/>
                                      </p:to>
                                    </p:set>
                                    <p:animEffect transition="in" filter="wipe(right)">
                                      <p:cBhvr>
                                        <p:cTn id="11" dur="500"/>
                                        <p:tgtEl>
                                          <p:spTgt spid="1095"/>
                                        </p:tgtEl>
                                      </p:cBhvr>
                                    </p:animEffect>
                                  </p:childTnLst>
                                </p:cTn>
                              </p:par>
                              <p:par>
                                <p:cTn id="12" presetID="22" presetClass="entr" presetSubtype="8" fill="hold" nodeType="withEffect">
                                  <p:stCondLst>
                                    <p:cond delay="0"/>
                                  </p:stCondLst>
                                  <p:childTnLst>
                                    <p:set>
                                      <p:cBhvr>
                                        <p:cTn id="13" dur="1" fill="hold">
                                          <p:stCondLst>
                                            <p:cond delay="0"/>
                                          </p:stCondLst>
                                        </p:cTn>
                                        <p:tgtEl>
                                          <p:spTgt spid="1107"/>
                                        </p:tgtEl>
                                        <p:attrNameLst>
                                          <p:attrName>style.visibility</p:attrName>
                                        </p:attrNameLst>
                                      </p:cBhvr>
                                      <p:to>
                                        <p:strVal val="visible"/>
                                      </p:to>
                                    </p:set>
                                    <p:animEffect transition="in" filter="wipe(left)">
                                      <p:cBhvr>
                                        <p:cTn id="14" dur="500"/>
                                        <p:tgtEl>
                                          <p:spTgt spid="1107"/>
                                        </p:tgtEl>
                                      </p:cBhvr>
                                    </p:animEffect>
                                  </p:childTnLst>
                                </p:cTn>
                              </p:par>
                              <p:par>
                                <p:cTn id="15" presetID="22" presetClass="entr" presetSubtype="2" fill="hold" nodeType="withEffect">
                                  <p:stCondLst>
                                    <p:cond delay="0"/>
                                  </p:stCondLst>
                                  <p:childTnLst>
                                    <p:set>
                                      <p:cBhvr>
                                        <p:cTn id="16" dur="1" fill="hold">
                                          <p:stCondLst>
                                            <p:cond delay="0"/>
                                          </p:stCondLst>
                                        </p:cTn>
                                        <p:tgtEl>
                                          <p:spTgt spid="1128"/>
                                        </p:tgtEl>
                                        <p:attrNameLst>
                                          <p:attrName>style.visibility</p:attrName>
                                        </p:attrNameLst>
                                      </p:cBhvr>
                                      <p:to>
                                        <p:strVal val="visible"/>
                                      </p:to>
                                    </p:set>
                                    <p:animEffect transition="in" filter="wipe(right)">
                                      <p:cBhvr>
                                        <p:cTn id="17" dur="500"/>
                                        <p:tgtEl>
                                          <p:spTgt spid="1128"/>
                                        </p:tgtEl>
                                      </p:cBhvr>
                                    </p:animEffect>
                                  </p:childTnLst>
                                </p:cTn>
                              </p:par>
                              <p:par>
                                <p:cTn id="18" presetID="22" presetClass="entr" presetSubtype="8" fill="hold" nodeType="withEffect">
                                  <p:stCondLst>
                                    <p:cond delay="0"/>
                                  </p:stCondLst>
                                  <p:childTnLst>
                                    <p:set>
                                      <p:cBhvr>
                                        <p:cTn id="19" dur="1" fill="hold">
                                          <p:stCondLst>
                                            <p:cond delay="0"/>
                                          </p:stCondLst>
                                        </p:cTn>
                                        <p:tgtEl>
                                          <p:spTgt spid="1131"/>
                                        </p:tgtEl>
                                        <p:attrNameLst>
                                          <p:attrName>style.visibility</p:attrName>
                                        </p:attrNameLst>
                                      </p:cBhvr>
                                      <p:to>
                                        <p:strVal val="visible"/>
                                      </p:to>
                                    </p:set>
                                    <p:animEffect transition="in" filter="wipe(left)">
                                      <p:cBhvr>
                                        <p:cTn id="20" dur="500"/>
                                        <p:tgtEl>
                                          <p:spTgt spid="1131"/>
                                        </p:tgtEl>
                                      </p:cBhvr>
                                    </p:animEffect>
                                  </p:childTnLst>
                                </p:cTn>
                              </p:par>
                            </p:childTnLst>
                          </p:cTn>
                        </p:par>
                        <p:par>
                          <p:cTn id="21" fill="hold" nodeType="afterGroup">
                            <p:stCondLst>
                              <p:cond delay="2500"/>
                            </p:stCondLst>
                            <p:childTnLst>
                              <p:par>
                                <p:cTn id="22" presetID="22" presetClass="entr" presetSubtype="1" fill="hold" nodeType="afterEffect">
                                  <p:stCondLst>
                                    <p:cond delay="0"/>
                                  </p:stCondLst>
                                  <p:childTnLst>
                                    <p:set>
                                      <p:cBhvr>
                                        <p:cTn id="23" dur="1" fill="hold">
                                          <p:stCondLst>
                                            <p:cond delay="0"/>
                                          </p:stCondLst>
                                        </p:cTn>
                                        <p:tgtEl>
                                          <p:spTgt spid="1104"/>
                                        </p:tgtEl>
                                        <p:attrNameLst>
                                          <p:attrName>style.visibility</p:attrName>
                                        </p:attrNameLst>
                                      </p:cBhvr>
                                      <p:to>
                                        <p:strVal val="visible"/>
                                      </p:to>
                                    </p:set>
                                    <p:animEffect transition="in" filter="wipe(up)">
                                      <p:cBhvr>
                                        <p:cTn id="24" dur="500"/>
                                        <p:tgtEl>
                                          <p:spTgt spid="1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 grpId="0" animBg="1"/>
    </p:bldLst>
  </p:timing>
  <p:txStyles>
    <p:titleStyle>
      <a:lvl1pPr algn="l" rtl="0" eaLnBrk="1" fontAlgn="base" hangingPunct="1">
        <a:spcBef>
          <a:spcPct val="0"/>
        </a:spcBef>
        <a:spcAft>
          <a:spcPct val="0"/>
        </a:spcAft>
        <a:defRPr sz="4000" b="1">
          <a:solidFill>
            <a:srgbClr val="000000"/>
          </a:solidFill>
          <a:latin typeface="+mj-lt"/>
          <a:ea typeface="+mj-ea"/>
          <a:cs typeface="+mj-cs"/>
        </a:defRPr>
      </a:lvl1pPr>
      <a:lvl2pPr algn="l" rtl="0" eaLnBrk="1" fontAlgn="base" hangingPunct="1">
        <a:spcBef>
          <a:spcPct val="0"/>
        </a:spcBef>
        <a:spcAft>
          <a:spcPct val="0"/>
        </a:spcAft>
        <a:defRPr sz="4000" b="1">
          <a:solidFill>
            <a:srgbClr val="000000"/>
          </a:solidFill>
          <a:latin typeface="Arial" charset="0"/>
        </a:defRPr>
      </a:lvl2pPr>
      <a:lvl3pPr algn="l" rtl="0" eaLnBrk="1" fontAlgn="base" hangingPunct="1">
        <a:spcBef>
          <a:spcPct val="0"/>
        </a:spcBef>
        <a:spcAft>
          <a:spcPct val="0"/>
        </a:spcAft>
        <a:defRPr sz="4000" b="1">
          <a:solidFill>
            <a:srgbClr val="000000"/>
          </a:solidFill>
          <a:latin typeface="Arial" charset="0"/>
        </a:defRPr>
      </a:lvl3pPr>
      <a:lvl4pPr algn="l" rtl="0" eaLnBrk="1" fontAlgn="base" hangingPunct="1">
        <a:spcBef>
          <a:spcPct val="0"/>
        </a:spcBef>
        <a:spcAft>
          <a:spcPct val="0"/>
        </a:spcAft>
        <a:defRPr sz="4000" b="1">
          <a:solidFill>
            <a:srgbClr val="000000"/>
          </a:solidFill>
          <a:latin typeface="Arial" charset="0"/>
        </a:defRPr>
      </a:lvl4pPr>
      <a:lvl5pPr algn="l" rtl="0" eaLnBrk="1" fontAlgn="base" hangingPunct="1">
        <a:spcBef>
          <a:spcPct val="0"/>
        </a:spcBef>
        <a:spcAft>
          <a:spcPct val="0"/>
        </a:spcAft>
        <a:defRPr sz="4000" b="1">
          <a:solidFill>
            <a:srgbClr val="000000"/>
          </a:solidFill>
          <a:latin typeface="Arial" charset="0"/>
        </a:defRPr>
      </a:lvl5pPr>
      <a:lvl6pPr marL="457200" algn="l" rtl="0" eaLnBrk="1" fontAlgn="base" hangingPunct="1">
        <a:spcBef>
          <a:spcPct val="0"/>
        </a:spcBef>
        <a:spcAft>
          <a:spcPct val="0"/>
        </a:spcAft>
        <a:defRPr sz="4000" b="1">
          <a:solidFill>
            <a:srgbClr val="000000"/>
          </a:solidFill>
          <a:latin typeface="Arial" charset="0"/>
        </a:defRPr>
      </a:lvl6pPr>
      <a:lvl7pPr marL="914400" algn="l" rtl="0" eaLnBrk="1" fontAlgn="base" hangingPunct="1">
        <a:spcBef>
          <a:spcPct val="0"/>
        </a:spcBef>
        <a:spcAft>
          <a:spcPct val="0"/>
        </a:spcAft>
        <a:defRPr sz="4000" b="1">
          <a:solidFill>
            <a:srgbClr val="000000"/>
          </a:solidFill>
          <a:latin typeface="Arial" charset="0"/>
        </a:defRPr>
      </a:lvl7pPr>
      <a:lvl8pPr marL="1371600" algn="l" rtl="0" eaLnBrk="1" fontAlgn="base" hangingPunct="1">
        <a:spcBef>
          <a:spcPct val="0"/>
        </a:spcBef>
        <a:spcAft>
          <a:spcPct val="0"/>
        </a:spcAft>
        <a:defRPr sz="4000" b="1">
          <a:solidFill>
            <a:srgbClr val="000000"/>
          </a:solidFill>
          <a:latin typeface="Arial" charset="0"/>
        </a:defRPr>
      </a:lvl8pPr>
      <a:lvl9pPr marL="1828800" algn="l" rtl="0" eaLnBrk="1" fontAlgn="base" hangingPunct="1">
        <a:spcBef>
          <a:spcPct val="0"/>
        </a:spcBef>
        <a:spcAft>
          <a:spcPct val="0"/>
        </a:spcAft>
        <a:defRPr sz="40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Presentation on how Effective marketing Could Increase Sales Options for Marshman ‘s Operations</a:t>
            </a:r>
            <a:endParaRPr lang="en-US" dirty="0"/>
          </a:p>
        </p:txBody>
      </p:sp>
      <p:sp>
        <p:nvSpPr>
          <p:cNvPr id="2" name="Title 1"/>
          <p:cNvSpPr>
            <a:spLocks noGrp="1"/>
          </p:cNvSpPr>
          <p:nvPr>
            <p:ph type="ctrTitle"/>
          </p:nvPr>
        </p:nvSpPr>
        <p:spPr/>
        <p:txBody>
          <a:bodyPr/>
          <a:lstStyle/>
          <a:p>
            <a:r>
              <a:rPr lang="en-US" dirty="0" err="1" smtClean="0"/>
              <a:t>Marshman’s</a:t>
            </a:r>
            <a:r>
              <a:rPr lang="en-US" dirty="0" smtClean="0"/>
              <a:t> Campaign</a:t>
            </a:r>
            <a:endParaRPr lang="en-US" dirty="0"/>
          </a:p>
        </p:txBody>
      </p:sp>
      <p:sp>
        <p:nvSpPr>
          <p:cNvPr id="5" name="TextBox 4"/>
          <p:cNvSpPr txBox="1"/>
          <p:nvPr/>
        </p:nvSpPr>
        <p:spPr>
          <a:xfrm>
            <a:off x="4191000" y="6248400"/>
            <a:ext cx="4724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smtClean="0"/>
              <a:t>Presented By: </a:t>
            </a:r>
            <a:endParaRPr lang="en-US" dirty="0"/>
          </a:p>
        </p:txBody>
      </p:sp>
    </p:spTree>
    <p:extLst>
      <p:ext uri="{BB962C8B-B14F-4D97-AF65-F5344CB8AC3E}">
        <p14:creationId xmlns:p14="http://schemas.microsoft.com/office/powerpoint/2010/main" val="189471326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Marking </a:t>
            </a:r>
            <a:r>
              <a:rPr lang="en-US" sz="2800" dirty="0" err="1" smtClean="0"/>
              <a:t>Marshman’s</a:t>
            </a:r>
            <a:r>
              <a:rPr lang="en-US" sz="2800" dirty="0" smtClean="0"/>
              <a:t> Success</a:t>
            </a:r>
            <a:endParaRPr lang="en-US" sz="2800" dirty="0"/>
          </a:p>
        </p:txBody>
      </p:sp>
      <p:sp>
        <p:nvSpPr>
          <p:cNvPr id="3" name="Content Placeholder 2"/>
          <p:cNvSpPr>
            <a:spLocks noGrp="1"/>
          </p:cNvSpPr>
          <p:nvPr>
            <p:ph idx="1"/>
          </p:nvPr>
        </p:nvSpPr>
        <p:spPr/>
        <p:txBody>
          <a:bodyPr/>
          <a:lstStyle/>
          <a:p>
            <a:r>
              <a:rPr lang="en-US" dirty="0" smtClean="0"/>
              <a:t>The loyalty card use: </a:t>
            </a:r>
            <a:endParaRPr lang="en-US" dirty="0"/>
          </a:p>
          <a:p>
            <a:pPr>
              <a:buFont typeface="Wingdings" pitchFamily="2" charset="2"/>
              <a:buChar char="q"/>
            </a:pPr>
            <a:r>
              <a:rPr lang="en-US" sz="1800" dirty="0" smtClean="0"/>
              <a:t>Noting how many times loyalty cards were used for online purchases provide data on how many buyers were able to appreciate online operation of the business from offline to online mode</a:t>
            </a:r>
          </a:p>
          <a:p>
            <a:pPr>
              <a:buFont typeface="Wingdings" pitchFamily="2" charset="2"/>
              <a:buChar char="q"/>
            </a:pPr>
            <a:r>
              <a:rPr lang="en-US" sz="1800" dirty="0" smtClean="0"/>
              <a:t>The rate of individuals applying for online loyalty cards would define the data that provides indication on how many new loyalists are further recruited which increases the competence of the website to provide online services to target clients </a:t>
            </a:r>
          </a:p>
          <a:p>
            <a:pPr>
              <a:buFont typeface="Wingdings" pitchFamily="2" charset="2"/>
              <a:buChar char="q"/>
            </a:pPr>
            <a:r>
              <a:rPr lang="en-US" sz="1800" dirty="0" smtClean="0"/>
              <a:t>The information kept with regards the use of loyalty cards by both old and new holders provide a distinct insistence on how repetitive the purchases are and what differences these loyalty purchase make on the overall rate of sales the organization makes [then and now]</a:t>
            </a:r>
            <a:endParaRPr lang="en-US" sz="1800" dirty="0"/>
          </a:p>
        </p:txBody>
      </p:sp>
    </p:spTree>
    <p:extLst>
      <p:ext uri="{BB962C8B-B14F-4D97-AF65-F5344CB8AC3E}">
        <p14:creationId xmlns:p14="http://schemas.microsoft.com/office/powerpoint/2010/main" val="108077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Loyalty through Rewards Card </a:t>
            </a:r>
            <a:endParaRPr lang="en-US" dirty="0"/>
          </a:p>
        </p:txBody>
      </p:sp>
      <p:sp>
        <p:nvSpPr>
          <p:cNvPr id="3" name="Content Placeholder 2"/>
          <p:cNvSpPr>
            <a:spLocks noGrp="1"/>
          </p:cNvSpPr>
          <p:nvPr>
            <p:ph idx="1"/>
          </p:nvPr>
        </p:nvSpPr>
        <p:spPr/>
        <p:txBody>
          <a:bodyPr/>
          <a:lstStyle/>
          <a:p>
            <a:r>
              <a:rPr lang="en-US" sz="2800" dirty="0" smtClean="0"/>
              <a:t>The rewards card would naturally influence buyers to shift their attention to what Marshman has to offer </a:t>
            </a:r>
          </a:p>
          <a:p>
            <a:r>
              <a:rPr lang="en-US" sz="2800" dirty="0" smtClean="0"/>
              <a:t>Offering extra online freebies through the use of the rewards card would naturally improve customer attention on what the company offers </a:t>
            </a:r>
          </a:p>
          <a:p>
            <a:r>
              <a:rPr lang="en-US" sz="2800" dirty="0" smtClean="0"/>
              <a:t>Recording all updates and necessary data would improve how the rewards card/loyalty card identifies customer relations rate the company is dealing with </a:t>
            </a:r>
            <a:endParaRPr lang="en-US" sz="2800" dirty="0"/>
          </a:p>
        </p:txBody>
      </p:sp>
    </p:spTree>
    <p:extLst>
      <p:ext uri="{BB962C8B-B14F-4D97-AF65-F5344CB8AC3E}">
        <p14:creationId xmlns:p14="http://schemas.microsoft.com/office/powerpoint/2010/main" val="293120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19600"/>
            <a:ext cx="7772400" cy="1362075"/>
          </a:xfrm>
        </p:spPr>
        <p:txBody>
          <a:bodyPr/>
          <a:lstStyle/>
          <a:p>
            <a:pPr algn="r"/>
            <a:r>
              <a:rPr lang="en-US" sz="36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Supporting Online Operations through Offline Efforts </a:t>
            </a:r>
            <a:endParaRPr lang="en-US" sz="36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 Placeholder 2"/>
          <p:cNvSpPr>
            <a:spLocks noGrp="1"/>
          </p:cNvSpPr>
          <p:nvPr>
            <p:ph type="body" idx="1"/>
          </p:nvPr>
        </p:nvSpPr>
        <p:spPr>
          <a:xfrm>
            <a:off x="1371600" y="2895600"/>
            <a:ext cx="7772400" cy="1500187"/>
          </a:xfrm>
        </p:spPr>
        <p:txBody>
          <a:bodyPr/>
          <a:lstStyle/>
          <a:p>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Improving efforts of operation through collaborative marketing  campaign </a:t>
            </a: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15528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of Coupons </a:t>
            </a:r>
            <a:endParaRPr lang="en-US" dirty="0"/>
          </a:p>
        </p:txBody>
      </p:sp>
      <p:sp>
        <p:nvSpPr>
          <p:cNvPr id="3" name="Content Placeholder 2"/>
          <p:cNvSpPr>
            <a:spLocks noGrp="1"/>
          </p:cNvSpPr>
          <p:nvPr>
            <p:ph idx="1"/>
          </p:nvPr>
        </p:nvSpPr>
        <p:spPr>
          <a:xfrm>
            <a:off x="1219200" y="1524000"/>
            <a:ext cx="7410450" cy="4525963"/>
          </a:xfrm>
        </p:spPr>
        <p:txBody>
          <a:bodyPr/>
          <a:lstStyle/>
          <a:p>
            <a:r>
              <a:rPr lang="en-US" b="1" dirty="0" smtClean="0">
                <a:solidFill>
                  <a:schemeClr val="accent1">
                    <a:lumMod val="50000"/>
                  </a:schemeClr>
                </a:solidFill>
              </a:rPr>
              <a:t>Buyers in the physical distribution areas could be provided with codes or actual printed coupons with barcodes that they could use, should they opt to complete their transactions online </a:t>
            </a:r>
          </a:p>
          <a:p>
            <a:r>
              <a:rPr lang="en-US" b="1" dirty="0" smtClean="0">
                <a:solidFill>
                  <a:schemeClr val="accent1">
                    <a:lumMod val="50000"/>
                  </a:schemeClr>
                </a:solidFill>
              </a:rPr>
              <a:t>These coupons could be an extra attraction that buyers are able to take into account when making their buying decisions accordingly. </a:t>
            </a:r>
            <a:endParaRPr lang="en-US" b="1" dirty="0">
              <a:solidFill>
                <a:schemeClr val="accent1">
                  <a:lumMod val="50000"/>
                </a:schemeClr>
              </a:solidFill>
            </a:endParaRPr>
          </a:p>
        </p:txBody>
      </p:sp>
    </p:spTree>
    <p:extLst>
      <p:ext uri="{BB962C8B-B14F-4D97-AF65-F5344CB8AC3E}">
        <p14:creationId xmlns:p14="http://schemas.microsoft.com/office/powerpoint/2010/main" val="370717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Adjustment of fees of service </a:t>
            </a:r>
            <a:endParaRPr lang="en-US" sz="3200" dirty="0"/>
          </a:p>
        </p:txBody>
      </p:sp>
      <p:sp>
        <p:nvSpPr>
          <p:cNvPr id="3" name="Content Placeholder 2"/>
          <p:cNvSpPr>
            <a:spLocks noGrp="1"/>
          </p:cNvSpPr>
          <p:nvPr>
            <p:ph idx="1"/>
          </p:nvPr>
        </p:nvSpPr>
        <p:spPr/>
        <p:txBody>
          <a:bodyPr/>
          <a:lstStyle/>
          <a:p>
            <a:r>
              <a:rPr lang="en-US" b="1" dirty="0" smtClean="0">
                <a:solidFill>
                  <a:schemeClr val="accent1">
                    <a:lumMod val="50000"/>
                  </a:schemeClr>
                </a:solidFill>
              </a:rPr>
              <a:t>Deliveries of goods and orders taken from online transactions by the clients could be scheduled with a lower rate of fee to assure attention and interest from clients being served in the market. </a:t>
            </a:r>
            <a:endParaRPr lang="en-US" b="1" dirty="0">
              <a:solidFill>
                <a:schemeClr val="accent1">
                  <a:lumMod val="50000"/>
                </a:schemeClr>
              </a:solidFill>
            </a:endParaRPr>
          </a:p>
        </p:txBody>
      </p:sp>
    </p:spTree>
    <p:extLst>
      <p:ext uri="{BB962C8B-B14F-4D97-AF65-F5344CB8AC3E}">
        <p14:creationId xmlns:p14="http://schemas.microsoft.com/office/powerpoint/2010/main" val="291956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Online Discount Programs </a:t>
            </a:r>
            <a:endParaRPr lang="en-US" dirty="0"/>
          </a:p>
        </p:txBody>
      </p:sp>
      <p:sp>
        <p:nvSpPr>
          <p:cNvPr id="3" name="Content Placeholder 2"/>
          <p:cNvSpPr>
            <a:spLocks noGrp="1"/>
          </p:cNvSpPr>
          <p:nvPr>
            <p:ph idx="1"/>
          </p:nvPr>
        </p:nvSpPr>
        <p:spPr/>
        <p:txBody>
          <a:bodyPr/>
          <a:lstStyle/>
          <a:p>
            <a:r>
              <a:rPr lang="en-US" b="1" dirty="0" smtClean="0">
                <a:solidFill>
                  <a:schemeClr val="accent1">
                    <a:lumMod val="50000"/>
                  </a:schemeClr>
                </a:solidFill>
              </a:rPr>
              <a:t>With the use of flyers and other social-network announcements, discount programs applied through the online portal of the business could be campaigned thus gaining attention from prospected buyers </a:t>
            </a:r>
            <a:endParaRPr lang="en-US" b="1" dirty="0">
              <a:solidFill>
                <a:schemeClr val="accent1">
                  <a:lumMod val="50000"/>
                </a:schemeClr>
              </a:solidFill>
            </a:endParaRPr>
          </a:p>
        </p:txBody>
      </p:sp>
    </p:spTree>
    <p:extLst>
      <p:ext uri="{BB962C8B-B14F-4D97-AF65-F5344CB8AC3E}">
        <p14:creationId xmlns:p14="http://schemas.microsoft.com/office/powerpoint/2010/main" val="97753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496050" cy="762000"/>
          </a:xfrm>
        </p:spPr>
        <p:txBody>
          <a:bodyPr/>
          <a:lstStyle/>
          <a:p>
            <a:r>
              <a:rPr lang="en-US" sz="3200" dirty="0" smtClean="0"/>
              <a:t>Improving Use of </a:t>
            </a:r>
            <a:br>
              <a:rPr lang="en-US" sz="3200" dirty="0" smtClean="0"/>
            </a:br>
            <a:r>
              <a:rPr lang="en-US" sz="3200" dirty="0" smtClean="0"/>
              <a:t>Rewards Card and </a:t>
            </a:r>
            <a:br>
              <a:rPr lang="en-US" sz="3200" dirty="0" smtClean="0"/>
            </a:br>
            <a:r>
              <a:rPr lang="en-US" sz="3200" dirty="0" smtClean="0"/>
              <a:t>Loyalty Cards </a:t>
            </a:r>
            <a:endParaRPr lang="en-US" sz="3200" dirty="0"/>
          </a:p>
        </p:txBody>
      </p:sp>
      <p:sp>
        <p:nvSpPr>
          <p:cNvPr id="4" name="TextBox 3"/>
          <p:cNvSpPr txBox="1"/>
          <p:nvPr/>
        </p:nvSpPr>
        <p:spPr>
          <a:xfrm>
            <a:off x="1371600" y="2209800"/>
            <a:ext cx="7239000" cy="4401205"/>
          </a:xfrm>
          <a:prstGeom prst="rect">
            <a:avLst/>
          </a:prstGeom>
          <a:noFill/>
        </p:spPr>
        <p:txBody>
          <a:bodyPr wrap="square" rtlCol="0">
            <a:spAutoFit/>
          </a:bodyPr>
          <a:lstStyle/>
          <a:p>
            <a:pPr marL="285750" indent="-285750">
              <a:buFont typeface="Arial" pitchFamily="34" charset="0"/>
              <a:buChar char="•"/>
            </a:pPr>
            <a:r>
              <a:rPr lang="en-US" sz="2000" b="1" dirty="0" smtClean="0">
                <a:solidFill>
                  <a:schemeClr val="accent1">
                    <a:lumMod val="50000"/>
                  </a:schemeClr>
                </a:solidFill>
                <a:effectLst>
                  <a:outerShdw blurRad="38100" dist="38100" dir="2700000" algn="tl">
                    <a:srgbClr val="000000">
                      <a:alpha val="43137"/>
                    </a:srgbClr>
                  </a:outerShdw>
                </a:effectLst>
              </a:rPr>
              <a:t>Rewards Cards and Loyalty Cards ought to be encouraged for use in online transactions</a:t>
            </a:r>
          </a:p>
          <a:p>
            <a:endParaRPr lang="en-US" sz="2000" b="1" dirty="0" smtClean="0">
              <a:solidFill>
                <a:schemeClr val="accent1">
                  <a:lumMod val="50000"/>
                </a:schemeClr>
              </a:solidFill>
              <a:effectLst>
                <a:outerShdw blurRad="38100" dist="38100" dir="2700000" algn="tl">
                  <a:srgbClr val="000000">
                    <a:alpha val="43137"/>
                  </a:srgbClr>
                </a:outerShdw>
              </a:effectLst>
            </a:endParaRPr>
          </a:p>
          <a:p>
            <a:pPr marL="285750" indent="-285750">
              <a:buFont typeface="Arial" pitchFamily="34" charset="0"/>
              <a:buChar char="•"/>
            </a:pPr>
            <a:r>
              <a:rPr lang="en-US" sz="2000" b="1" dirty="0" smtClean="0">
                <a:solidFill>
                  <a:schemeClr val="accent1">
                    <a:lumMod val="50000"/>
                  </a:schemeClr>
                </a:solidFill>
                <a:effectLst>
                  <a:outerShdw blurRad="38100" dist="38100" dir="2700000" algn="tl">
                    <a:srgbClr val="000000">
                      <a:alpha val="43137"/>
                    </a:srgbClr>
                  </a:outerShdw>
                </a:effectLst>
              </a:rPr>
              <a:t>Insisting on the reward that loyal customers ought to receive, these programs are expected to make a mark on how the public accepts the new form of operation that the business hopes to engage in</a:t>
            </a:r>
          </a:p>
          <a:p>
            <a:endParaRPr lang="en-US" sz="2000" b="1" dirty="0" smtClean="0">
              <a:solidFill>
                <a:schemeClr val="accent1">
                  <a:lumMod val="50000"/>
                </a:schemeClr>
              </a:solidFill>
              <a:effectLst>
                <a:outerShdw blurRad="38100" dist="38100" dir="2700000" algn="tl">
                  <a:srgbClr val="000000">
                    <a:alpha val="43137"/>
                  </a:srgbClr>
                </a:outerShdw>
              </a:effectLst>
            </a:endParaRPr>
          </a:p>
          <a:p>
            <a:pPr marL="285750" indent="-285750">
              <a:buFont typeface="Arial" pitchFamily="34" charset="0"/>
              <a:buChar char="•"/>
            </a:pPr>
            <a:r>
              <a:rPr lang="en-US" sz="2000" b="1" dirty="0" smtClean="0">
                <a:solidFill>
                  <a:schemeClr val="accent1">
                    <a:lumMod val="50000"/>
                  </a:schemeClr>
                </a:solidFill>
                <a:effectLst>
                  <a:outerShdw blurRad="38100" dist="38100" dir="2700000" algn="tl">
                    <a:srgbClr val="000000">
                      <a:alpha val="43137"/>
                    </a:srgbClr>
                  </a:outerShdw>
                </a:effectLst>
              </a:rPr>
              <a:t>Successful point of campaigning for the business’ operational performance could be measured through noting how loyalty cards and rewards cards are given particular appreciation by the target market of Marshman. </a:t>
            </a:r>
          </a:p>
          <a:p>
            <a:endParaRPr lang="en-US" sz="2000" b="1"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3859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to Measure Success of Campaign : </a:t>
            </a:r>
            <a:endParaRPr lang="en-US" dirty="0"/>
          </a:p>
        </p:txBody>
      </p:sp>
      <p:sp>
        <p:nvSpPr>
          <p:cNvPr id="3" name="Content Placeholder 2"/>
          <p:cNvSpPr>
            <a:spLocks noGrp="1"/>
          </p:cNvSpPr>
          <p:nvPr>
            <p:ph idx="1"/>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Surveys and Feedbacks</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Random Market Research Studies </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Improvement Surveys (handled offline) </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Monitoring complaints and suggestions through online polling within the company’s website  </a:t>
            </a:r>
            <a:endParaRPr lang="en-US" dirty="0"/>
          </a:p>
        </p:txBody>
      </p:sp>
    </p:spTree>
    <p:extLst>
      <p:ext uri="{BB962C8B-B14F-4D97-AF65-F5344CB8AC3E}">
        <p14:creationId xmlns:p14="http://schemas.microsoft.com/office/powerpoint/2010/main" val="4044185681"/>
      </p:ext>
    </p:extLst>
  </p:cSld>
  <p:clrMapOvr>
    <a:masterClrMapping/>
  </p:clrMapOvr>
</p:sld>
</file>

<file path=ppt/theme/theme1.xml><?xml version="1.0" encoding="utf-8"?>
<a:theme xmlns:a="http://schemas.openxmlformats.org/drawingml/2006/main" name="572TGp_fresh_light_ani">
  <a:themeElements>
    <a:clrScheme name="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72D3F6"/>
        </a:dk2>
        <a:lt2>
          <a:srgbClr val="B2B2B2"/>
        </a:lt2>
        <a:accent1>
          <a:srgbClr val="51A0E1"/>
        </a:accent1>
        <a:accent2>
          <a:srgbClr val="7FCD53"/>
        </a:accent2>
        <a:accent3>
          <a:srgbClr val="FFFFFF"/>
        </a:accent3>
        <a:accent4>
          <a:srgbClr val="000000"/>
        </a:accent4>
        <a:accent5>
          <a:srgbClr val="B3CDEE"/>
        </a:accent5>
        <a:accent6>
          <a:srgbClr val="72BA4A"/>
        </a:accent6>
        <a:hlink>
          <a:srgbClr val="CB518E"/>
        </a:hlink>
        <a:folHlink>
          <a:srgbClr val="DB86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572TGp_fresh_light_ani</Template>
  <TotalTime>59</TotalTime>
  <Words>773</Words>
  <Application>Microsoft Office PowerPoint</Application>
  <PresentationFormat>On-screen Show (4:3)</PresentationFormat>
  <Paragraphs>48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572TGp_fresh_light_ani</vt:lpstr>
      <vt:lpstr>Marshman’s Campaign</vt:lpstr>
      <vt:lpstr>Marking Marshman’s Success</vt:lpstr>
      <vt:lpstr>Increasing Loyalty through Rewards Card </vt:lpstr>
      <vt:lpstr>Supporting Online Operations through Offline Efforts </vt:lpstr>
      <vt:lpstr>Provision of Coupons </vt:lpstr>
      <vt:lpstr>Adjustment of fees of service </vt:lpstr>
      <vt:lpstr>Establishing Online Discount Programs </vt:lpstr>
      <vt:lpstr>Improving Use of  Rewards Card and  Loyalty Cards </vt:lpstr>
      <vt:lpstr>Tools to Measure Success of Campaign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Marshman’s Campaign</dc:title>
  <dc:creator>HP</dc:creator>
  <cp:lastModifiedBy>HP</cp:lastModifiedBy>
  <cp:revision>1</cp:revision>
  <dcterms:created xsi:type="dcterms:W3CDTF">2015-03-29T22:14:51Z</dcterms:created>
  <dcterms:modified xsi:type="dcterms:W3CDTF">2015-03-29T23:14:21Z</dcterms:modified>
</cp:coreProperties>
</file>