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82" r:id="rId3"/>
    <p:sldId id="283" r:id="rId4"/>
    <p:sldId id="284" r:id="rId5"/>
    <p:sldId id="285" r:id="rId6"/>
    <p:sldId id="286" r:id="rId7"/>
    <p:sldId id="288" r:id="rId8"/>
    <p:sldId id="287" r:id="rId9"/>
    <p:sldId id="262" r:id="rId10"/>
    <p:sldId id="289" r:id="rId11"/>
    <p:sldId id="290" r:id="rId12"/>
    <p:sldId id="291" r:id="rId13"/>
    <p:sldId id="276" r:id="rId14"/>
    <p:sldId id="292"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5" autoAdjust="0"/>
    <p:restoredTop sz="74108" autoAdjust="0"/>
  </p:normalViewPr>
  <p:slideViewPr>
    <p:cSldViewPr>
      <p:cViewPr varScale="1">
        <p:scale>
          <a:sx n="86" d="100"/>
          <a:sy n="86" d="100"/>
        </p:scale>
        <p:origin x="2322"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19516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A114F6-CB71-4186-85F7-F8E3ECAC6280}" type="datetimeFigureOut">
              <a:rPr lang="en-US" smtClean="0"/>
              <a:t>4/17/2015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9D10AE-2632-4B9B-84C5-F51468EAABFA}" type="slidenum">
              <a:rPr lang="en-US" smtClean="0"/>
              <a:t>‹#›</a:t>
            </a:fld>
            <a:endParaRPr lang="en-US" dirty="0"/>
          </a:p>
        </p:txBody>
      </p:sp>
    </p:spTree>
    <p:extLst>
      <p:ext uri="{BB962C8B-B14F-4D97-AF65-F5344CB8AC3E}">
        <p14:creationId xmlns:p14="http://schemas.microsoft.com/office/powerpoint/2010/main" val="550855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diabetes.niddk.nih.gov/dm/pubs/type1and2/guide.aspx#immune" TargetMode="External"/><Relationship Id="rId2" Type="http://schemas.openxmlformats.org/officeDocument/2006/relationships/slide" Target="../slides/slide11.xml"/><Relationship Id="rId1" Type="http://schemas.openxmlformats.org/officeDocument/2006/relationships/notesMaster" Target="../notesMasters/notesMaster1.xml"/><Relationship Id="rId5" Type="http://schemas.openxmlformats.org/officeDocument/2006/relationships/hyperlink" Target="http://diabetes.niddk.nih.gov/dm/pubs/type1and2/guide.aspx#cholesterol" TargetMode="External"/><Relationship Id="rId4" Type="http://schemas.openxmlformats.org/officeDocument/2006/relationships/hyperlink" Target="http://diabetes.niddk.nih.gov/dm/pubs/type1and2/guide.aspx#injections"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A9D10AE-2632-4B9B-84C5-F51468EAABFA}" type="slidenum">
              <a:rPr lang="en-US" smtClean="0"/>
              <a:t>1</a:t>
            </a:fld>
            <a:endParaRPr lang="en-US" dirty="0"/>
          </a:p>
        </p:txBody>
      </p:sp>
    </p:spTree>
    <p:extLst>
      <p:ext uri="{BB962C8B-B14F-4D97-AF65-F5344CB8AC3E}">
        <p14:creationId xmlns:p14="http://schemas.microsoft.com/office/powerpoint/2010/main" val="2317441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Shelby's</a:t>
            </a:r>
            <a:r>
              <a:rPr lang="en-US" baseline="0" dirty="0" smtClean="0"/>
              <a:t> relationship in her life did help her cope with loneliness, helplessness and depression by having good friends to cheer her up and encourage her to live her life. </a:t>
            </a:r>
            <a:r>
              <a:rPr lang="en-US" dirty="0" smtClean="0"/>
              <a:t>Health care attitudes reflect the basic world view and values of a culture, such as how we relate to nature, other people, time, being, society versus community, children versus elders and independence versus dependence. Illness behavior determines who is vulnerable to illness and who agrees to become a patient—since only about one third of the ill will see a physician. Cultural values determine how one will behave as a patient and what it means to be ill and especially to be a hospital patient. They affect decisions about a patient's treatment and who makes the decisions.</a:t>
            </a:r>
            <a:endParaRPr lang="en-US" baseline="0" dirty="0" smtClean="0"/>
          </a:p>
        </p:txBody>
      </p:sp>
      <p:sp>
        <p:nvSpPr>
          <p:cNvPr id="4" name="Slide Number Placeholder 3"/>
          <p:cNvSpPr>
            <a:spLocks noGrp="1"/>
          </p:cNvSpPr>
          <p:nvPr>
            <p:ph type="sldNum" sz="quarter" idx="10"/>
          </p:nvPr>
        </p:nvSpPr>
        <p:spPr/>
        <p:txBody>
          <a:bodyPr/>
          <a:lstStyle/>
          <a:p>
            <a:fld id="{EA9D10AE-2632-4B9B-84C5-F51468EAABFA}" type="slidenum">
              <a:rPr lang="en-US" smtClean="0"/>
              <a:t>10</a:t>
            </a:fld>
            <a:endParaRPr lang="en-US" dirty="0"/>
          </a:p>
        </p:txBody>
      </p:sp>
    </p:spTree>
    <p:extLst>
      <p:ext uri="{BB962C8B-B14F-4D97-AF65-F5344CB8AC3E}">
        <p14:creationId xmlns:p14="http://schemas.microsoft.com/office/powerpoint/2010/main" val="1112406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Type 1 Diabetes</a:t>
            </a:r>
          </a:p>
          <a:p>
            <a:r>
              <a:rPr lang="en-US" dirty="0" smtClean="0"/>
              <a:t>Type 1 diabetes, which used to be called juvenile diabetes, develops most often in young people; however, type 1 diabetes can also develop in adults. In type 1 diabetes, your body no longer makes insulin or enough insulin because the body’s </a:t>
            </a:r>
            <a:r>
              <a:rPr lang="en-US" b="1" dirty="0" smtClean="0">
                <a:hlinkClick r:id="rId3"/>
              </a:rPr>
              <a:t>immune</a:t>
            </a:r>
            <a:r>
              <a:rPr lang="en-US" dirty="0" smtClean="0"/>
              <a:t> system, which normally protects you from infection by getting rid of bacteria, viruses, and other harmful substances, has attacked and destroyed the cells that make insulin.</a:t>
            </a:r>
          </a:p>
          <a:p>
            <a:r>
              <a:rPr lang="en-US" dirty="0" smtClean="0"/>
              <a:t>Treatment for type 1 diabetes includes</a:t>
            </a:r>
          </a:p>
          <a:p>
            <a:r>
              <a:rPr lang="en-US" dirty="0" smtClean="0"/>
              <a:t>taking shots, also called </a:t>
            </a:r>
            <a:r>
              <a:rPr lang="en-US" b="1" dirty="0" smtClean="0">
                <a:hlinkClick r:id="rId4"/>
              </a:rPr>
              <a:t>injections</a:t>
            </a:r>
            <a:r>
              <a:rPr lang="en-US" b="1" dirty="0" smtClean="0"/>
              <a:t>,</a:t>
            </a:r>
            <a:r>
              <a:rPr lang="en-US" dirty="0" smtClean="0"/>
              <a:t> of insulin.</a:t>
            </a:r>
          </a:p>
          <a:p>
            <a:r>
              <a:rPr lang="en-US" dirty="0" smtClean="0"/>
              <a:t>sometimes taking medicines by mouth.</a:t>
            </a:r>
          </a:p>
          <a:p>
            <a:r>
              <a:rPr lang="en-US" dirty="0" smtClean="0"/>
              <a:t>making healthy food choices.</a:t>
            </a:r>
          </a:p>
          <a:p>
            <a:r>
              <a:rPr lang="en-US" dirty="0" smtClean="0"/>
              <a:t>being physically active.</a:t>
            </a:r>
          </a:p>
          <a:p>
            <a:r>
              <a:rPr lang="en-US" dirty="0" smtClean="0"/>
              <a:t>controlling your blood pressure levels. Blood pressure is the force of blood flow inside your blood vessels.</a:t>
            </a:r>
          </a:p>
          <a:p>
            <a:r>
              <a:rPr lang="en-US" dirty="0" smtClean="0"/>
              <a:t>controlling your </a:t>
            </a:r>
            <a:r>
              <a:rPr lang="en-US" b="1" dirty="0" smtClean="0">
                <a:hlinkClick r:id="rId5"/>
              </a:rPr>
              <a:t>cholesterol</a:t>
            </a:r>
            <a:r>
              <a:rPr lang="en-US" dirty="0" smtClean="0"/>
              <a:t> levels. Cholesterol is a type of fat in your body’s cells, in your blood, and in many foods</a:t>
            </a:r>
            <a:endParaRPr lang="en-US" dirty="0"/>
          </a:p>
        </p:txBody>
      </p:sp>
      <p:sp>
        <p:nvSpPr>
          <p:cNvPr id="4" name="Slide Number Placeholder 3"/>
          <p:cNvSpPr>
            <a:spLocks noGrp="1"/>
          </p:cNvSpPr>
          <p:nvPr>
            <p:ph type="sldNum" sz="quarter" idx="10"/>
          </p:nvPr>
        </p:nvSpPr>
        <p:spPr/>
        <p:txBody>
          <a:bodyPr/>
          <a:lstStyle/>
          <a:p>
            <a:fld id="{EA9D10AE-2632-4B9B-84C5-F51468EAABFA}" type="slidenum">
              <a:rPr lang="en-US" smtClean="0"/>
              <a:t>11</a:t>
            </a:fld>
            <a:endParaRPr lang="en-US" dirty="0"/>
          </a:p>
        </p:txBody>
      </p:sp>
    </p:spTree>
    <p:extLst>
      <p:ext uri="{BB962C8B-B14F-4D97-AF65-F5344CB8AC3E}">
        <p14:creationId xmlns:p14="http://schemas.microsoft.com/office/powerpoint/2010/main" val="2086008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Read from screen.</a:t>
            </a:r>
            <a:endParaRPr lang="en-US" baseline="0" dirty="0" smtClean="0"/>
          </a:p>
        </p:txBody>
      </p:sp>
      <p:sp>
        <p:nvSpPr>
          <p:cNvPr id="4" name="Slide Number Placeholder 3"/>
          <p:cNvSpPr>
            <a:spLocks noGrp="1"/>
          </p:cNvSpPr>
          <p:nvPr>
            <p:ph type="sldNum" sz="quarter" idx="10"/>
          </p:nvPr>
        </p:nvSpPr>
        <p:spPr/>
        <p:txBody>
          <a:bodyPr/>
          <a:lstStyle/>
          <a:p>
            <a:fld id="{EA9D10AE-2632-4B9B-84C5-F51468EAABFA}" type="slidenum">
              <a:rPr lang="en-US" smtClean="0"/>
              <a:t>12</a:t>
            </a:fld>
            <a:endParaRPr lang="en-US" dirty="0"/>
          </a:p>
        </p:txBody>
      </p:sp>
    </p:spTree>
    <p:extLst>
      <p:ext uri="{BB962C8B-B14F-4D97-AF65-F5344CB8AC3E}">
        <p14:creationId xmlns:p14="http://schemas.microsoft.com/office/powerpoint/2010/main" val="3470119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Read from screen.</a:t>
            </a:r>
            <a:endParaRPr lang="en-US" baseline="0" dirty="0" smtClean="0"/>
          </a:p>
        </p:txBody>
      </p:sp>
      <p:sp>
        <p:nvSpPr>
          <p:cNvPr id="4" name="Slide Number Placeholder 3"/>
          <p:cNvSpPr>
            <a:spLocks noGrp="1"/>
          </p:cNvSpPr>
          <p:nvPr>
            <p:ph type="sldNum" sz="quarter" idx="10"/>
          </p:nvPr>
        </p:nvSpPr>
        <p:spPr/>
        <p:txBody>
          <a:bodyPr/>
          <a:lstStyle/>
          <a:p>
            <a:fld id="{EA9D10AE-2632-4B9B-84C5-F51468EAABFA}" type="slidenum">
              <a:rPr lang="en-US" smtClean="0"/>
              <a:t>14</a:t>
            </a:fld>
            <a:endParaRPr lang="en-US" dirty="0"/>
          </a:p>
        </p:txBody>
      </p:sp>
    </p:spTree>
    <p:extLst>
      <p:ext uri="{BB962C8B-B14F-4D97-AF65-F5344CB8AC3E}">
        <p14:creationId xmlns:p14="http://schemas.microsoft.com/office/powerpoint/2010/main" val="2960926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Ladies and Gentle:</a:t>
            </a:r>
            <a:r>
              <a:rPr lang="en-US" baseline="0" dirty="0" smtClean="0"/>
              <a:t> Today I will be discussing the health assessment of a character named Shelby who has a diabetic health condition. </a:t>
            </a:r>
            <a:endParaRPr lang="en-US" dirty="0"/>
          </a:p>
        </p:txBody>
      </p:sp>
      <p:sp>
        <p:nvSpPr>
          <p:cNvPr id="4" name="Slide Number Placeholder 3"/>
          <p:cNvSpPr>
            <a:spLocks noGrp="1"/>
          </p:cNvSpPr>
          <p:nvPr>
            <p:ph type="sldNum" sz="quarter" idx="10"/>
          </p:nvPr>
        </p:nvSpPr>
        <p:spPr/>
        <p:txBody>
          <a:bodyPr/>
          <a:lstStyle/>
          <a:p>
            <a:fld id="{EA9D10AE-2632-4B9B-84C5-F51468EAABFA}" type="slidenum">
              <a:rPr lang="en-US" smtClean="0"/>
              <a:t>2</a:t>
            </a:fld>
            <a:endParaRPr lang="en-US" dirty="0"/>
          </a:p>
        </p:txBody>
      </p:sp>
    </p:spTree>
    <p:extLst>
      <p:ext uri="{BB962C8B-B14F-4D97-AF65-F5344CB8AC3E}">
        <p14:creationId xmlns:p14="http://schemas.microsoft.com/office/powerpoint/2010/main" val="4104126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Ladies and Gentle:</a:t>
            </a:r>
            <a:r>
              <a:rPr lang="en-US" baseline="0" dirty="0" smtClean="0"/>
              <a:t> Today I will be discussing the health assessment of a character named Shelby who has a diabetic health condition. Shelby Eatenton Latcherie Shelby is one of the main characters in Steel Magnolias. She is the daughter of Drum and M'Lynn Eatenton, older sister of Tommy and Jonathan Eatenton, wife of Jackson Latcherie, and the mother of Jackson "Jack" Latcherie Jr. Shelby is preparing for her wedding to her boyfriend Jackson Latcherie and while getting her hair done at Truvy Jones' Beauty Parlor she has a diabetic seizure and it is revealed by M'Lynn that Shelby has diabetes real bad and because of her condition her doctors have told her that she probably shouldn't have children because it could probably cause her to have kidney failure and die.</a:t>
            </a:r>
            <a:endParaRPr lang="en-US" dirty="0"/>
          </a:p>
        </p:txBody>
      </p:sp>
      <p:sp>
        <p:nvSpPr>
          <p:cNvPr id="4" name="Slide Number Placeholder 3"/>
          <p:cNvSpPr>
            <a:spLocks noGrp="1"/>
          </p:cNvSpPr>
          <p:nvPr>
            <p:ph type="sldNum" sz="quarter" idx="10"/>
          </p:nvPr>
        </p:nvSpPr>
        <p:spPr/>
        <p:txBody>
          <a:bodyPr/>
          <a:lstStyle/>
          <a:p>
            <a:fld id="{EA9D10AE-2632-4B9B-84C5-F51468EAABFA}" type="slidenum">
              <a:rPr lang="en-US" smtClean="0"/>
              <a:t>3</a:t>
            </a:fld>
            <a:endParaRPr lang="en-US" dirty="0"/>
          </a:p>
        </p:txBody>
      </p:sp>
    </p:spTree>
    <p:extLst>
      <p:ext uri="{BB962C8B-B14F-4D97-AF65-F5344CB8AC3E}">
        <p14:creationId xmlns:p14="http://schemas.microsoft.com/office/powerpoint/2010/main" val="1821055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Health</a:t>
            </a:r>
            <a:r>
              <a:rPr lang="en-US" baseline="0" dirty="0" smtClean="0">
                <a:effectLst/>
              </a:rPr>
              <a:t> Perception: </a:t>
            </a:r>
            <a:r>
              <a:rPr lang="en-US" dirty="0" smtClean="0">
                <a:effectLst/>
              </a:rPr>
              <a:t>Shelby's</a:t>
            </a:r>
            <a:r>
              <a:rPr lang="en-US" baseline="0" dirty="0" smtClean="0">
                <a:effectLst/>
              </a:rPr>
              <a:t> </a:t>
            </a:r>
            <a:r>
              <a:rPr lang="en-US" dirty="0" smtClean="0">
                <a:effectLst/>
              </a:rPr>
              <a:t>s perceived pattern of health and well-being and how health is how she complies to the regular does of insulin and  medication regimen, and regular exercise</a:t>
            </a:r>
            <a:r>
              <a:rPr lang="en-US" baseline="0" dirty="0" smtClean="0">
                <a:effectLst/>
              </a:rPr>
              <a:t> and listening to her</a:t>
            </a:r>
          </a:p>
          <a:p>
            <a:r>
              <a:rPr lang="en-US" baseline="0" dirty="0" smtClean="0">
                <a:effectLst/>
              </a:rPr>
              <a:t>Physicians medical advice</a:t>
            </a:r>
            <a:r>
              <a:rPr lang="en-US" dirty="0" smtClean="0">
                <a:effectLst/>
              </a:rPr>
              <a:t>. </a:t>
            </a:r>
            <a:r>
              <a:rPr lang="en-US" dirty="0" smtClean="0"/>
              <a:t>Healthy eating is a cornerstone of healthy living — with or without diabetes. But if you have diabetes, you need to know how foods affect your blood sugar levels. It's not only the type of food you eat but also how much you eat and the combinations of food types you eat.</a:t>
            </a:r>
            <a:endParaRPr lang="en-US" dirty="0" smtClean="0">
              <a:effectLst/>
            </a:endParaRPr>
          </a:p>
          <a:p>
            <a:endParaRPr lang="en-US" dirty="0" smtClean="0">
              <a:effectLst/>
            </a:endParaRPr>
          </a:p>
          <a:p>
            <a:r>
              <a:rPr lang="en-US" dirty="0" smtClean="0">
                <a:effectLst/>
              </a:rPr>
              <a:t>Nutrition and Metabolic-Shelly</a:t>
            </a:r>
            <a:r>
              <a:rPr lang="en-US" baseline="0" dirty="0" smtClean="0">
                <a:effectLst/>
              </a:rPr>
              <a:t> did not understand the significance of eating well with balance meals for her metabolic needs which contributed to a healthy heart, kidneys, skin, teeth and hair.  When you</a:t>
            </a:r>
          </a:p>
          <a:p>
            <a:r>
              <a:rPr lang="en-US" baseline="0" dirty="0" smtClean="0">
                <a:effectLst/>
              </a:rPr>
              <a:t>Diabetes </a:t>
            </a:r>
            <a:r>
              <a:rPr lang="en-US" dirty="0" smtClean="0"/>
              <a:t>What you eat is closely connected to the amount of sugar in your blood. The right food choices will help you control your blood sugar level. It was</a:t>
            </a:r>
            <a:r>
              <a:rPr lang="en-US" baseline="0" dirty="0" smtClean="0"/>
              <a:t> obvious that Shelby was not following her</a:t>
            </a:r>
          </a:p>
          <a:p>
            <a:r>
              <a:rPr lang="en-US" baseline="0" dirty="0" smtClean="0">
                <a:effectLst/>
              </a:rPr>
              <a:t>Eating routine because of the seizures. </a:t>
            </a:r>
          </a:p>
          <a:p>
            <a:endParaRPr lang="en-US" baseline="0" dirty="0" smtClean="0">
              <a:effectLst/>
            </a:endParaRPr>
          </a:p>
          <a:p>
            <a:r>
              <a:rPr lang="en-US" baseline="0" dirty="0" smtClean="0">
                <a:effectLst/>
              </a:rPr>
              <a:t>Health Management</a:t>
            </a:r>
          </a:p>
          <a:p>
            <a:r>
              <a:rPr lang="en-US" dirty="0" smtClean="0"/>
              <a:t>Keeping your blood sugar levels within the range recommended by your doctor can be challenging. That's because many things make your blood sugar levels change, sometimes unexpectedly. Following are some factors that can affect your blood sugar levels. Diabetes management requires awareness. Know what makes your blood sugar level rise and fall — and how to control these day-to-day factors. Shelby managed</a:t>
            </a:r>
            <a:r>
              <a:rPr lang="en-US" baseline="0" dirty="0" smtClean="0"/>
              <a:t> her</a:t>
            </a:r>
          </a:p>
          <a:p>
            <a:r>
              <a:rPr lang="en-US" baseline="0" dirty="0" smtClean="0">
                <a:effectLst/>
              </a:rPr>
              <a:t>Diabetes around her life but not managed her diabetes for good health. </a:t>
            </a:r>
            <a:r>
              <a:rPr lang="en-US" dirty="0" smtClean="0">
                <a:effectLst/>
              </a:rPr>
              <a:t/>
            </a:r>
            <a:br>
              <a:rPr lang="en-US" dirty="0" smtClean="0">
                <a:effectLst/>
              </a:rPr>
            </a:br>
            <a:endParaRPr lang="en-US" dirty="0"/>
          </a:p>
        </p:txBody>
      </p:sp>
      <p:sp>
        <p:nvSpPr>
          <p:cNvPr id="4" name="Slide Number Placeholder 3"/>
          <p:cNvSpPr>
            <a:spLocks noGrp="1"/>
          </p:cNvSpPr>
          <p:nvPr>
            <p:ph type="sldNum" sz="quarter" idx="10"/>
          </p:nvPr>
        </p:nvSpPr>
        <p:spPr/>
        <p:txBody>
          <a:bodyPr/>
          <a:lstStyle/>
          <a:p>
            <a:fld id="{EA9D10AE-2632-4B9B-84C5-F51468EAABFA}" type="slidenum">
              <a:rPr lang="en-US" smtClean="0"/>
              <a:t>4</a:t>
            </a:fld>
            <a:endParaRPr lang="en-US" dirty="0"/>
          </a:p>
        </p:txBody>
      </p:sp>
    </p:spTree>
    <p:extLst>
      <p:ext uri="{BB962C8B-B14F-4D97-AF65-F5344CB8AC3E}">
        <p14:creationId xmlns:p14="http://schemas.microsoft.com/office/powerpoint/2010/main" val="3380053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this point, if you are taking</a:t>
            </a:r>
            <a:r>
              <a:rPr lang="en-US" baseline="0" dirty="0" smtClean="0"/>
              <a:t> up too much time just read from the screens so the presentation will go smoothly. Do not use your notes these are just for you to have discussion points</a:t>
            </a:r>
          </a:p>
          <a:p>
            <a:r>
              <a:rPr lang="en-US" baseline="0" dirty="0" smtClean="0"/>
              <a:t>And understand the top. If you only have 10 minutes then start picking up the pace at this slide. Just reading from the screen.</a:t>
            </a:r>
            <a:endParaRPr lang="en-US" dirty="0"/>
          </a:p>
        </p:txBody>
      </p:sp>
      <p:sp>
        <p:nvSpPr>
          <p:cNvPr id="4" name="Slide Number Placeholder 3"/>
          <p:cNvSpPr>
            <a:spLocks noGrp="1"/>
          </p:cNvSpPr>
          <p:nvPr>
            <p:ph type="sldNum" sz="quarter" idx="10"/>
          </p:nvPr>
        </p:nvSpPr>
        <p:spPr/>
        <p:txBody>
          <a:bodyPr/>
          <a:lstStyle/>
          <a:p>
            <a:fld id="{EA9D10AE-2632-4B9B-84C5-F51468EAABFA}" type="slidenum">
              <a:rPr lang="en-US" smtClean="0"/>
              <a:t>5</a:t>
            </a:fld>
            <a:endParaRPr lang="en-US" dirty="0"/>
          </a:p>
        </p:txBody>
      </p:sp>
    </p:spTree>
    <p:extLst>
      <p:ext uri="{BB962C8B-B14F-4D97-AF65-F5344CB8AC3E}">
        <p14:creationId xmlns:p14="http://schemas.microsoft.com/office/powerpoint/2010/main" val="1857469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HEALTH PERCEPTION HEALTH MANAGEMENT• Shelby's</a:t>
            </a:r>
            <a:r>
              <a:rPr lang="en-US" baseline="0" dirty="0" smtClean="0"/>
              <a:t> </a:t>
            </a:r>
            <a:r>
              <a:rPr lang="en-US" dirty="0" smtClean="0"/>
              <a:t>Perceived health status• Shelby's behaviors towards</a:t>
            </a:r>
            <a:r>
              <a:rPr lang="en-US" baseline="0" dirty="0" smtClean="0"/>
              <a:t> health</a:t>
            </a:r>
          </a:p>
          <a:p>
            <a:r>
              <a:rPr lang="en-US" baseline="0" dirty="0" smtClean="0"/>
              <a:t>Shelby illness prevention was not good by her decisions. </a:t>
            </a:r>
            <a:r>
              <a:rPr lang="en-US" dirty="0" smtClean="0"/>
              <a:t>Shelby</a:t>
            </a:r>
            <a:r>
              <a:rPr lang="en-US" baseline="0" dirty="0" smtClean="0"/>
              <a:t> lack of follow up care. Shelby did have support with the friendships, her parents, brothers and </a:t>
            </a:r>
          </a:p>
          <a:p>
            <a:r>
              <a:rPr lang="en-US" baseline="0" dirty="0" smtClean="0"/>
              <a:t>Friend help her stay strong. The friends encourage her and push her to be the best should could be in spite of the diabetes. Her sexuality was an issue because</a:t>
            </a:r>
          </a:p>
          <a:p>
            <a:r>
              <a:rPr lang="en-US" baseline="0" dirty="0" smtClean="0"/>
              <a:t>Her husband had accepted she could not have babies but Shelby want a child for him but also for herself so she can live without missing out in life. </a:t>
            </a:r>
          </a:p>
        </p:txBody>
      </p:sp>
      <p:sp>
        <p:nvSpPr>
          <p:cNvPr id="4" name="Slide Number Placeholder 3"/>
          <p:cNvSpPr>
            <a:spLocks noGrp="1"/>
          </p:cNvSpPr>
          <p:nvPr>
            <p:ph type="sldNum" sz="quarter" idx="10"/>
          </p:nvPr>
        </p:nvSpPr>
        <p:spPr/>
        <p:txBody>
          <a:bodyPr/>
          <a:lstStyle/>
          <a:p>
            <a:fld id="{EA9D10AE-2632-4B9B-84C5-F51468EAABFA}" type="slidenum">
              <a:rPr lang="en-US" smtClean="0"/>
              <a:t>6</a:t>
            </a:fld>
            <a:endParaRPr lang="en-US" dirty="0"/>
          </a:p>
        </p:txBody>
      </p:sp>
    </p:spTree>
    <p:extLst>
      <p:ext uri="{BB962C8B-B14F-4D97-AF65-F5344CB8AC3E}">
        <p14:creationId xmlns:p14="http://schemas.microsoft.com/office/powerpoint/2010/main" val="958546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Pattern of self perception is important because how you feel about yourself</a:t>
            </a:r>
            <a:r>
              <a:rPr lang="en-US" baseline="0" dirty="0" smtClean="0"/>
              <a:t> is important.</a:t>
            </a:r>
          </a:p>
        </p:txBody>
      </p:sp>
      <p:sp>
        <p:nvSpPr>
          <p:cNvPr id="4" name="Slide Number Placeholder 3"/>
          <p:cNvSpPr>
            <a:spLocks noGrp="1"/>
          </p:cNvSpPr>
          <p:nvPr>
            <p:ph type="sldNum" sz="quarter" idx="10"/>
          </p:nvPr>
        </p:nvSpPr>
        <p:spPr/>
        <p:txBody>
          <a:bodyPr/>
          <a:lstStyle/>
          <a:p>
            <a:fld id="{EA9D10AE-2632-4B9B-84C5-F51468EAABFA}" type="slidenum">
              <a:rPr lang="en-US" smtClean="0"/>
              <a:t>7</a:t>
            </a:fld>
            <a:endParaRPr lang="en-US" dirty="0"/>
          </a:p>
        </p:txBody>
      </p:sp>
    </p:spTree>
    <p:extLst>
      <p:ext uri="{BB962C8B-B14F-4D97-AF65-F5344CB8AC3E}">
        <p14:creationId xmlns:p14="http://schemas.microsoft.com/office/powerpoint/2010/main" val="2963835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Shelby's</a:t>
            </a:r>
            <a:r>
              <a:rPr lang="en-US" baseline="0" dirty="0" smtClean="0"/>
              <a:t> relationship in her life did help her cope with loneliness, helplessness and depression by having good friends to cheer her up and encourage her to live her life. Shelby's circle of friends concentrated on her</a:t>
            </a:r>
            <a:r>
              <a:rPr lang="en-US" sz="1200" kern="1200" dirty="0" smtClean="0">
                <a:solidFill>
                  <a:schemeClr val="tx1"/>
                </a:solidFill>
                <a:effectLst/>
                <a:latin typeface="+mn-lt"/>
                <a:ea typeface="+mn-ea"/>
                <a:cs typeface="+mn-cs"/>
              </a:rPr>
              <a:t> perception of stress and how to cope with being sick and trying help</a:t>
            </a:r>
            <a:r>
              <a:rPr lang="en-US" sz="1200" kern="1200" baseline="0" dirty="0" smtClean="0">
                <a:solidFill>
                  <a:schemeClr val="tx1"/>
                </a:solidFill>
                <a:effectLst/>
                <a:latin typeface="+mn-lt"/>
                <a:ea typeface="+mn-ea"/>
                <a:cs typeface="+mn-cs"/>
              </a:rPr>
              <a:t> her </a:t>
            </a:r>
            <a:r>
              <a:rPr lang="en-US" sz="1200" kern="1200" dirty="0" smtClean="0">
                <a:solidFill>
                  <a:schemeClr val="tx1"/>
                </a:solidFill>
                <a:effectLst/>
                <a:latin typeface="+mn-lt"/>
                <a:ea typeface="+mn-ea"/>
                <a:cs typeface="+mn-cs"/>
              </a:rPr>
              <a:t> evaluated or recognize symptoms of stress.</a:t>
            </a:r>
            <a:r>
              <a:rPr lang="en-US" sz="1200" kern="1200" baseline="0" dirty="0" smtClean="0">
                <a:solidFill>
                  <a:schemeClr val="tx1"/>
                </a:solidFill>
                <a:effectLst/>
                <a:latin typeface="+mn-lt"/>
                <a:ea typeface="+mn-ea"/>
                <a:cs typeface="+mn-cs"/>
              </a:rPr>
              <a:t> The mother taught Shelby some</a:t>
            </a:r>
            <a:r>
              <a:rPr lang="en-US" sz="1200" kern="1200" dirty="0" smtClean="0">
                <a:solidFill>
                  <a:schemeClr val="tx1"/>
                </a:solidFill>
                <a:effectLst/>
                <a:latin typeface="+mn-lt"/>
                <a:ea typeface="+mn-ea"/>
                <a:cs typeface="+mn-cs"/>
              </a:rPr>
              <a:t> coping strategies. </a:t>
            </a:r>
            <a:r>
              <a:rPr lang="en-US" dirty="0" smtClean="0"/>
              <a:t>Coping occurs in response to psychological stress—usually triggered by changes—in an effort to maintain mental health and emotional well-being. Life stressors are often described as negative events (the death of a loved one, loss of a job, divorce, etc.); however, positive changes in life (marriage, birth, moving, a new job, etc.) can also constitute life stressors, thus requiring the use of coping skills to adapt. Coping strategies are the behaviors, thoughts, and emotions that you use to adjust to the changes that occur in your life.</a:t>
            </a:r>
            <a:endParaRPr lang="en-US" baseline="0" dirty="0" smtClean="0"/>
          </a:p>
        </p:txBody>
      </p:sp>
      <p:sp>
        <p:nvSpPr>
          <p:cNvPr id="4" name="Slide Number Placeholder 3"/>
          <p:cNvSpPr>
            <a:spLocks noGrp="1"/>
          </p:cNvSpPr>
          <p:nvPr>
            <p:ph type="sldNum" sz="quarter" idx="10"/>
          </p:nvPr>
        </p:nvSpPr>
        <p:spPr/>
        <p:txBody>
          <a:bodyPr/>
          <a:lstStyle/>
          <a:p>
            <a:fld id="{EA9D10AE-2632-4B9B-84C5-F51468EAABFA}" type="slidenum">
              <a:rPr lang="en-US" smtClean="0"/>
              <a:t>8</a:t>
            </a:fld>
            <a:endParaRPr lang="en-US" dirty="0"/>
          </a:p>
        </p:txBody>
      </p:sp>
    </p:spTree>
    <p:extLst>
      <p:ext uri="{BB962C8B-B14F-4D97-AF65-F5344CB8AC3E}">
        <p14:creationId xmlns:p14="http://schemas.microsoft.com/office/powerpoint/2010/main" val="2607842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go around the circle talking about each no script but</a:t>
            </a:r>
            <a:r>
              <a:rPr lang="en-US" baseline="0" dirty="0" smtClean="0"/>
              <a:t> here are some information below but if you just talk from the screen you will be giving the functional assessment of Shelby</a:t>
            </a:r>
          </a:p>
          <a:p>
            <a:endParaRPr lang="en-US" dirty="0" smtClean="0"/>
          </a:p>
          <a:p>
            <a:r>
              <a:rPr lang="en-US" dirty="0" smtClean="0"/>
              <a:t>Health Perceptions: Shelby</a:t>
            </a:r>
            <a:r>
              <a:rPr lang="en-US" baseline="0" dirty="0" smtClean="0"/>
              <a:t> health perceptions is she can not lead a good life because of her illness, she believes she can not handle the disease it can lead to depression and poor health.</a:t>
            </a:r>
          </a:p>
          <a:p>
            <a:endParaRPr lang="en-US" baseline="0" dirty="0" smtClean="0"/>
          </a:p>
          <a:p>
            <a:r>
              <a:rPr lang="en-US" baseline="0" dirty="0" smtClean="0"/>
              <a:t>Health Management: The Coping and Stress are ways for Shelby to relax such as expressing herself or getting some time along to think. Shelby should have consulted with doctors with a</a:t>
            </a:r>
          </a:p>
          <a:p>
            <a:r>
              <a:rPr lang="en-US" baseline="0" dirty="0" smtClean="0"/>
              <a:t>Routine of exercise, vitamins, regular check ups and spend more time understanding her disease. </a:t>
            </a:r>
            <a:r>
              <a:rPr lang="en-US" dirty="0" smtClean="0"/>
              <a:t>Effective diabetes self-management requires Shelby</a:t>
            </a:r>
          </a:p>
          <a:p>
            <a:r>
              <a:rPr lang="en-US" dirty="0" smtClean="0"/>
              <a:t>To</a:t>
            </a:r>
            <a:r>
              <a:rPr lang="en-US" baseline="0" dirty="0" smtClean="0"/>
              <a:t> take more responsibility about her health, pregnancy and the stressors in her life</a:t>
            </a:r>
            <a:r>
              <a:rPr lang="en-US" dirty="0" smtClean="0"/>
              <a:t>.</a:t>
            </a:r>
          </a:p>
          <a:p>
            <a:endParaRPr lang="en-US" dirty="0" smtClean="0"/>
          </a:p>
          <a:p>
            <a:r>
              <a:rPr lang="en-US" dirty="0" smtClean="0"/>
              <a:t>NO Pattern exercise was not in Shelby life because</a:t>
            </a:r>
            <a:r>
              <a:rPr lang="en-US" baseline="0" dirty="0" smtClean="0"/>
              <a:t> her mother would not let her exhaust herself in fear she would have an insulin or sugar attack. </a:t>
            </a:r>
            <a:r>
              <a:rPr lang="en-US" dirty="0" smtClean="0"/>
              <a:t>A lot of diabetics are already have to watch their weight, even if they don’t exercise regularly. However, exercise is not about just maintaining a healthy weight. A non</a:t>
            </a:r>
            <a:r>
              <a:rPr lang="en-US" baseline="0" dirty="0" smtClean="0"/>
              <a:t> active lifestyle put Shelby </a:t>
            </a:r>
            <a:r>
              <a:rPr lang="en-US" dirty="0" smtClean="0"/>
              <a:t>at a higher risk for cardiovascular disease and bone density</a:t>
            </a:r>
            <a:endParaRPr lang="en-US" dirty="0"/>
          </a:p>
        </p:txBody>
      </p:sp>
      <p:sp>
        <p:nvSpPr>
          <p:cNvPr id="4" name="Slide Number Placeholder 3"/>
          <p:cNvSpPr>
            <a:spLocks noGrp="1"/>
          </p:cNvSpPr>
          <p:nvPr>
            <p:ph type="sldNum" sz="quarter" idx="10"/>
          </p:nvPr>
        </p:nvSpPr>
        <p:spPr/>
        <p:txBody>
          <a:bodyPr/>
          <a:lstStyle/>
          <a:p>
            <a:fld id="{EA9D10AE-2632-4B9B-84C5-F51468EAABFA}" type="slidenum">
              <a:rPr lang="en-US" smtClean="0"/>
              <a:t>9</a:t>
            </a:fld>
            <a:endParaRPr lang="en-US" dirty="0"/>
          </a:p>
        </p:txBody>
      </p:sp>
    </p:spTree>
    <p:extLst>
      <p:ext uri="{BB962C8B-B14F-4D97-AF65-F5344CB8AC3E}">
        <p14:creationId xmlns:p14="http://schemas.microsoft.com/office/powerpoint/2010/main" val="6752071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ctrTitle"/>
          </p:nvPr>
        </p:nvSpPr>
        <p:spPr>
          <a:xfrm>
            <a:off x="684213" y="3019425"/>
            <a:ext cx="7772400" cy="1109663"/>
          </a:xfrm>
        </p:spPr>
        <p:txBody>
          <a:bodyPr/>
          <a:lstStyle>
            <a:lvl1pPr algn="ctr">
              <a:defRPr sz="4000" b="1"/>
            </a:lvl1pPr>
          </a:lstStyle>
          <a:p>
            <a:r>
              <a:rPr lang="en-US" smtClean="0"/>
              <a:t>Click to edit Master title style</a:t>
            </a:r>
            <a:endParaRPr lang="ru-RU"/>
          </a:p>
        </p:txBody>
      </p:sp>
      <p:sp>
        <p:nvSpPr>
          <p:cNvPr id="110595" name="Rectangle 3"/>
          <p:cNvSpPr>
            <a:spLocks noGrp="1" noChangeArrowheads="1"/>
          </p:cNvSpPr>
          <p:nvPr>
            <p:ph type="subTitle" idx="1"/>
          </p:nvPr>
        </p:nvSpPr>
        <p:spPr>
          <a:xfrm>
            <a:off x="1339850" y="4171950"/>
            <a:ext cx="6400800" cy="696913"/>
          </a:xfrm>
        </p:spPr>
        <p:txBody>
          <a:bodyPr/>
          <a:lstStyle>
            <a:lvl1pPr marL="0" indent="0" algn="ctr">
              <a:buFontTx/>
              <a:buNone/>
              <a:defRPr/>
            </a:lvl1pPr>
          </a:lstStyle>
          <a:p>
            <a:r>
              <a:rPr lang="en-US" smtClean="0"/>
              <a:t>Click to edit Master subtitle style</a:t>
            </a:r>
            <a:endParaRPr lang="ru-RU"/>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77038" y="2132013"/>
            <a:ext cx="1909762" cy="45370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42988" y="2132013"/>
            <a:ext cx="5581650" cy="453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42988" y="2132013"/>
            <a:ext cx="7643812" cy="45370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42988" y="2854325"/>
            <a:ext cx="3744912" cy="3814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0300" y="2854325"/>
            <a:ext cx="3746500" cy="3814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bwMode="auto">
          <a:xfrm>
            <a:off x="1042988" y="2132013"/>
            <a:ext cx="7643812" cy="6492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ru-RU" smtClean="0"/>
          </a:p>
        </p:txBody>
      </p:sp>
      <p:sp>
        <p:nvSpPr>
          <p:cNvPr id="109571" name="Rectangle 3"/>
          <p:cNvSpPr>
            <a:spLocks noGrp="1" noChangeArrowheads="1"/>
          </p:cNvSpPr>
          <p:nvPr>
            <p:ph type="body" idx="1"/>
          </p:nvPr>
        </p:nvSpPr>
        <p:spPr bwMode="auto">
          <a:xfrm>
            <a:off x="1042988" y="2854325"/>
            <a:ext cx="7643812" cy="3814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smtClean="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slow"/>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b="1">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medcost.com/CareManagement/HealthRiskAssessments.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773906" y="3275013"/>
            <a:ext cx="7989887" cy="1296987"/>
          </a:xfrm>
        </p:spPr>
        <p:txBody>
          <a:bodyPr/>
          <a:lstStyle/>
          <a:p>
            <a:r>
              <a:rPr lang="en-US" sz="4800" dirty="0" smtClean="0"/>
              <a:t>Movie Character presentation Steel Magnolias</a:t>
            </a:r>
            <a:endParaRPr lang="en-US" sz="4800" dirty="0"/>
          </a:p>
        </p:txBody>
      </p:sp>
      <p:sp>
        <p:nvSpPr>
          <p:cNvPr id="20483" name="Rectangle 3"/>
          <p:cNvSpPr>
            <a:spLocks noGrp="1" noChangeArrowheads="1"/>
          </p:cNvSpPr>
          <p:nvPr>
            <p:ph type="subTitle" idx="1"/>
          </p:nvPr>
        </p:nvSpPr>
        <p:spPr>
          <a:xfrm>
            <a:off x="1600200" y="4572000"/>
            <a:ext cx="6337300" cy="647700"/>
          </a:xfrm>
        </p:spPr>
        <p:txBody>
          <a:bodyPr/>
          <a:lstStyle/>
          <a:p>
            <a:endParaRPr lang="en-US" sz="3200" b="1" dirty="0" smtClean="0">
              <a:solidFill>
                <a:srgbClr val="00B0F0"/>
              </a:solidFill>
              <a:latin typeface="Verdana" pitchFamily="34" charset="0"/>
            </a:endParaRPr>
          </a:p>
          <a:p>
            <a:r>
              <a:rPr lang="en-US" sz="3200" b="1" dirty="0" smtClean="0">
                <a:solidFill>
                  <a:srgbClr val="0070C0"/>
                </a:solidFill>
                <a:latin typeface="Verdana" pitchFamily="34" charset="0"/>
              </a:rPr>
              <a:t>Presentations</a:t>
            </a:r>
          </a:p>
          <a:p>
            <a:r>
              <a:rPr lang="en-US" sz="3200" b="1" dirty="0" smtClean="0">
                <a:solidFill>
                  <a:srgbClr val="0070C0"/>
                </a:solidFill>
                <a:latin typeface="Verdana" pitchFamily="34" charset="0"/>
              </a:rPr>
              <a:t>By Student</a:t>
            </a:r>
            <a:endParaRPr lang="en-US" sz="3200" b="1" dirty="0">
              <a:solidFill>
                <a:srgbClr val="0070C0"/>
              </a:solidFill>
              <a:latin typeface="Verdana"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1143000"/>
            <a:ext cx="7643812" cy="649287"/>
          </a:xfrm>
        </p:spPr>
        <p:txBody>
          <a:bodyPr/>
          <a:lstStyle/>
          <a:p>
            <a:pPr eaLnBrk="1" hangingPunct="1"/>
            <a:r>
              <a:rPr lang="en-US" altLang="en-US" dirty="0" smtClean="0"/>
              <a:t>     Additional Observations</a:t>
            </a:r>
          </a:p>
        </p:txBody>
      </p:sp>
      <p:sp>
        <p:nvSpPr>
          <p:cNvPr id="3" name="Content Placeholder 2"/>
          <p:cNvSpPr>
            <a:spLocks noGrp="1"/>
          </p:cNvSpPr>
          <p:nvPr>
            <p:ph idx="1"/>
          </p:nvPr>
        </p:nvSpPr>
        <p:spPr>
          <a:xfrm>
            <a:off x="1295400" y="2057400"/>
            <a:ext cx="7643812" cy="4343400"/>
          </a:xfrm>
        </p:spPr>
        <p:txBody>
          <a:bodyPr rtlCol="0">
            <a:noAutofit/>
          </a:bodyPr>
          <a:lstStyle/>
          <a:p>
            <a:pPr fontAlgn="auto">
              <a:spcAft>
                <a:spcPts val="0"/>
              </a:spcAft>
              <a:defRPr/>
            </a:pPr>
            <a:r>
              <a:rPr lang="en-US" sz="1800" dirty="0" smtClean="0"/>
              <a:t>Cultural-The family unity and living in close proximity of each other. However, the cultural plays a big difference in behaviors concerning illness, treatments and the values of the family</a:t>
            </a:r>
          </a:p>
          <a:p>
            <a:pPr fontAlgn="auto">
              <a:spcAft>
                <a:spcPts val="0"/>
              </a:spcAft>
              <a:defRPr/>
            </a:pPr>
            <a:endParaRPr lang="en-US" sz="1800" dirty="0" smtClean="0"/>
          </a:p>
          <a:p>
            <a:pPr fontAlgn="auto">
              <a:spcAft>
                <a:spcPts val="0"/>
              </a:spcAft>
              <a:defRPr/>
            </a:pPr>
            <a:r>
              <a:rPr lang="en-US" sz="1800" dirty="0" smtClean="0"/>
              <a:t>Geographical-Shelby’s location Southern States in rural town where hospitals are not always a primary resource.</a:t>
            </a:r>
          </a:p>
          <a:p>
            <a:pPr fontAlgn="auto">
              <a:spcAft>
                <a:spcPts val="0"/>
              </a:spcAft>
              <a:defRPr/>
            </a:pPr>
            <a:endParaRPr lang="en-US" sz="1800" dirty="0" smtClean="0"/>
          </a:p>
          <a:p>
            <a:pPr fontAlgn="auto">
              <a:spcAft>
                <a:spcPts val="0"/>
              </a:spcAft>
              <a:defRPr/>
            </a:pPr>
            <a:r>
              <a:rPr lang="en-US" sz="1800" dirty="0" smtClean="0"/>
              <a:t>Religious-Shelby family Southern Baptist</a:t>
            </a:r>
          </a:p>
          <a:p>
            <a:pPr fontAlgn="auto">
              <a:spcAft>
                <a:spcPts val="0"/>
              </a:spcAft>
              <a:defRPr/>
            </a:pPr>
            <a:endParaRPr lang="en-US" sz="1800" dirty="0" smtClean="0"/>
          </a:p>
          <a:p>
            <a:pPr fontAlgn="auto">
              <a:spcAft>
                <a:spcPts val="0"/>
              </a:spcAft>
              <a:defRPr/>
            </a:pPr>
            <a:r>
              <a:rPr lang="en-US" sz="1800" dirty="0" smtClean="0"/>
              <a:t>Ethnic-Primarily population  Caucasian</a:t>
            </a:r>
          </a:p>
          <a:p>
            <a:pPr fontAlgn="auto">
              <a:spcAft>
                <a:spcPts val="0"/>
              </a:spcAft>
              <a:defRPr/>
            </a:pPr>
            <a:endParaRPr lang="en-US" sz="1800" dirty="0" smtClean="0"/>
          </a:p>
          <a:p>
            <a:pPr fontAlgn="auto">
              <a:spcAft>
                <a:spcPts val="0"/>
              </a:spcAft>
              <a:defRPr/>
            </a:pPr>
            <a:r>
              <a:rPr lang="en-US" sz="1800" dirty="0" smtClean="0"/>
              <a:t>Spiritual-The family and church seem to be on the same accord for the small town.</a:t>
            </a:r>
            <a:endParaRPr lang="en-US" sz="1600" dirty="0" smtClean="0"/>
          </a:p>
          <a:p>
            <a:pPr marL="0" indent="0" fontAlgn="auto">
              <a:spcAft>
                <a:spcPts val="0"/>
              </a:spcAft>
              <a:buNone/>
              <a:defRPr/>
            </a:pPr>
            <a:r>
              <a:rPr lang="en-US" sz="1800" dirty="0"/>
              <a:t/>
            </a:r>
            <a:br>
              <a:rPr lang="en-US" sz="1800" dirty="0"/>
            </a:br>
            <a:endParaRPr lang="en-US" sz="1800" dirty="0" smtClean="0"/>
          </a:p>
          <a:p>
            <a:pPr marL="0" indent="0" fontAlgn="auto">
              <a:spcAft>
                <a:spcPts val="0"/>
              </a:spcAft>
              <a:buNone/>
              <a:defRPr/>
            </a:pPr>
            <a:endParaRPr lang="en-US" sz="1800" dirty="0"/>
          </a:p>
          <a:p>
            <a:pPr marL="0" indent="0" fontAlgn="auto">
              <a:spcAft>
                <a:spcPts val="0"/>
              </a:spcAft>
              <a:buNone/>
              <a:defRPr/>
            </a:pPr>
            <a:endParaRPr lang="en-US" sz="1800" dirty="0" smtClean="0"/>
          </a:p>
          <a:p>
            <a:pPr marL="0" indent="0" fontAlgn="auto">
              <a:spcAft>
                <a:spcPts val="0"/>
              </a:spcAft>
              <a:buNone/>
              <a:defRPr/>
            </a:pPr>
            <a:r>
              <a:rPr lang="en-US" sz="1100" dirty="0" smtClean="0"/>
              <a:t> </a:t>
            </a:r>
            <a:endParaRPr lang="en-US" sz="1100" dirty="0"/>
          </a:p>
        </p:txBody>
      </p:sp>
    </p:spTree>
    <p:extLst>
      <p:ext uri="{BB962C8B-B14F-4D97-AF65-F5344CB8AC3E}">
        <p14:creationId xmlns:p14="http://schemas.microsoft.com/office/powerpoint/2010/main" val="517356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838200"/>
            <a:ext cx="7643812" cy="649287"/>
          </a:xfrm>
        </p:spPr>
        <p:txBody>
          <a:bodyPr/>
          <a:lstStyle/>
          <a:p>
            <a:pPr eaLnBrk="1" hangingPunct="1"/>
            <a:r>
              <a:rPr lang="en-US" altLang="en-US" dirty="0" smtClean="0"/>
              <a:t>     Nursing Considerations</a:t>
            </a:r>
          </a:p>
        </p:txBody>
      </p:sp>
      <p:sp>
        <p:nvSpPr>
          <p:cNvPr id="3" name="Content Placeholder 2"/>
          <p:cNvSpPr>
            <a:spLocks noGrp="1"/>
          </p:cNvSpPr>
          <p:nvPr>
            <p:ph idx="1"/>
          </p:nvPr>
        </p:nvSpPr>
        <p:spPr>
          <a:xfrm>
            <a:off x="990600" y="2057400"/>
            <a:ext cx="7643812" cy="4343400"/>
          </a:xfrm>
        </p:spPr>
        <p:txBody>
          <a:bodyPr rtlCol="0">
            <a:noAutofit/>
          </a:bodyPr>
          <a:lstStyle/>
          <a:p>
            <a:pPr fontAlgn="auto">
              <a:spcAft>
                <a:spcPts val="0"/>
              </a:spcAft>
              <a:defRPr/>
            </a:pPr>
            <a:r>
              <a:rPr lang="en-US" sz="1800" dirty="0" smtClean="0"/>
              <a:t>Nursing Diagnosis-Shelby’s primary diagnosis was Diabetes 1</a:t>
            </a:r>
          </a:p>
          <a:p>
            <a:pPr fontAlgn="auto">
              <a:spcAft>
                <a:spcPts val="0"/>
              </a:spcAft>
              <a:defRPr/>
            </a:pPr>
            <a:r>
              <a:rPr lang="en-US" sz="1800" dirty="0" smtClean="0"/>
              <a:t>Interventions-medications, health food choices, exercise, insulin regularly, being more active </a:t>
            </a:r>
          </a:p>
          <a:p>
            <a:pPr fontAlgn="auto">
              <a:spcAft>
                <a:spcPts val="0"/>
              </a:spcAft>
              <a:defRPr/>
            </a:pPr>
            <a:r>
              <a:rPr lang="en-US" sz="1800" dirty="0" smtClean="0"/>
              <a:t>Diabetes</a:t>
            </a:r>
          </a:p>
          <a:p>
            <a:pPr fontAlgn="auto">
              <a:spcAft>
                <a:spcPts val="0"/>
              </a:spcAft>
              <a:defRPr/>
            </a:pPr>
            <a:r>
              <a:rPr lang="en-US" sz="1800" dirty="0" smtClean="0"/>
              <a:t>Kidney Disease</a:t>
            </a:r>
          </a:p>
          <a:p>
            <a:pPr fontAlgn="auto">
              <a:spcAft>
                <a:spcPts val="0"/>
              </a:spcAft>
              <a:defRPr/>
            </a:pPr>
            <a:r>
              <a:rPr lang="en-US" sz="1800" dirty="0" smtClean="0"/>
              <a:t>Seizures</a:t>
            </a:r>
          </a:p>
          <a:p>
            <a:pPr fontAlgn="auto">
              <a:spcAft>
                <a:spcPts val="0"/>
              </a:spcAft>
              <a:defRPr/>
            </a:pPr>
            <a:r>
              <a:rPr lang="en-US" sz="1800" dirty="0" smtClean="0"/>
              <a:t>Resources</a:t>
            </a:r>
          </a:p>
          <a:p>
            <a:pPr fontAlgn="auto">
              <a:spcAft>
                <a:spcPts val="0"/>
              </a:spcAft>
              <a:defRPr/>
            </a:pPr>
            <a:r>
              <a:rPr lang="en-US" sz="1800" dirty="0" smtClean="0"/>
              <a:t>Personal Physician</a:t>
            </a:r>
          </a:p>
          <a:p>
            <a:pPr fontAlgn="auto">
              <a:spcAft>
                <a:spcPts val="0"/>
              </a:spcAft>
              <a:defRPr/>
            </a:pPr>
            <a:r>
              <a:rPr lang="en-US" sz="1800" dirty="0" smtClean="0"/>
              <a:t>Regular test</a:t>
            </a:r>
            <a:endParaRPr lang="en-US" sz="1100" dirty="0"/>
          </a:p>
        </p:txBody>
      </p:sp>
    </p:spTree>
    <p:extLst>
      <p:ext uri="{BB962C8B-B14F-4D97-AF65-F5344CB8AC3E}">
        <p14:creationId xmlns:p14="http://schemas.microsoft.com/office/powerpoint/2010/main" val="3566107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838200"/>
            <a:ext cx="7643812" cy="649287"/>
          </a:xfrm>
        </p:spPr>
        <p:txBody>
          <a:bodyPr/>
          <a:lstStyle/>
          <a:p>
            <a:pPr eaLnBrk="1" hangingPunct="1"/>
            <a:r>
              <a:rPr lang="en-US" altLang="en-US" dirty="0" smtClean="0"/>
              <a:t>     Conclusion</a:t>
            </a:r>
          </a:p>
        </p:txBody>
      </p:sp>
      <p:sp>
        <p:nvSpPr>
          <p:cNvPr id="3" name="Content Placeholder 2"/>
          <p:cNvSpPr>
            <a:spLocks noGrp="1"/>
          </p:cNvSpPr>
          <p:nvPr>
            <p:ph idx="1"/>
          </p:nvPr>
        </p:nvSpPr>
        <p:spPr>
          <a:xfrm>
            <a:off x="990600" y="2057400"/>
            <a:ext cx="7643812" cy="4343400"/>
          </a:xfrm>
        </p:spPr>
        <p:txBody>
          <a:bodyPr rtlCol="0">
            <a:noAutofit/>
          </a:bodyPr>
          <a:lstStyle/>
          <a:p>
            <a:r>
              <a:rPr lang="en-US" altLang="en-US" sz="1800" dirty="0" smtClean="0"/>
              <a:t>The message of the health assessment is diabetes or any other disease is a matter of education, good attitude, eating health food and listen to the physician information on how to live with diabetes. The family is an important part of the healing and living with diabetes because if living in silence leads to depression. Shelby family involvement, support, love, and affections contributed to Shelby living as long as she did. The primary message of the health assessment is regardless of your disease diabetes, cancer, live disease etc. its important to learn everything you can about your illness or disease with an positive outlook. In addition, the cultural beliefs, geographical location and spiritual wellness is as important as the disease itself.</a:t>
            </a:r>
            <a:endParaRPr lang="en-US" altLang="en-US" sz="1800" dirty="0"/>
          </a:p>
        </p:txBody>
      </p:sp>
    </p:spTree>
    <p:extLst>
      <p:ext uri="{BB962C8B-B14F-4D97-AF65-F5344CB8AC3E}">
        <p14:creationId xmlns:p14="http://schemas.microsoft.com/office/powerpoint/2010/main" val="2793649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5" name="WordArt 7"/>
          <p:cNvSpPr>
            <a:spLocks noChangeArrowheads="1" noChangeShapeType="1" noTextEdit="1"/>
          </p:cNvSpPr>
          <p:nvPr/>
        </p:nvSpPr>
        <p:spPr bwMode="gray">
          <a:xfrm>
            <a:off x="1908175" y="3355975"/>
            <a:ext cx="5327650" cy="720725"/>
          </a:xfrm>
          <a:prstGeom prst="rect">
            <a:avLst/>
          </a:prstGeom>
        </p:spPr>
        <p:txBody>
          <a:bodyPr wrap="none" fromWordArt="1">
            <a:prstTxWarp prst="textDeflate">
              <a:avLst>
                <a:gd name="adj" fmla="val 0"/>
              </a:avLst>
            </a:prstTxWarp>
          </a:bodyPr>
          <a:lstStyle/>
          <a:p>
            <a:pPr algn="ctr"/>
            <a:r>
              <a:rPr lang="en-US" sz="3600" b="1" kern="10" dirty="0">
                <a:ln w="38100">
                  <a:solidFill>
                    <a:srgbClr val="FFFFFF"/>
                  </a:solidFill>
                  <a:round/>
                  <a:headEnd/>
                  <a:tailEnd/>
                </a:ln>
                <a:solidFill>
                  <a:srgbClr val="0070C0"/>
                </a:solidFill>
                <a:effectLst>
                  <a:outerShdw dist="107763" dir="2700000" algn="ctr" rotWithShape="0">
                    <a:srgbClr val="868686">
                      <a:alpha val="50000"/>
                    </a:srgbClr>
                  </a:outerShdw>
                </a:effectLst>
                <a:latin typeface="Arial"/>
                <a:cs typeface="Arial"/>
              </a:rPr>
              <a:t>Thank</a:t>
            </a:r>
            <a:r>
              <a:rPr lang="en-US" sz="3600" b="1" kern="10" dirty="0">
                <a:ln w="38100">
                  <a:solidFill>
                    <a:srgbClr val="FFFFFF"/>
                  </a:solidFill>
                  <a:round/>
                  <a:headEnd/>
                  <a:tailEnd/>
                </a:ln>
                <a:gradFill rotWithShape="1">
                  <a:gsLst>
                    <a:gs pos="0">
                      <a:schemeClr val="tx2"/>
                    </a:gs>
                    <a:gs pos="100000">
                      <a:schemeClr val="hlink"/>
                    </a:gs>
                  </a:gsLst>
                  <a:lin ang="0" scaled="1"/>
                </a:gradFill>
                <a:effectLst>
                  <a:outerShdw dist="107763" dir="2700000" algn="ctr" rotWithShape="0">
                    <a:srgbClr val="868686">
                      <a:alpha val="50000"/>
                    </a:srgbClr>
                  </a:outerShdw>
                </a:effectLst>
                <a:latin typeface="Arial"/>
                <a:cs typeface="Arial"/>
              </a:rPr>
              <a:t> </a:t>
            </a:r>
            <a:r>
              <a:rPr lang="en-US" sz="3600" b="1" kern="10" dirty="0">
                <a:ln w="38100">
                  <a:solidFill>
                    <a:srgbClr val="FFFFFF"/>
                  </a:solidFill>
                  <a:round/>
                  <a:headEnd/>
                  <a:tailEnd/>
                </a:ln>
                <a:solidFill>
                  <a:srgbClr val="0070C0"/>
                </a:solidFill>
                <a:effectLst>
                  <a:outerShdw dist="107763" dir="2700000" algn="ctr" rotWithShape="0">
                    <a:srgbClr val="868686">
                      <a:alpha val="50000"/>
                    </a:srgbClr>
                  </a:outerShdw>
                </a:effectLst>
                <a:latin typeface="Arial"/>
                <a:cs typeface="Arial"/>
              </a:rPr>
              <a:t>You!</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58375"/>
                                        </p:tgtEl>
                                        <p:attrNameLst>
                                          <p:attrName>style.visibility</p:attrName>
                                        </p:attrNameLst>
                                      </p:cBhvr>
                                      <p:to>
                                        <p:strVal val="visible"/>
                                      </p:to>
                                    </p:set>
                                    <p:anim calcmode="lin" valueType="num">
                                      <p:cBhvr>
                                        <p:cTn id="7" dur="500" fill="hold"/>
                                        <p:tgtEl>
                                          <p:spTgt spid="58375"/>
                                        </p:tgtEl>
                                        <p:attrNameLst>
                                          <p:attrName>ppt_w</p:attrName>
                                        </p:attrNameLst>
                                      </p:cBhvr>
                                      <p:tavLst>
                                        <p:tav tm="0">
                                          <p:val>
                                            <p:fltVal val="0"/>
                                          </p:val>
                                        </p:tav>
                                        <p:tav tm="100000">
                                          <p:val>
                                            <p:strVal val="#ppt_w"/>
                                          </p:val>
                                        </p:tav>
                                      </p:tavLst>
                                    </p:anim>
                                    <p:anim calcmode="lin" valueType="num">
                                      <p:cBhvr>
                                        <p:cTn id="8" dur="500" fill="hold"/>
                                        <p:tgtEl>
                                          <p:spTgt spid="58375"/>
                                        </p:tgtEl>
                                        <p:attrNameLst>
                                          <p:attrName>ppt_h</p:attrName>
                                        </p:attrNameLst>
                                      </p:cBhvr>
                                      <p:tavLst>
                                        <p:tav tm="0">
                                          <p:val>
                                            <p:fltVal val="0"/>
                                          </p:val>
                                        </p:tav>
                                        <p:tav tm="100000">
                                          <p:val>
                                            <p:strVal val="#ppt_h"/>
                                          </p:val>
                                        </p:tav>
                                      </p:tavLst>
                                    </p:anim>
                                    <p:animEffect transition="in" filter="fade">
                                      <p:cBhvr>
                                        <p:cTn id="9" dur="500"/>
                                        <p:tgtEl>
                                          <p:spTgt spid="58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838200"/>
            <a:ext cx="7643812" cy="649287"/>
          </a:xfrm>
        </p:spPr>
        <p:txBody>
          <a:bodyPr/>
          <a:lstStyle/>
          <a:p>
            <a:pPr eaLnBrk="1" hangingPunct="1"/>
            <a:r>
              <a:rPr lang="en-US" altLang="en-US" dirty="0" smtClean="0"/>
              <a:t>     </a:t>
            </a:r>
            <a:r>
              <a:rPr lang="en-US" altLang="en-US" dirty="0" smtClean="0"/>
              <a:t>References</a:t>
            </a:r>
            <a:endParaRPr lang="en-US" altLang="en-US" dirty="0" smtClean="0"/>
          </a:p>
        </p:txBody>
      </p:sp>
      <p:sp>
        <p:nvSpPr>
          <p:cNvPr id="3" name="Content Placeholder 2"/>
          <p:cNvSpPr>
            <a:spLocks noGrp="1"/>
          </p:cNvSpPr>
          <p:nvPr>
            <p:ph idx="1"/>
          </p:nvPr>
        </p:nvSpPr>
        <p:spPr>
          <a:xfrm>
            <a:off x="990600" y="2057400"/>
            <a:ext cx="7643812" cy="4343400"/>
          </a:xfrm>
        </p:spPr>
        <p:txBody>
          <a:bodyPr rtlCol="0">
            <a:noAutofit/>
          </a:bodyPr>
          <a:lstStyle/>
          <a:p>
            <a:pPr marL="0" indent="0" fontAlgn="auto">
              <a:spcAft>
                <a:spcPts val="0"/>
              </a:spcAft>
              <a:buNone/>
              <a:defRPr/>
            </a:pPr>
            <a:endParaRPr lang="en-US" sz="1800" dirty="0" smtClean="0"/>
          </a:p>
          <a:p>
            <a:pPr marL="0" indent="0" fontAlgn="auto">
              <a:spcAft>
                <a:spcPts val="0"/>
              </a:spcAft>
              <a:buNone/>
              <a:defRPr/>
            </a:pPr>
            <a:r>
              <a:rPr lang="en-US" sz="1800" dirty="0"/>
              <a:t>Haymarket Media.(2015), Endocrinology Advisor. Retrieved April 14, 2015 from http://www.endocrinologyadvisor.com/first-response-early-result-pregnancy/drug/967/</a:t>
            </a:r>
          </a:p>
          <a:p>
            <a:pPr marL="0" indent="0" fontAlgn="auto">
              <a:spcAft>
                <a:spcPts val="0"/>
              </a:spcAft>
              <a:buNone/>
              <a:defRPr/>
            </a:pPr>
            <a:endParaRPr lang="en-US" sz="1800" dirty="0"/>
          </a:p>
          <a:p>
            <a:pPr marL="0" indent="0" fontAlgn="auto">
              <a:spcAft>
                <a:spcPts val="0"/>
              </a:spcAft>
              <a:buNone/>
              <a:defRPr/>
            </a:pPr>
            <a:r>
              <a:rPr lang="en-US" sz="1800" dirty="0" smtClean="0"/>
              <a:t>Mayo </a:t>
            </a:r>
            <a:r>
              <a:rPr lang="en-US" sz="1800" dirty="0"/>
              <a:t>Clinic.(2015).Diabetes Management: How your lifestyle daily routine affect your blood. Retrieved April 14, 2015 from</a:t>
            </a:r>
          </a:p>
          <a:p>
            <a:pPr marL="0" indent="0" fontAlgn="auto">
              <a:spcAft>
                <a:spcPts val="0"/>
              </a:spcAft>
              <a:buNone/>
              <a:defRPr/>
            </a:pPr>
            <a:r>
              <a:rPr lang="en-US" sz="1800" dirty="0"/>
              <a:t>http://www.mayoclinic.org/diseases-conditions/diabetes/in-depth/diabetes-management/ART-20047963</a:t>
            </a:r>
          </a:p>
          <a:p>
            <a:pPr marL="0" indent="0" fontAlgn="auto">
              <a:spcAft>
                <a:spcPts val="0"/>
              </a:spcAft>
              <a:buNone/>
              <a:defRPr/>
            </a:pPr>
            <a:endParaRPr lang="en-US" sz="1800" dirty="0" smtClean="0"/>
          </a:p>
          <a:p>
            <a:pPr marL="0" indent="0" fontAlgn="auto">
              <a:spcAft>
                <a:spcPts val="0"/>
              </a:spcAft>
              <a:buNone/>
              <a:defRPr/>
            </a:pPr>
            <a:r>
              <a:rPr lang="en-US" sz="1800" dirty="0" smtClean="0"/>
              <a:t>Medcost</a:t>
            </a:r>
            <a:r>
              <a:rPr lang="en-US" sz="1800" dirty="0"/>
              <a:t>.(2015).Health Risk Assessments. Retrieved April 14, 2015 from</a:t>
            </a:r>
          </a:p>
          <a:p>
            <a:pPr marL="0" indent="0" fontAlgn="auto">
              <a:spcAft>
                <a:spcPts val="0"/>
              </a:spcAft>
              <a:buNone/>
              <a:defRPr/>
            </a:pPr>
            <a:r>
              <a:rPr lang="en-US" sz="1800" dirty="0">
                <a:hlinkClick r:id="rId3"/>
              </a:rPr>
              <a:t>http://</a:t>
            </a:r>
            <a:r>
              <a:rPr lang="en-US" sz="1800" dirty="0" smtClean="0">
                <a:hlinkClick r:id="rId3"/>
              </a:rPr>
              <a:t>www.medcost.com/CareManagement/HealthRiskAssessments.aspx</a:t>
            </a:r>
            <a:endParaRPr lang="en-US" sz="1800" dirty="0" smtClean="0"/>
          </a:p>
          <a:p>
            <a:pPr marL="0" indent="0" fontAlgn="auto">
              <a:spcAft>
                <a:spcPts val="0"/>
              </a:spcAft>
              <a:buNone/>
              <a:defRPr/>
            </a:pPr>
            <a:endParaRPr lang="en-US" sz="1800" dirty="0"/>
          </a:p>
          <a:p>
            <a:pPr marL="0" indent="0" fontAlgn="auto">
              <a:spcAft>
                <a:spcPts val="0"/>
              </a:spcAft>
              <a:buNone/>
              <a:defRPr/>
            </a:pPr>
            <a:endParaRPr lang="en-US" sz="1800" dirty="0"/>
          </a:p>
          <a:p>
            <a:endParaRPr lang="en-US" altLang="en-US" sz="1800" dirty="0"/>
          </a:p>
        </p:txBody>
      </p:sp>
    </p:spTree>
    <p:extLst>
      <p:ext uri="{BB962C8B-B14F-4D97-AF65-F5344CB8AC3E}">
        <p14:creationId xmlns:p14="http://schemas.microsoft.com/office/powerpoint/2010/main" val="4176710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81200" y="838200"/>
            <a:ext cx="7643812" cy="649287"/>
          </a:xfrm>
        </p:spPr>
        <p:txBody>
          <a:bodyPr/>
          <a:lstStyle/>
          <a:p>
            <a:pPr eaLnBrk="1" hangingPunct="1"/>
            <a:r>
              <a:rPr lang="en-US" altLang="en-US" dirty="0" smtClean="0"/>
              <a:t>Overview of Presentation</a:t>
            </a:r>
          </a:p>
        </p:txBody>
      </p:sp>
      <p:sp>
        <p:nvSpPr>
          <p:cNvPr id="3" name="Content Placeholder 2"/>
          <p:cNvSpPr>
            <a:spLocks noGrp="1"/>
          </p:cNvSpPr>
          <p:nvPr>
            <p:ph idx="1"/>
          </p:nvPr>
        </p:nvSpPr>
        <p:spPr>
          <a:xfrm>
            <a:off x="1066800" y="2057400"/>
            <a:ext cx="7643812" cy="3814763"/>
          </a:xfrm>
        </p:spPr>
        <p:txBody>
          <a:bodyPr rtlCol="0">
            <a:noAutofit/>
          </a:bodyPr>
          <a:lstStyle/>
          <a:p>
            <a:pPr eaLnBrk="1" fontAlgn="auto" hangingPunct="1">
              <a:spcAft>
                <a:spcPts val="0"/>
              </a:spcAft>
              <a:defRPr/>
            </a:pPr>
            <a:r>
              <a:rPr lang="en-US" sz="1800" dirty="0" smtClean="0"/>
              <a:t>The presentation will provide a health assessment based health patterns, nutritional and metabolic patterns. The movie that was utilized in the assessment is called “Steel Magnolias”. The character Shelby who has diabetes will be the primary character that the assessment will be based. The functional assessment part of the presentation will discuss the health perceptions and patterns of elimination that impacts Shelby's. In order to complete the functional assessment the presentation will cover the impact of exercise and patterns of sleeping. There are other important that will be discussed such a persons self perception of health, relationships and roles.   The health assessment will explain the significance of sexuality, stress, coping with illness, a persons beliefs that all impact ones health. The presentation will include an analysis of the health assessment, and observations. The presentation will be concluded with the nursing interventions. </a:t>
            </a:r>
            <a:endParaRPr lang="en-US" sz="1800" dirty="0"/>
          </a:p>
        </p:txBody>
      </p:sp>
    </p:spTree>
    <p:extLst>
      <p:ext uri="{BB962C8B-B14F-4D97-AF65-F5344CB8AC3E}">
        <p14:creationId xmlns:p14="http://schemas.microsoft.com/office/powerpoint/2010/main" val="2058606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95400" y="1066800"/>
            <a:ext cx="7643812" cy="649287"/>
          </a:xfrm>
        </p:spPr>
        <p:txBody>
          <a:bodyPr/>
          <a:lstStyle/>
          <a:p>
            <a:pPr eaLnBrk="1" hangingPunct="1"/>
            <a:r>
              <a:rPr lang="en-US" altLang="en-US" dirty="0" smtClean="0"/>
              <a:t>Background of Movie Character</a:t>
            </a:r>
          </a:p>
        </p:txBody>
      </p:sp>
      <p:sp>
        <p:nvSpPr>
          <p:cNvPr id="3" name="Content Placeholder 2"/>
          <p:cNvSpPr>
            <a:spLocks noGrp="1"/>
          </p:cNvSpPr>
          <p:nvPr>
            <p:ph idx="1"/>
          </p:nvPr>
        </p:nvSpPr>
        <p:spPr>
          <a:xfrm>
            <a:off x="1219200" y="2133600"/>
            <a:ext cx="7643812" cy="3814763"/>
          </a:xfrm>
        </p:spPr>
        <p:txBody>
          <a:bodyPr rtlCol="0">
            <a:noAutofit/>
          </a:bodyPr>
          <a:lstStyle/>
          <a:p>
            <a:pPr fontAlgn="auto">
              <a:spcAft>
                <a:spcPts val="0"/>
              </a:spcAft>
              <a:defRPr/>
            </a:pPr>
            <a:r>
              <a:rPr lang="en-US" sz="1800" dirty="0"/>
              <a:t>Shelby is a diabetic </a:t>
            </a:r>
            <a:r>
              <a:rPr lang="en-US" sz="1800" dirty="0" smtClean="0"/>
              <a:t>who is getting married to a rich southern lawyer. Shelby is overprotected by her mother M’Lynn who is caring but overbearing and brash. The cast has a host of supporting friends that are colorful dynamic and strong southern women who have different views on marriage, health and life. The diabetic illness takes a toll on Shelby because she is not pregnant which her mother is concerned with her morality and sexuality. The plot is based on all the pitfalls, problems, issues and emotional ups and downs with someone with diabetes that is pregnant. The health issues began to stack up such as diabetes, marriage, pregnancy, personal relationships. Shelby has many issues that confront her that she has to deal with such as love, apathy, illness, happiness and the life of her child.</a:t>
            </a:r>
            <a:r>
              <a:rPr lang="en-US" sz="1800" dirty="0"/>
              <a:t/>
            </a:r>
            <a:br>
              <a:rPr lang="en-US" sz="1800" dirty="0"/>
            </a:br>
            <a:endParaRPr lang="en-US" sz="1800" dirty="0"/>
          </a:p>
        </p:txBody>
      </p:sp>
    </p:spTree>
    <p:extLst>
      <p:ext uri="{BB962C8B-B14F-4D97-AF65-F5344CB8AC3E}">
        <p14:creationId xmlns:p14="http://schemas.microsoft.com/office/powerpoint/2010/main" val="3041850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600200" y="762000"/>
            <a:ext cx="7643812" cy="649287"/>
          </a:xfrm>
        </p:spPr>
        <p:txBody>
          <a:bodyPr/>
          <a:lstStyle/>
          <a:p>
            <a:pPr eaLnBrk="1" hangingPunct="1"/>
            <a:r>
              <a:rPr lang="en-US" altLang="en-US" dirty="0" smtClean="0"/>
              <a:t>Functional Assessment</a:t>
            </a:r>
          </a:p>
        </p:txBody>
      </p:sp>
      <p:sp>
        <p:nvSpPr>
          <p:cNvPr id="3" name="Content Placeholder 2"/>
          <p:cNvSpPr>
            <a:spLocks noGrp="1"/>
          </p:cNvSpPr>
          <p:nvPr>
            <p:ph idx="1"/>
          </p:nvPr>
        </p:nvSpPr>
        <p:spPr>
          <a:xfrm>
            <a:off x="990600" y="2133600"/>
            <a:ext cx="7643812" cy="3814763"/>
          </a:xfrm>
        </p:spPr>
        <p:txBody>
          <a:bodyPr rtlCol="0">
            <a:noAutofit/>
          </a:bodyPr>
          <a:lstStyle/>
          <a:p>
            <a:pPr fontAlgn="auto">
              <a:spcAft>
                <a:spcPts val="0"/>
              </a:spcAft>
              <a:defRPr/>
            </a:pPr>
            <a:r>
              <a:rPr lang="en-US" sz="1600" dirty="0" smtClean="0"/>
              <a:t>Health Perception/Healthcare Management: Shelby first step in managing the diabetes is self-evaluation to determine what lifestyle, food, and taking the medication impact her life.</a:t>
            </a:r>
          </a:p>
          <a:p>
            <a:pPr fontAlgn="auto">
              <a:spcAft>
                <a:spcPts val="0"/>
              </a:spcAft>
              <a:defRPr/>
            </a:pPr>
            <a:endParaRPr lang="en-US" sz="1600" dirty="0" smtClean="0"/>
          </a:p>
          <a:p>
            <a:pPr fontAlgn="auto">
              <a:spcAft>
                <a:spcPts val="0"/>
              </a:spcAft>
              <a:defRPr/>
            </a:pPr>
            <a:r>
              <a:rPr lang="en-US" sz="1600" dirty="0" smtClean="0"/>
              <a:t>Nutrition: In one scene her mother makes an assessment that Shelby is on her feet too much and she does not eat well. According to Medcost (2015), the health risk begins with the individual not taking self-assessment of their illness and not listening to sound health advice</a:t>
            </a:r>
          </a:p>
          <a:p>
            <a:pPr marL="0" indent="0" fontAlgn="auto">
              <a:spcAft>
                <a:spcPts val="0"/>
              </a:spcAft>
              <a:buNone/>
              <a:defRPr/>
            </a:pPr>
            <a:r>
              <a:rPr lang="en-US" sz="1600" dirty="0" smtClean="0"/>
              <a:t>. </a:t>
            </a:r>
          </a:p>
          <a:p>
            <a:pPr fontAlgn="auto">
              <a:spcAft>
                <a:spcPts val="0"/>
              </a:spcAft>
              <a:defRPr/>
            </a:pPr>
            <a:r>
              <a:rPr lang="en-US" sz="1600" dirty="0" smtClean="0"/>
              <a:t>Pattern of Elimination: Shelby has been advised by the medical community to not spend so much time on her feet because the diabetes can attack her kidneys. Its was noticeable that Shelby did not eat because her elimination or lack of elimination was her way of hiding the condition of her kidneys.</a:t>
            </a:r>
          </a:p>
          <a:p>
            <a:pPr fontAlgn="auto">
              <a:spcAft>
                <a:spcPts val="0"/>
              </a:spcAft>
              <a:defRPr/>
            </a:pPr>
            <a:endParaRPr lang="en-US" sz="1600" dirty="0"/>
          </a:p>
          <a:p>
            <a:pPr fontAlgn="auto">
              <a:spcAft>
                <a:spcPts val="0"/>
              </a:spcAft>
              <a:defRPr/>
            </a:pPr>
            <a:endParaRPr lang="en-US" sz="1800" dirty="0" smtClean="0"/>
          </a:p>
          <a:p>
            <a:pPr marL="0" indent="0" fontAlgn="auto">
              <a:spcAft>
                <a:spcPts val="0"/>
              </a:spcAft>
              <a:buNone/>
              <a:defRPr/>
            </a:pPr>
            <a:r>
              <a:rPr lang="en-US" sz="1100" dirty="0" smtClean="0"/>
              <a:t>Medcost.(2015).Health Risk Assessments. Retrieved April 14, 2015 from</a:t>
            </a:r>
          </a:p>
          <a:p>
            <a:pPr marL="0" indent="0" fontAlgn="auto">
              <a:spcAft>
                <a:spcPts val="0"/>
              </a:spcAft>
              <a:buNone/>
              <a:defRPr/>
            </a:pPr>
            <a:r>
              <a:rPr lang="en-US" sz="1100" dirty="0"/>
              <a:t>http://www.medcost.com/CareManagement/HealthRiskAssessments.aspx</a:t>
            </a:r>
          </a:p>
        </p:txBody>
      </p:sp>
    </p:spTree>
    <p:extLst>
      <p:ext uri="{BB962C8B-B14F-4D97-AF65-F5344CB8AC3E}">
        <p14:creationId xmlns:p14="http://schemas.microsoft.com/office/powerpoint/2010/main" val="33883126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970280" y="990600"/>
            <a:ext cx="7643812" cy="649287"/>
          </a:xfrm>
        </p:spPr>
        <p:txBody>
          <a:bodyPr/>
          <a:lstStyle/>
          <a:p>
            <a:pPr eaLnBrk="1" hangingPunct="1"/>
            <a:r>
              <a:rPr lang="en-US" altLang="en-US" dirty="0" smtClean="0"/>
              <a:t>Functional Assessment(continued)</a:t>
            </a:r>
          </a:p>
        </p:txBody>
      </p:sp>
      <p:sp>
        <p:nvSpPr>
          <p:cNvPr id="3" name="Content Placeholder 2"/>
          <p:cNvSpPr>
            <a:spLocks noGrp="1"/>
          </p:cNvSpPr>
          <p:nvPr>
            <p:ph idx="1"/>
          </p:nvPr>
        </p:nvSpPr>
        <p:spPr>
          <a:xfrm>
            <a:off x="685800" y="2057401"/>
            <a:ext cx="7643812" cy="3733800"/>
          </a:xfrm>
        </p:spPr>
        <p:txBody>
          <a:bodyPr rtlCol="0">
            <a:noAutofit/>
          </a:bodyPr>
          <a:lstStyle/>
          <a:p>
            <a:pPr fontAlgn="auto">
              <a:spcAft>
                <a:spcPts val="0"/>
              </a:spcAft>
              <a:defRPr/>
            </a:pPr>
            <a:r>
              <a:rPr lang="en-US" sz="1400" dirty="0" smtClean="0"/>
              <a:t>Pattern of Activity/Exercise-The pattern of activity for Shelby was non-existence as a child because the mother limited her ability to exercise with the diabetes. In addition, Shelby's activity with the new baby was too much for her system while she continue to work as a nurse.</a:t>
            </a:r>
          </a:p>
          <a:p>
            <a:pPr marL="0" indent="0" fontAlgn="auto">
              <a:spcAft>
                <a:spcPts val="0"/>
              </a:spcAft>
              <a:buNone/>
              <a:defRPr/>
            </a:pPr>
            <a:endParaRPr lang="en-US" sz="1400" dirty="0" smtClean="0"/>
          </a:p>
          <a:p>
            <a:pPr fontAlgn="auto">
              <a:spcAft>
                <a:spcPts val="0"/>
              </a:spcAft>
              <a:defRPr/>
            </a:pPr>
            <a:r>
              <a:rPr lang="en-US" sz="1400" dirty="0" smtClean="0"/>
              <a:t>Conceptual/Perceptual Patterns-Shelby was many times confused because she perceived her illness as untreatable, acute pain, lack of energy and she was not able to expend her energy with the child. </a:t>
            </a:r>
          </a:p>
          <a:p>
            <a:pPr fontAlgn="auto">
              <a:spcAft>
                <a:spcPts val="0"/>
              </a:spcAft>
              <a:defRPr/>
            </a:pPr>
            <a:endParaRPr lang="en-US" sz="1400" dirty="0"/>
          </a:p>
          <a:p>
            <a:pPr fontAlgn="auto">
              <a:spcAft>
                <a:spcPts val="0"/>
              </a:spcAft>
              <a:defRPr/>
            </a:pPr>
            <a:r>
              <a:rPr lang="en-US" sz="1400" dirty="0" smtClean="0"/>
              <a:t>Patterns of Sleep-As a diabetic sleep is essential to the rebuilding of the cells however, Shelby did not sleep trying to spend every moment with the children just in case she would not be around. </a:t>
            </a:r>
            <a:r>
              <a:rPr lang="en-US" sz="1400" dirty="0"/>
              <a:t>Diabetes and </a:t>
            </a:r>
            <a:r>
              <a:rPr lang="en-US" sz="1400" dirty="0" smtClean="0"/>
              <a:t>sleep </a:t>
            </a:r>
            <a:r>
              <a:rPr lang="en-US" sz="1400" dirty="0"/>
              <a:t>problems often go hand in hand. Diabetes can cause </a:t>
            </a:r>
            <a:r>
              <a:rPr lang="en-US" sz="1400" dirty="0" smtClean="0"/>
              <a:t>sleep </a:t>
            </a:r>
            <a:r>
              <a:rPr lang="en-US" sz="1400" dirty="0"/>
              <a:t>loss, and there’s evidence that not sleeping well can increase your risk of developing </a:t>
            </a:r>
            <a:r>
              <a:rPr lang="en-US" sz="1400" dirty="0" smtClean="0"/>
              <a:t>diabetes(Mayo Clinic,2015).</a:t>
            </a:r>
          </a:p>
          <a:p>
            <a:pPr marL="0" indent="0" fontAlgn="auto">
              <a:spcAft>
                <a:spcPts val="0"/>
              </a:spcAft>
              <a:buNone/>
              <a:defRPr/>
            </a:pPr>
            <a:r>
              <a:rPr lang="en-US" sz="1400" dirty="0"/>
              <a:t/>
            </a:r>
            <a:br>
              <a:rPr lang="en-US" sz="1400" dirty="0"/>
            </a:br>
            <a:endParaRPr lang="en-US" sz="1400" dirty="0" smtClean="0"/>
          </a:p>
          <a:p>
            <a:pPr marL="0" indent="0" fontAlgn="auto">
              <a:spcAft>
                <a:spcPts val="0"/>
              </a:spcAft>
              <a:buNone/>
              <a:defRPr/>
            </a:pPr>
            <a:endParaRPr lang="en-US" sz="1800" dirty="0"/>
          </a:p>
          <a:p>
            <a:pPr marL="0" indent="0" fontAlgn="auto">
              <a:spcAft>
                <a:spcPts val="0"/>
              </a:spcAft>
              <a:buNone/>
              <a:defRPr/>
            </a:pPr>
            <a:r>
              <a:rPr lang="en-US" sz="1100" dirty="0" smtClean="0"/>
              <a:t>Mayo Clinic.(2015).Diabetes Management: How your lifestyle daily routine affect your blood. Retrieved April 14, 2015 from</a:t>
            </a:r>
          </a:p>
          <a:p>
            <a:pPr marL="0" indent="0" fontAlgn="auto">
              <a:spcAft>
                <a:spcPts val="0"/>
              </a:spcAft>
              <a:buNone/>
              <a:defRPr/>
            </a:pPr>
            <a:r>
              <a:rPr lang="en-US" sz="1100" dirty="0"/>
              <a:t>http://www.mayoclinic.org/diseases-conditions/diabetes/in-depth/diabetes-management/ART-20047963</a:t>
            </a:r>
          </a:p>
        </p:txBody>
      </p:sp>
    </p:spTree>
    <p:extLst>
      <p:ext uri="{BB962C8B-B14F-4D97-AF65-F5344CB8AC3E}">
        <p14:creationId xmlns:p14="http://schemas.microsoft.com/office/powerpoint/2010/main" val="3982156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1905000"/>
            <a:ext cx="7643812" cy="649287"/>
          </a:xfrm>
        </p:spPr>
        <p:txBody>
          <a:bodyPr/>
          <a:lstStyle/>
          <a:p>
            <a:pPr eaLnBrk="1" hangingPunct="1"/>
            <a:r>
              <a:rPr lang="en-US" altLang="en-US" dirty="0" smtClean="0"/>
              <a:t>     Assessment(continued)</a:t>
            </a:r>
          </a:p>
        </p:txBody>
      </p:sp>
      <p:sp>
        <p:nvSpPr>
          <p:cNvPr id="3" name="Content Placeholder 2"/>
          <p:cNvSpPr>
            <a:spLocks noGrp="1"/>
          </p:cNvSpPr>
          <p:nvPr>
            <p:ph idx="1"/>
          </p:nvPr>
        </p:nvSpPr>
        <p:spPr>
          <a:xfrm>
            <a:off x="990600" y="2819400"/>
            <a:ext cx="7643812" cy="4343400"/>
          </a:xfrm>
        </p:spPr>
        <p:txBody>
          <a:bodyPr rtlCol="0">
            <a:noAutofit/>
          </a:bodyPr>
          <a:lstStyle/>
          <a:p>
            <a:pPr fontAlgn="auto">
              <a:spcAft>
                <a:spcPts val="0"/>
              </a:spcAft>
              <a:defRPr/>
            </a:pPr>
            <a:r>
              <a:rPr lang="en-US" sz="1600" dirty="0" smtClean="0"/>
              <a:t>Pattern of Self Perception/Self Concept-Shelby’s attitude of self was not very good which contribute to her mind set. Shelby's perception was while she was living she wanted to live for her son.  Shelby's self work was not good because her mother always told her what she could not do</a:t>
            </a:r>
          </a:p>
          <a:p>
            <a:pPr fontAlgn="auto">
              <a:spcAft>
                <a:spcPts val="0"/>
              </a:spcAft>
              <a:defRPr/>
            </a:pPr>
            <a:endParaRPr lang="en-US" sz="1600" dirty="0" smtClean="0"/>
          </a:p>
          <a:p>
            <a:pPr fontAlgn="auto">
              <a:spcAft>
                <a:spcPts val="0"/>
              </a:spcAft>
              <a:defRPr/>
            </a:pPr>
            <a:r>
              <a:rPr lang="en-US" sz="1600" dirty="0" smtClean="0"/>
              <a:t>Roles and Relationships-The roles of the friends in Shelby's life helped her be strong and acute pain, lack of energy and she was not able to expend her energy with the child. </a:t>
            </a:r>
          </a:p>
          <a:p>
            <a:pPr fontAlgn="auto">
              <a:spcAft>
                <a:spcPts val="0"/>
              </a:spcAft>
              <a:defRPr/>
            </a:pPr>
            <a:endParaRPr lang="en-US" sz="1600" dirty="0"/>
          </a:p>
          <a:p>
            <a:pPr fontAlgn="auto">
              <a:spcAft>
                <a:spcPts val="0"/>
              </a:spcAft>
              <a:defRPr/>
            </a:pPr>
            <a:r>
              <a:rPr lang="en-US" sz="1600" dirty="0" smtClean="0"/>
              <a:t>Sexuality-In the beauty shop scene they discussed that she could adopt because her husband did not want to endanger her life. It was Shelby's sexuality and her marriage drove her to have this baby despite the dangers. </a:t>
            </a:r>
          </a:p>
          <a:p>
            <a:pPr marL="0" indent="0" fontAlgn="auto">
              <a:spcAft>
                <a:spcPts val="0"/>
              </a:spcAft>
              <a:buNone/>
              <a:defRPr/>
            </a:pPr>
            <a:r>
              <a:rPr lang="en-US" sz="1800" dirty="0"/>
              <a:t/>
            </a:r>
            <a:br>
              <a:rPr lang="en-US" sz="1800" dirty="0"/>
            </a:br>
            <a:endParaRPr lang="en-US" sz="1800" dirty="0" smtClean="0"/>
          </a:p>
          <a:p>
            <a:pPr marL="0" indent="0" fontAlgn="auto">
              <a:spcAft>
                <a:spcPts val="0"/>
              </a:spcAft>
              <a:buNone/>
              <a:defRPr/>
            </a:pPr>
            <a:endParaRPr lang="en-US" sz="1800" dirty="0"/>
          </a:p>
          <a:p>
            <a:pPr marL="0" indent="0" fontAlgn="auto">
              <a:spcAft>
                <a:spcPts val="0"/>
              </a:spcAft>
              <a:buNone/>
              <a:defRPr/>
            </a:pPr>
            <a:endParaRPr lang="en-US" sz="1800" dirty="0" smtClean="0"/>
          </a:p>
          <a:p>
            <a:pPr marL="0" indent="0" fontAlgn="auto">
              <a:spcAft>
                <a:spcPts val="0"/>
              </a:spcAft>
              <a:buNone/>
              <a:defRPr/>
            </a:pPr>
            <a:r>
              <a:rPr lang="en-US" sz="1100" dirty="0" smtClean="0"/>
              <a:t>Medcost.(2015).Health Risk Assessments. Retrieved April 14, 2015 from</a:t>
            </a:r>
          </a:p>
          <a:p>
            <a:pPr marL="0" indent="0" fontAlgn="auto">
              <a:spcAft>
                <a:spcPts val="0"/>
              </a:spcAft>
              <a:buNone/>
              <a:defRPr/>
            </a:pPr>
            <a:r>
              <a:rPr lang="en-US" sz="1100" dirty="0"/>
              <a:t>http://www.medcost.com/CareManagement/HealthRiskAssessments.aspx</a:t>
            </a:r>
          </a:p>
        </p:txBody>
      </p:sp>
    </p:spTree>
    <p:extLst>
      <p:ext uri="{BB962C8B-B14F-4D97-AF65-F5344CB8AC3E}">
        <p14:creationId xmlns:p14="http://schemas.microsoft.com/office/powerpoint/2010/main" val="45108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143000" y="1905000"/>
            <a:ext cx="7643812" cy="649287"/>
          </a:xfrm>
        </p:spPr>
        <p:txBody>
          <a:bodyPr/>
          <a:lstStyle/>
          <a:p>
            <a:pPr eaLnBrk="1" hangingPunct="1"/>
            <a:r>
              <a:rPr lang="en-US" altLang="en-US" dirty="0" smtClean="0"/>
              <a:t>     Analysis of Health Assessment</a:t>
            </a:r>
          </a:p>
        </p:txBody>
      </p:sp>
      <p:sp>
        <p:nvSpPr>
          <p:cNvPr id="3" name="Content Placeholder 2"/>
          <p:cNvSpPr>
            <a:spLocks noGrp="1"/>
          </p:cNvSpPr>
          <p:nvPr>
            <p:ph idx="1"/>
          </p:nvPr>
        </p:nvSpPr>
        <p:spPr>
          <a:xfrm>
            <a:off x="990600" y="2438400"/>
            <a:ext cx="7643812" cy="4343400"/>
          </a:xfrm>
        </p:spPr>
        <p:txBody>
          <a:bodyPr rtlCol="0">
            <a:noAutofit/>
          </a:bodyPr>
          <a:lstStyle/>
          <a:p>
            <a:pPr fontAlgn="auto">
              <a:spcAft>
                <a:spcPts val="0"/>
              </a:spcAft>
              <a:defRPr/>
            </a:pPr>
            <a:r>
              <a:rPr lang="en-US" sz="1800" dirty="0" smtClean="0"/>
              <a:t>Pattern of Self Perception/Self Concept-Shelby’s attitude of self was not very good which contribute to her mind set. Shelby's perception was while she was living she wanted to live for her son.  Shelby's self work was not good because her mother always told her what she could not do</a:t>
            </a:r>
          </a:p>
          <a:p>
            <a:pPr fontAlgn="auto">
              <a:spcAft>
                <a:spcPts val="0"/>
              </a:spcAft>
              <a:defRPr/>
            </a:pPr>
            <a:endParaRPr lang="en-US" sz="1800" dirty="0" smtClean="0"/>
          </a:p>
          <a:p>
            <a:pPr fontAlgn="auto">
              <a:spcAft>
                <a:spcPts val="0"/>
              </a:spcAft>
              <a:defRPr/>
            </a:pPr>
            <a:r>
              <a:rPr lang="en-US" sz="1800" dirty="0" smtClean="0"/>
              <a:t>Roles and Relationships-The roles of the friends in Shelby's life helped her be strong and acute pain, lack of energy and she was not able to expend her energy with the child. </a:t>
            </a:r>
          </a:p>
          <a:p>
            <a:pPr fontAlgn="auto">
              <a:spcAft>
                <a:spcPts val="0"/>
              </a:spcAft>
              <a:defRPr/>
            </a:pPr>
            <a:endParaRPr lang="en-US" sz="1800" dirty="0"/>
          </a:p>
          <a:p>
            <a:pPr fontAlgn="auto">
              <a:spcAft>
                <a:spcPts val="0"/>
              </a:spcAft>
              <a:defRPr/>
            </a:pPr>
            <a:r>
              <a:rPr lang="en-US" sz="1800" dirty="0" smtClean="0"/>
              <a:t>Sexuality-In the beauty shop scene they discussed that she could adopt because her husband did not want to endanger her life. It was Shelby's sexuality and her marriage drove her to have this baby despite the dangers. </a:t>
            </a:r>
            <a:endParaRPr lang="en-US" sz="1600" dirty="0" smtClean="0"/>
          </a:p>
          <a:p>
            <a:pPr marL="0" indent="0" fontAlgn="auto">
              <a:spcAft>
                <a:spcPts val="0"/>
              </a:spcAft>
              <a:buNone/>
              <a:defRPr/>
            </a:pPr>
            <a:r>
              <a:rPr lang="en-US" sz="1800" dirty="0"/>
              <a:t/>
            </a:r>
            <a:br>
              <a:rPr lang="en-US" sz="1800" dirty="0"/>
            </a:br>
            <a:endParaRPr lang="en-US" sz="1800" dirty="0" smtClean="0"/>
          </a:p>
          <a:p>
            <a:pPr marL="0" indent="0" fontAlgn="auto">
              <a:spcAft>
                <a:spcPts val="0"/>
              </a:spcAft>
              <a:buNone/>
              <a:defRPr/>
            </a:pPr>
            <a:endParaRPr lang="en-US" sz="1800" dirty="0"/>
          </a:p>
          <a:p>
            <a:pPr marL="0" indent="0" fontAlgn="auto">
              <a:spcAft>
                <a:spcPts val="0"/>
              </a:spcAft>
              <a:buNone/>
              <a:defRPr/>
            </a:pPr>
            <a:endParaRPr lang="en-US" sz="1800" dirty="0" smtClean="0"/>
          </a:p>
          <a:p>
            <a:pPr marL="0" indent="0" fontAlgn="auto">
              <a:spcAft>
                <a:spcPts val="0"/>
              </a:spcAft>
              <a:buNone/>
              <a:defRPr/>
            </a:pPr>
            <a:r>
              <a:rPr lang="en-US" sz="1100" dirty="0" smtClean="0"/>
              <a:t>Medcost.(2015).Health Risk Assessments. Retrieved April 14, 2015 from</a:t>
            </a:r>
          </a:p>
          <a:p>
            <a:pPr marL="0" indent="0" fontAlgn="auto">
              <a:spcAft>
                <a:spcPts val="0"/>
              </a:spcAft>
              <a:buNone/>
              <a:defRPr/>
            </a:pPr>
            <a:r>
              <a:rPr lang="en-US" sz="1100" dirty="0"/>
              <a:t>http://www.medcost.com/CareManagement/HealthRiskAssessments.aspx</a:t>
            </a:r>
          </a:p>
        </p:txBody>
      </p:sp>
    </p:spTree>
    <p:extLst>
      <p:ext uri="{BB962C8B-B14F-4D97-AF65-F5344CB8AC3E}">
        <p14:creationId xmlns:p14="http://schemas.microsoft.com/office/powerpoint/2010/main" val="409052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219200" y="1066800"/>
            <a:ext cx="7643812" cy="649287"/>
          </a:xfrm>
        </p:spPr>
        <p:txBody>
          <a:bodyPr/>
          <a:lstStyle/>
          <a:p>
            <a:pPr eaLnBrk="1" hangingPunct="1"/>
            <a:r>
              <a:rPr lang="en-US" altLang="en-US" dirty="0" smtClean="0"/>
              <a:t>     Assessment Completed</a:t>
            </a:r>
          </a:p>
        </p:txBody>
      </p:sp>
      <p:sp>
        <p:nvSpPr>
          <p:cNvPr id="3" name="Content Placeholder 2"/>
          <p:cNvSpPr>
            <a:spLocks noGrp="1"/>
          </p:cNvSpPr>
          <p:nvPr>
            <p:ph idx="1"/>
          </p:nvPr>
        </p:nvSpPr>
        <p:spPr>
          <a:xfrm>
            <a:off x="990600" y="2438400"/>
            <a:ext cx="7643812" cy="4343400"/>
          </a:xfrm>
        </p:spPr>
        <p:txBody>
          <a:bodyPr rtlCol="0">
            <a:noAutofit/>
          </a:bodyPr>
          <a:lstStyle/>
          <a:p>
            <a:pPr fontAlgn="auto">
              <a:spcAft>
                <a:spcPts val="0"/>
              </a:spcAft>
              <a:defRPr/>
            </a:pPr>
            <a:r>
              <a:rPr lang="en-US" sz="1800" dirty="0" smtClean="0"/>
              <a:t>Pattern of Coping and Tolerance</a:t>
            </a:r>
          </a:p>
          <a:p>
            <a:pPr lvl="1" fontAlgn="auto">
              <a:spcAft>
                <a:spcPts val="0"/>
              </a:spcAft>
              <a:defRPr/>
            </a:pPr>
            <a:r>
              <a:rPr lang="en-US" sz="1400" dirty="0" smtClean="0"/>
              <a:t>Shelby constant denial</a:t>
            </a:r>
          </a:p>
          <a:p>
            <a:pPr lvl="1" fontAlgn="auto">
              <a:spcAft>
                <a:spcPts val="0"/>
              </a:spcAft>
              <a:defRPr/>
            </a:pPr>
            <a:r>
              <a:rPr lang="en-US" sz="1400" dirty="0" smtClean="0"/>
              <a:t>Shelby ineffectively coping with illness(not taking medicine)</a:t>
            </a:r>
          </a:p>
          <a:p>
            <a:pPr lvl="1" fontAlgn="auto">
              <a:spcAft>
                <a:spcPts val="0"/>
              </a:spcAft>
              <a:defRPr/>
            </a:pPr>
            <a:r>
              <a:rPr lang="en-US" sz="1400" dirty="0" smtClean="0"/>
              <a:t>Shelby compromised copying with mother</a:t>
            </a:r>
          </a:p>
          <a:p>
            <a:pPr lvl="1" fontAlgn="auto">
              <a:spcAft>
                <a:spcPts val="0"/>
              </a:spcAft>
              <a:defRPr/>
            </a:pPr>
            <a:r>
              <a:rPr lang="en-US" sz="1400" dirty="0" smtClean="0"/>
              <a:t>Shelby pattern of coping getting pregnant</a:t>
            </a:r>
          </a:p>
          <a:p>
            <a:pPr lvl="1" fontAlgn="auto">
              <a:spcAft>
                <a:spcPts val="0"/>
              </a:spcAft>
              <a:defRPr/>
            </a:pPr>
            <a:r>
              <a:rPr lang="en-US" sz="1400" dirty="0" smtClean="0"/>
              <a:t>Shelby's patter of coping marriage</a:t>
            </a:r>
          </a:p>
          <a:p>
            <a:pPr fontAlgn="auto">
              <a:spcAft>
                <a:spcPts val="0"/>
              </a:spcAft>
              <a:defRPr/>
            </a:pPr>
            <a:endParaRPr lang="en-US" sz="1800" dirty="0" smtClean="0"/>
          </a:p>
          <a:p>
            <a:pPr fontAlgn="auto">
              <a:spcAft>
                <a:spcPts val="0"/>
              </a:spcAft>
              <a:defRPr/>
            </a:pPr>
            <a:r>
              <a:rPr lang="en-US" sz="1800" dirty="0" smtClean="0"/>
              <a:t>Patterns of Values and Beliefs </a:t>
            </a:r>
          </a:p>
          <a:p>
            <a:pPr lvl="1" fontAlgn="auto">
              <a:spcAft>
                <a:spcPts val="0"/>
              </a:spcAft>
              <a:defRPr/>
            </a:pPr>
            <a:r>
              <a:rPr lang="en-US" sz="1400" dirty="0" smtClean="0"/>
              <a:t>Shelby's values of having children</a:t>
            </a:r>
          </a:p>
          <a:p>
            <a:pPr lvl="1" fontAlgn="auto">
              <a:spcAft>
                <a:spcPts val="0"/>
              </a:spcAft>
              <a:defRPr/>
            </a:pPr>
            <a:r>
              <a:rPr lang="en-US" sz="1400" dirty="0" smtClean="0"/>
              <a:t>Shelby's belief that living with no fear</a:t>
            </a:r>
          </a:p>
          <a:p>
            <a:pPr lvl="1" fontAlgn="auto">
              <a:spcAft>
                <a:spcPts val="0"/>
              </a:spcAft>
              <a:defRPr/>
            </a:pPr>
            <a:r>
              <a:rPr lang="en-US" sz="1400" dirty="0" smtClean="0"/>
              <a:t>Shelby's mom expectations Shelby live longer(Not pregnant)</a:t>
            </a:r>
            <a:endParaRPr lang="en-US" sz="1400" dirty="0"/>
          </a:p>
          <a:p>
            <a:pPr lvl="1" fontAlgn="auto">
              <a:spcAft>
                <a:spcPts val="0"/>
              </a:spcAft>
              <a:defRPr/>
            </a:pPr>
            <a:r>
              <a:rPr lang="en-US" sz="1400" dirty="0" smtClean="0"/>
              <a:t>Shelby's belief her husband deserves a family </a:t>
            </a:r>
          </a:p>
          <a:p>
            <a:pPr lvl="1" fontAlgn="auto">
              <a:spcAft>
                <a:spcPts val="0"/>
              </a:spcAft>
              <a:defRPr/>
            </a:pPr>
            <a:r>
              <a:rPr lang="en-US" sz="1400" dirty="0" smtClean="0"/>
              <a:t>Shelby's belief that working was necessary for independence</a:t>
            </a:r>
          </a:p>
          <a:p>
            <a:pPr marL="0" indent="0" fontAlgn="auto">
              <a:spcAft>
                <a:spcPts val="0"/>
              </a:spcAft>
              <a:buNone/>
              <a:defRPr/>
            </a:pPr>
            <a:r>
              <a:rPr lang="en-US" sz="1800" dirty="0"/>
              <a:t/>
            </a:r>
            <a:br>
              <a:rPr lang="en-US" sz="1800" dirty="0"/>
            </a:br>
            <a:endParaRPr lang="en-US" sz="1800" dirty="0" smtClean="0"/>
          </a:p>
          <a:p>
            <a:pPr marL="0" indent="0" fontAlgn="auto">
              <a:spcAft>
                <a:spcPts val="0"/>
              </a:spcAft>
              <a:buNone/>
              <a:defRPr/>
            </a:pPr>
            <a:endParaRPr lang="en-US" sz="1800" dirty="0"/>
          </a:p>
          <a:p>
            <a:pPr marL="0" indent="0" fontAlgn="auto">
              <a:spcAft>
                <a:spcPts val="0"/>
              </a:spcAft>
              <a:buNone/>
              <a:defRPr/>
            </a:pPr>
            <a:endParaRPr lang="en-US" sz="1800" dirty="0" smtClean="0"/>
          </a:p>
          <a:p>
            <a:pPr marL="0" indent="0" fontAlgn="auto">
              <a:spcAft>
                <a:spcPts val="0"/>
              </a:spcAft>
              <a:buNone/>
              <a:defRPr/>
            </a:pPr>
            <a:endParaRPr lang="en-US" sz="1100" dirty="0" smtClean="0"/>
          </a:p>
        </p:txBody>
      </p:sp>
    </p:spTree>
    <p:extLst>
      <p:ext uri="{BB962C8B-B14F-4D97-AF65-F5344CB8AC3E}">
        <p14:creationId xmlns:p14="http://schemas.microsoft.com/office/powerpoint/2010/main" val="1332913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AutoShape 4"/>
          <p:cNvSpPr>
            <a:spLocks noChangeArrowheads="1"/>
          </p:cNvSpPr>
          <p:nvPr/>
        </p:nvSpPr>
        <p:spPr bwMode="gray">
          <a:xfrm rot="-2345791">
            <a:off x="4932363" y="2997200"/>
            <a:ext cx="792162" cy="288925"/>
          </a:xfrm>
          <a:prstGeom prst="rightArrow">
            <a:avLst>
              <a:gd name="adj1" fmla="val 35167"/>
              <a:gd name="adj2" fmla="val 111028"/>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1" name="AutoShape 5"/>
          <p:cNvSpPr>
            <a:spLocks noChangeArrowheads="1"/>
          </p:cNvSpPr>
          <p:nvPr/>
        </p:nvSpPr>
        <p:spPr bwMode="gray">
          <a:xfrm rot="2851765">
            <a:off x="4933156" y="4868069"/>
            <a:ext cx="792163" cy="288925"/>
          </a:xfrm>
          <a:prstGeom prst="rightArrow">
            <a:avLst>
              <a:gd name="adj1" fmla="val 35167"/>
              <a:gd name="adj2" fmla="val 111029"/>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2" name="AutoShape 6"/>
          <p:cNvSpPr>
            <a:spLocks noChangeArrowheads="1"/>
          </p:cNvSpPr>
          <p:nvPr/>
        </p:nvSpPr>
        <p:spPr bwMode="gray">
          <a:xfrm rot="35246895">
            <a:off x="3456781" y="3032919"/>
            <a:ext cx="792163" cy="288925"/>
          </a:xfrm>
          <a:prstGeom prst="rightArrow">
            <a:avLst>
              <a:gd name="adj1" fmla="val 35167"/>
              <a:gd name="adj2" fmla="val 111029"/>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3" name="AutoShape 7"/>
          <p:cNvSpPr>
            <a:spLocks noChangeArrowheads="1"/>
          </p:cNvSpPr>
          <p:nvPr/>
        </p:nvSpPr>
        <p:spPr bwMode="gray">
          <a:xfrm rot="7687744">
            <a:off x="3528219" y="4976019"/>
            <a:ext cx="792163" cy="288925"/>
          </a:xfrm>
          <a:prstGeom prst="rightArrow">
            <a:avLst>
              <a:gd name="adj1" fmla="val 35167"/>
              <a:gd name="adj2" fmla="val 111029"/>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4" name="AutoShape 8"/>
          <p:cNvSpPr>
            <a:spLocks noChangeArrowheads="1"/>
          </p:cNvSpPr>
          <p:nvPr/>
        </p:nvSpPr>
        <p:spPr bwMode="gray">
          <a:xfrm>
            <a:off x="5364163" y="3932238"/>
            <a:ext cx="792162" cy="288925"/>
          </a:xfrm>
          <a:prstGeom prst="rightArrow">
            <a:avLst>
              <a:gd name="adj1" fmla="val 35167"/>
              <a:gd name="adj2" fmla="val 111028"/>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5" name="AutoShape 9"/>
          <p:cNvSpPr>
            <a:spLocks noChangeArrowheads="1"/>
          </p:cNvSpPr>
          <p:nvPr/>
        </p:nvSpPr>
        <p:spPr bwMode="gray">
          <a:xfrm rot="-10800000">
            <a:off x="2987675" y="3967163"/>
            <a:ext cx="863600" cy="288925"/>
          </a:xfrm>
          <a:prstGeom prst="rightArrow">
            <a:avLst>
              <a:gd name="adj1" fmla="val 35167"/>
              <a:gd name="adj2" fmla="val 121041"/>
            </a:avLst>
          </a:prstGeom>
          <a:gradFill rotWithShape="1">
            <a:gsLst>
              <a:gs pos="0">
                <a:schemeClr val="tx1">
                  <a:gamma/>
                  <a:tint val="0"/>
                  <a:invGamma/>
                </a:schemeClr>
              </a:gs>
              <a:gs pos="100000">
                <a:schemeClr val="tx1"/>
              </a:gs>
            </a:gsLst>
            <a:lin ang="0" scaled="1"/>
          </a:gradFill>
          <a:ln w="0" algn="ctr">
            <a:noFill/>
            <a:miter lim="800000"/>
            <a:headEnd/>
            <a:tailEnd/>
          </a:ln>
          <a:effectLst/>
        </p:spPr>
        <p:txBody>
          <a:bodyPr wrap="none" anchor="ctr"/>
          <a:lstStyle/>
          <a:p>
            <a:endParaRPr lang="en-US" dirty="0"/>
          </a:p>
        </p:txBody>
      </p:sp>
      <p:sp>
        <p:nvSpPr>
          <p:cNvPr id="29706" name="Oval 10"/>
          <p:cNvSpPr>
            <a:spLocks noChangeArrowheads="1"/>
          </p:cNvSpPr>
          <p:nvPr/>
        </p:nvSpPr>
        <p:spPr bwMode="gray">
          <a:xfrm>
            <a:off x="2700338" y="2205038"/>
            <a:ext cx="3743325" cy="3744912"/>
          </a:xfrm>
          <a:prstGeom prst="ellipse">
            <a:avLst/>
          </a:prstGeom>
          <a:noFill/>
          <a:ln w="38100" algn="ctr">
            <a:solidFill>
              <a:schemeClr val="tx1"/>
            </a:solidFill>
            <a:round/>
            <a:headEnd/>
            <a:tailEnd/>
          </a:ln>
          <a:effectLst/>
        </p:spPr>
        <p:txBody>
          <a:bodyPr anchor="ctr">
            <a:spAutoFit/>
          </a:bodyPr>
          <a:lstStyle/>
          <a:p>
            <a:endParaRPr lang="en-US" dirty="0"/>
          </a:p>
        </p:txBody>
      </p:sp>
      <p:sp>
        <p:nvSpPr>
          <p:cNvPr id="29713" name="Text Box 17"/>
          <p:cNvSpPr txBox="1">
            <a:spLocks noChangeArrowheads="1"/>
          </p:cNvSpPr>
          <p:nvPr/>
        </p:nvSpPr>
        <p:spPr bwMode="gray">
          <a:xfrm>
            <a:off x="61881" y="3888948"/>
            <a:ext cx="2576346" cy="646331"/>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1200" b="1" dirty="0" smtClean="0">
                <a:latin typeface="Verdana" pitchFamily="34" charset="0"/>
                <a:ea typeface="굴림" charset="-127"/>
              </a:rPr>
              <a:t>Metabolic Syndrome-</a:t>
            </a:r>
          </a:p>
          <a:p>
            <a:pPr algn="ctr" eaLnBrk="0" hangingPunct="0"/>
            <a:r>
              <a:rPr lang="en-US" altLang="ko-KR" sz="1200" b="1" dirty="0" smtClean="0">
                <a:latin typeface="Verdana" pitchFamily="34" charset="0"/>
                <a:ea typeface="굴림" charset="-127"/>
              </a:rPr>
              <a:t>Shelby developed cluster of</a:t>
            </a:r>
          </a:p>
          <a:p>
            <a:pPr algn="ctr" eaLnBrk="0" hangingPunct="0"/>
            <a:r>
              <a:rPr lang="en-US" altLang="ko-KR" sz="1200" b="1" dirty="0" smtClean="0">
                <a:latin typeface="Verdana" pitchFamily="34" charset="0"/>
                <a:ea typeface="굴림" charset="-127"/>
              </a:rPr>
              <a:t> disorders</a:t>
            </a:r>
            <a:endParaRPr lang="en-US" altLang="ko-KR" sz="1200" b="1" dirty="0">
              <a:latin typeface="Verdana" pitchFamily="34" charset="0"/>
              <a:ea typeface="굴림" charset="-127"/>
            </a:endParaRPr>
          </a:p>
        </p:txBody>
      </p:sp>
      <p:sp>
        <p:nvSpPr>
          <p:cNvPr id="29714" name="Text Box 18"/>
          <p:cNvSpPr txBox="1">
            <a:spLocks noChangeArrowheads="1"/>
          </p:cNvSpPr>
          <p:nvPr/>
        </p:nvSpPr>
        <p:spPr bwMode="gray">
          <a:xfrm>
            <a:off x="1513303" y="5424011"/>
            <a:ext cx="1904689" cy="461665"/>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1200" b="1" dirty="0" smtClean="0">
                <a:latin typeface="Verdana" pitchFamily="34" charset="0"/>
                <a:ea typeface="굴림" charset="-127"/>
              </a:rPr>
              <a:t>Pattern of Exercise-</a:t>
            </a:r>
          </a:p>
          <a:p>
            <a:pPr algn="ctr" eaLnBrk="0" hangingPunct="0"/>
            <a:r>
              <a:rPr lang="en-US" altLang="ko-KR" sz="1200" b="1" dirty="0" smtClean="0">
                <a:latin typeface="Verdana" pitchFamily="34" charset="0"/>
                <a:ea typeface="굴림" charset="-127"/>
              </a:rPr>
              <a:t>Shelby no exercise </a:t>
            </a:r>
            <a:endParaRPr lang="en-US" altLang="ko-KR" sz="1200" b="1" dirty="0">
              <a:latin typeface="Verdana" pitchFamily="34" charset="0"/>
              <a:ea typeface="굴림" charset="-127"/>
            </a:endParaRPr>
          </a:p>
        </p:txBody>
      </p:sp>
      <p:sp>
        <p:nvSpPr>
          <p:cNvPr id="29715" name="Text Box 19"/>
          <p:cNvSpPr txBox="1">
            <a:spLocks noChangeArrowheads="1"/>
          </p:cNvSpPr>
          <p:nvPr/>
        </p:nvSpPr>
        <p:spPr bwMode="gray">
          <a:xfrm>
            <a:off x="6457794" y="5163761"/>
            <a:ext cx="1422184" cy="646331"/>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1200" b="1" dirty="0" smtClean="0">
                <a:latin typeface="Verdana" pitchFamily="34" charset="0"/>
                <a:ea typeface="굴림" charset="-127"/>
              </a:rPr>
              <a:t>Nutrition </a:t>
            </a:r>
          </a:p>
          <a:p>
            <a:pPr algn="ctr" eaLnBrk="0" hangingPunct="0"/>
            <a:r>
              <a:rPr lang="en-US" altLang="ko-KR" sz="1200" b="1" dirty="0" smtClean="0">
                <a:latin typeface="Verdana" pitchFamily="34" charset="0"/>
                <a:ea typeface="굴림" charset="-127"/>
              </a:rPr>
              <a:t>Shelly did not </a:t>
            </a:r>
          </a:p>
          <a:p>
            <a:pPr algn="ctr" eaLnBrk="0" hangingPunct="0"/>
            <a:r>
              <a:rPr lang="en-US" altLang="ko-KR" sz="1200" b="1" dirty="0" smtClean="0">
                <a:latin typeface="Verdana" pitchFamily="34" charset="0"/>
                <a:ea typeface="굴림" charset="-127"/>
              </a:rPr>
              <a:t>eat healthy </a:t>
            </a:r>
            <a:endParaRPr lang="en-US" altLang="ko-KR" sz="1200" b="1" dirty="0">
              <a:latin typeface="Verdana" pitchFamily="34" charset="0"/>
              <a:ea typeface="굴림" charset="-127"/>
            </a:endParaRPr>
          </a:p>
        </p:txBody>
      </p:sp>
      <p:sp>
        <p:nvSpPr>
          <p:cNvPr id="29716" name="Text Box 20"/>
          <p:cNvSpPr txBox="1">
            <a:spLocks noChangeArrowheads="1"/>
          </p:cNvSpPr>
          <p:nvPr/>
        </p:nvSpPr>
        <p:spPr bwMode="gray">
          <a:xfrm>
            <a:off x="6547057" y="3589774"/>
            <a:ext cx="2635658" cy="646331"/>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1200" b="1" dirty="0" smtClean="0">
                <a:latin typeface="Verdana" pitchFamily="34" charset="0"/>
                <a:ea typeface="굴림" charset="-127"/>
              </a:rPr>
              <a:t>Pregnancy(Endocrinology </a:t>
            </a:r>
          </a:p>
          <a:p>
            <a:pPr algn="ctr" eaLnBrk="0" hangingPunct="0"/>
            <a:r>
              <a:rPr lang="en-US" altLang="ko-KR" sz="1200" b="1" dirty="0" smtClean="0">
                <a:latin typeface="Verdana" pitchFamily="34" charset="0"/>
                <a:ea typeface="굴림" charset="-127"/>
              </a:rPr>
              <a:t>Shelby lack of visits regular</a:t>
            </a:r>
          </a:p>
          <a:p>
            <a:pPr algn="ctr" eaLnBrk="0" hangingPunct="0"/>
            <a:r>
              <a:rPr lang="en-US" altLang="ko-KR" sz="1200" b="1" dirty="0" smtClean="0">
                <a:latin typeface="Verdana" pitchFamily="34" charset="0"/>
                <a:ea typeface="굴림" charset="-127"/>
              </a:rPr>
              <a:t>(Haymarket Media,2015)</a:t>
            </a:r>
            <a:endParaRPr lang="en-US" altLang="ko-KR" sz="1200" b="1" dirty="0">
              <a:latin typeface="Verdana" pitchFamily="34" charset="0"/>
              <a:ea typeface="굴림" charset="-127"/>
            </a:endParaRPr>
          </a:p>
        </p:txBody>
      </p:sp>
      <p:sp>
        <p:nvSpPr>
          <p:cNvPr id="29717" name="Text Box 21"/>
          <p:cNvSpPr txBox="1">
            <a:spLocks noChangeArrowheads="1"/>
          </p:cNvSpPr>
          <p:nvPr/>
        </p:nvSpPr>
        <p:spPr bwMode="gray">
          <a:xfrm>
            <a:off x="1543042" y="2060575"/>
            <a:ext cx="2105063" cy="276999"/>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1200" b="1" dirty="0" smtClean="0">
                <a:latin typeface="Verdana" pitchFamily="34" charset="0"/>
                <a:ea typeface="굴림" charset="-127"/>
              </a:rPr>
              <a:t>Shelby's Lack of Sleep</a:t>
            </a:r>
            <a:endParaRPr lang="en-US" altLang="ko-KR" sz="1200" b="1" dirty="0">
              <a:latin typeface="Verdana" pitchFamily="34" charset="0"/>
              <a:ea typeface="굴림" charset="-127"/>
            </a:endParaRPr>
          </a:p>
        </p:txBody>
      </p:sp>
      <p:sp>
        <p:nvSpPr>
          <p:cNvPr id="29718" name="Text Box 22"/>
          <p:cNvSpPr txBox="1">
            <a:spLocks noChangeArrowheads="1"/>
          </p:cNvSpPr>
          <p:nvPr/>
        </p:nvSpPr>
        <p:spPr bwMode="gray">
          <a:xfrm>
            <a:off x="5929337" y="2055714"/>
            <a:ext cx="3009157" cy="461665"/>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1200" b="1" dirty="0" smtClean="0">
                <a:latin typeface="Verdana" pitchFamily="34" charset="0"/>
                <a:ea typeface="굴림" charset="-127"/>
              </a:rPr>
              <a:t>Health Management (Shelby did </a:t>
            </a:r>
          </a:p>
          <a:p>
            <a:pPr algn="ctr" eaLnBrk="0" hangingPunct="0"/>
            <a:r>
              <a:rPr lang="en-US" altLang="ko-KR" sz="1200" b="1" dirty="0" smtClean="0">
                <a:latin typeface="Verdana" pitchFamily="34" charset="0"/>
                <a:ea typeface="굴림" charset="-127"/>
              </a:rPr>
              <a:t>not managed her diabetes</a:t>
            </a:r>
            <a:endParaRPr lang="en-US" altLang="ko-KR" sz="1200" b="1" dirty="0">
              <a:latin typeface="Verdana" pitchFamily="34" charset="0"/>
              <a:ea typeface="굴림" charset="-127"/>
            </a:endParaRPr>
          </a:p>
        </p:txBody>
      </p:sp>
      <p:sp>
        <p:nvSpPr>
          <p:cNvPr id="29719" name="Text Box 23"/>
          <p:cNvSpPr txBox="1">
            <a:spLocks noChangeArrowheads="1"/>
          </p:cNvSpPr>
          <p:nvPr/>
        </p:nvSpPr>
        <p:spPr bwMode="gray">
          <a:xfrm>
            <a:off x="4067175" y="3860800"/>
            <a:ext cx="1017588" cy="579438"/>
          </a:xfrm>
          <a:prstGeom prst="rect">
            <a:avLst/>
          </a:prstGeom>
          <a:noFill/>
          <a:ln w="9525" algn="ctr">
            <a:noFill/>
            <a:miter lim="800000"/>
            <a:headEnd/>
            <a:tailEnd/>
          </a:ln>
          <a:effectLst>
            <a:prstShdw prst="shdw12" dist="76200" dir="10800000">
              <a:schemeClr val="bg2">
                <a:alpha val="50000"/>
              </a:schemeClr>
            </a:prstShdw>
          </a:effectLst>
        </p:spPr>
        <p:txBody>
          <a:bodyPr wrap="none">
            <a:spAutoFit/>
          </a:bodyPr>
          <a:lstStyle/>
          <a:p>
            <a:pPr algn="ctr" eaLnBrk="0" hangingPunct="0"/>
            <a:r>
              <a:rPr lang="en-US" altLang="ko-KR" sz="3200" b="1" dirty="0">
                <a:solidFill>
                  <a:srgbClr val="FFFFFF"/>
                </a:solidFill>
                <a:ea typeface="굴림" charset="-127"/>
              </a:rPr>
              <a:t>Title</a:t>
            </a:r>
          </a:p>
        </p:txBody>
      </p:sp>
      <p:sp>
        <p:nvSpPr>
          <p:cNvPr id="29720" name="Oval 24"/>
          <p:cNvSpPr>
            <a:spLocks noChangeArrowheads="1"/>
          </p:cNvSpPr>
          <p:nvPr/>
        </p:nvSpPr>
        <p:spPr bwMode="gray">
          <a:xfrm>
            <a:off x="2555875" y="3941763"/>
            <a:ext cx="358775" cy="360362"/>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1" name="Oval 25"/>
          <p:cNvSpPr>
            <a:spLocks noChangeArrowheads="1"/>
          </p:cNvSpPr>
          <p:nvPr/>
        </p:nvSpPr>
        <p:spPr bwMode="gray">
          <a:xfrm>
            <a:off x="3132138" y="2420938"/>
            <a:ext cx="358775" cy="360362"/>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2" name="Oval 26"/>
          <p:cNvSpPr>
            <a:spLocks noChangeArrowheads="1"/>
          </p:cNvSpPr>
          <p:nvPr/>
        </p:nvSpPr>
        <p:spPr bwMode="gray">
          <a:xfrm>
            <a:off x="5651500" y="2492375"/>
            <a:ext cx="358775" cy="360363"/>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3" name="Oval 27"/>
          <p:cNvSpPr>
            <a:spLocks noChangeArrowheads="1"/>
          </p:cNvSpPr>
          <p:nvPr/>
        </p:nvSpPr>
        <p:spPr bwMode="gray">
          <a:xfrm>
            <a:off x="6300788" y="3860800"/>
            <a:ext cx="358775" cy="360363"/>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4" name="Oval 28"/>
          <p:cNvSpPr>
            <a:spLocks noChangeArrowheads="1"/>
          </p:cNvSpPr>
          <p:nvPr/>
        </p:nvSpPr>
        <p:spPr bwMode="gray">
          <a:xfrm>
            <a:off x="5580063" y="5300663"/>
            <a:ext cx="358775" cy="360362"/>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sp>
        <p:nvSpPr>
          <p:cNvPr id="29725" name="Oval 29"/>
          <p:cNvSpPr>
            <a:spLocks noChangeArrowheads="1"/>
          </p:cNvSpPr>
          <p:nvPr/>
        </p:nvSpPr>
        <p:spPr bwMode="gray">
          <a:xfrm>
            <a:off x="3348038" y="5445125"/>
            <a:ext cx="358775" cy="360363"/>
          </a:xfrm>
          <a:prstGeom prst="ellipse">
            <a:avLst/>
          </a:prstGeom>
          <a:gradFill rotWithShape="1">
            <a:gsLst>
              <a:gs pos="0">
                <a:schemeClr val="accent1"/>
              </a:gs>
              <a:gs pos="100000">
                <a:schemeClr val="accent1">
                  <a:gamma/>
                  <a:shade val="54510"/>
                  <a:invGamma/>
                </a:schemeClr>
              </a:gs>
            </a:gsLst>
            <a:path path="shape">
              <a:fillToRect l="50000" t="50000" r="50000" b="50000"/>
            </a:path>
          </a:gradFill>
          <a:ln w="0" algn="ctr">
            <a:noFill/>
            <a:round/>
            <a:headEnd/>
            <a:tailEnd/>
          </a:ln>
          <a:effectLst/>
        </p:spPr>
        <p:txBody>
          <a:bodyPr wrap="none" anchor="ctr"/>
          <a:lstStyle/>
          <a:p>
            <a:endParaRPr lang="en-US" dirty="0"/>
          </a:p>
        </p:txBody>
      </p:sp>
      <p:grpSp>
        <p:nvGrpSpPr>
          <p:cNvPr id="29726" name="Group 30"/>
          <p:cNvGrpSpPr>
            <a:grpSpLocks/>
          </p:cNvGrpSpPr>
          <p:nvPr/>
        </p:nvGrpSpPr>
        <p:grpSpPr bwMode="auto">
          <a:xfrm>
            <a:off x="3492500" y="3068638"/>
            <a:ext cx="2089150" cy="2087562"/>
            <a:chOff x="2200" y="1570"/>
            <a:chExt cx="1496" cy="1496"/>
          </a:xfrm>
        </p:grpSpPr>
        <p:sp>
          <p:nvSpPr>
            <p:cNvPr id="29727" name="Oval 31"/>
            <p:cNvSpPr>
              <a:spLocks noChangeArrowheads="1"/>
            </p:cNvSpPr>
            <p:nvPr/>
          </p:nvSpPr>
          <p:spPr bwMode="gray">
            <a:xfrm>
              <a:off x="2200" y="1570"/>
              <a:ext cx="1496" cy="1496"/>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38100" algn="ctr">
              <a:noFill/>
              <a:round/>
              <a:headEnd/>
              <a:tailEnd/>
            </a:ln>
            <a:effectLst/>
          </p:spPr>
          <p:txBody>
            <a:bodyPr wrap="none" anchor="ctr">
              <a:spAutoFit/>
            </a:bodyPr>
            <a:lstStyle/>
            <a:p>
              <a:endParaRPr lang="en-US" dirty="0"/>
            </a:p>
          </p:txBody>
        </p:sp>
        <p:sp>
          <p:nvSpPr>
            <p:cNvPr id="29728" name="Oval 32"/>
            <p:cNvSpPr>
              <a:spLocks noChangeArrowheads="1"/>
            </p:cNvSpPr>
            <p:nvPr/>
          </p:nvSpPr>
          <p:spPr bwMode="gray">
            <a:xfrm>
              <a:off x="2200" y="1570"/>
              <a:ext cx="1496" cy="1496"/>
            </a:xfrm>
            <a:prstGeom prst="ellipse">
              <a:avLst/>
            </a:prstGeom>
            <a:gradFill rotWithShape="1">
              <a:gsLst>
                <a:gs pos="0">
                  <a:schemeClr val="accent1">
                    <a:gamma/>
                    <a:shade val="0"/>
                    <a:invGamma/>
                  </a:schemeClr>
                </a:gs>
                <a:gs pos="100000">
                  <a:schemeClr val="accent1"/>
                </a:gs>
              </a:gsLst>
              <a:lin ang="2700000" scaled="1"/>
            </a:gradFill>
            <a:ln w="38100" algn="ctr">
              <a:noFill/>
              <a:round/>
              <a:headEnd/>
              <a:tailEnd/>
            </a:ln>
            <a:effectLst/>
          </p:spPr>
          <p:txBody>
            <a:bodyPr wrap="none" anchor="ctr">
              <a:spAutoFit/>
            </a:bodyPr>
            <a:lstStyle/>
            <a:p>
              <a:endParaRPr lang="en-US" dirty="0"/>
            </a:p>
          </p:txBody>
        </p:sp>
        <p:sp>
          <p:nvSpPr>
            <p:cNvPr id="29729" name="Oval 33"/>
            <p:cNvSpPr>
              <a:spLocks noChangeArrowheads="1"/>
            </p:cNvSpPr>
            <p:nvPr/>
          </p:nvSpPr>
          <p:spPr bwMode="gray">
            <a:xfrm>
              <a:off x="2298" y="1668"/>
              <a:ext cx="1300" cy="1300"/>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38100" algn="ctr">
              <a:noFill/>
              <a:round/>
              <a:headEnd/>
              <a:tailEnd/>
            </a:ln>
            <a:effectLst/>
          </p:spPr>
          <p:txBody>
            <a:bodyPr anchor="ctr">
              <a:spAutoFit/>
            </a:bodyPr>
            <a:lstStyle/>
            <a:p>
              <a:endParaRPr lang="en-US" dirty="0"/>
            </a:p>
          </p:txBody>
        </p:sp>
        <p:sp>
          <p:nvSpPr>
            <p:cNvPr id="29730" name="Oval 34"/>
            <p:cNvSpPr>
              <a:spLocks noChangeArrowheads="1"/>
            </p:cNvSpPr>
            <p:nvPr/>
          </p:nvSpPr>
          <p:spPr bwMode="gray">
            <a:xfrm>
              <a:off x="2298" y="1668"/>
              <a:ext cx="1300" cy="1300"/>
            </a:xfrm>
            <a:prstGeom prst="ellipse">
              <a:avLst/>
            </a:prstGeom>
            <a:gradFill rotWithShape="1">
              <a:gsLst>
                <a:gs pos="0">
                  <a:schemeClr val="accent1"/>
                </a:gs>
                <a:gs pos="100000">
                  <a:schemeClr val="accent1">
                    <a:gamma/>
                    <a:shade val="48627"/>
                    <a:invGamma/>
                  </a:schemeClr>
                </a:gs>
              </a:gsLst>
              <a:lin ang="2700000" scaled="1"/>
            </a:gradFill>
            <a:ln w="38100" algn="ctr">
              <a:noFill/>
              <a:round/>
              <a:headEnd/>
              <a:tailEnd/>
            </a:ln>
            <a:effectLst/>
          </p:spPr>
          <p:txBody>
            <a:bodyPr anchor="ctr">
              <a:spAutoFit/>
            </a:bodyPr>
            <a:lstStyle/>
            <a:p>
              <a:endParaRPr lang="en-US" dirty="0"/>
            </a:p>
          </p:txBody>
        </p:sp>
        <p:sp>
          <p:nvSpPr>
            <p:cNvPr id="29731" name="Oval 35"/>
            <p:cNvSpPr>
              <a:spLocks noChangeArrowheads="1"/>
            </p:cNvSpPr>
            <p:nvPr/>
          </p:nvSpPr>
          <p:spPr bwMode="gray">
            <a:xfrm>
              <a:off x="2363" y="1733"/>
              <a:ext cx="1170" cy="1170"/>
            </a:xfrm>
            <a:prstGeom prst="ellipse">
              <a:avLst/>
            </a:prstGeom>
            <a:gradFill rotWithShape="1">
              <a:gsLst>
                <a:gs pos="0">
                  <a:schemeClr val="accent1">
                    <a:gamma/>
                    <a:shade val="46275"/>
                    <a:invGamma/>
                  </a:schemeClr>
                </a:gs>
                <a:gs pos="100000">
                  <a:schemeClr val="accent1"/>
                </a:gs>
              </a:gsLst>
              <a:lin ang="5400000" scaled="1"/>
            </a:gradFill>
            <a:ln w="38100" algn="ctr">
              <a:noFill/>
              <a:round/>
              <a:headEnd/>
              <a:tailEnd/>
            </a:ln>
            <a:effectLst/>
          </p:spPr>
          <p:txBody>
            <a:bodyPr anchor="ctr">
              <a:spAutoFit/>
            </a:bodyPr>
            <a:lstStyle/>
            <a:p>
              <a:endParaRPr lang="en-US" dirty="0"/>
            </a:p>
          </p:txBody>
        </p:sp>
      </p:grpSp>
      <p:sp>
        <p:nvSpPr>
          <p:cNvPr id="29732" name="Text Box 36"/>
          <p:cNvSpPr txBox="1">
            <a:spLocks noChangeArrowheads="1"/>
          </p:cNvSpPr>
          <p:nvPr/>
        </p:nvSpPr>
        <p:spPr bwMode="gray">
          <a:xfrm>
            <a:off x="3863082" y="3770097"/>
            <a:ext cx="1695000" cy="646331"/>
          </a:xfrm>
          <a:prstGeom prst="rect">
            <a:avLst/>
          </a:prstGeom>
          <a:noFill/>
          <a:ln w="9525" algn="ctr">
            <a:noFill/>
            <a:miter lim="800000"/>
            <a:headEnd/>
            <a:tailEnd/>
          </a:ln>
          <a:effectLst/>
        </p:spPr>
        <p:txBody>
          <a:bodyPr wrap="square">
            <a:spAutoFit/>
          </a:bodyPr>
          <a:lstStyle/>
          <a:p>
            <a:pPr eaLnBrk="0" hangingPunct="0"/>
            <a:r>
              <a:rPr lang="en-US" altLang="ko-KR" dirty="0" smtClean="0">
                <a:solidFill>
                  <a:srgbClr val="FFFFFF"/>
                </a:solidFill>
                <a:ea typeface="굴림" charset="-127"/>
              </a:rPr>
              <a:t>Abnormal</a:t>
            </a:r>
          </a:p>
          <a:p>
            <a:pPr eaLnBrk="0" hangingPunct="0"/>
            <a:r>
              <a:rPr lang="en-US" altLang="ko-KR" dirty="0" smtClean="0">
                <a:solidFill>
                  <a:srgbClr val="FFFFFF"/>
                </a:solidFill>
                <a:ea typeface="굴림" charset="-127"/>
              </a:rPr>
              <a:t> Risk Factors</a:t>
            </a:r>
            <a:endParaRPr lang="en-US" altLang="ko-KR" dirty="0">
              <a:solidFill>
                <a:srgbClr val="FFFFFF"/>
              </a:solidFill>
              <a:ea typeface="굴림" charset="-127"/>
            </a:endParaRPr>
          </a:p>
        </p:txBody>
      </p:sp>
      <p:sp>
        <p:nvSpPr>
          <p:cNvPr id="29" name="TextBox 28"/>
          <p:cNvSpPr txBox="1"/>
          <p:nvPr/>
        </p:nvSpPr>
        <p:spPr>
          <a:xfrm>
            <a:off x="1752600" y="1219200"/>
            <a:ext cx="6477000" cy="646331"/>
          </a:xfrm>
          <a:prstGeom prst="rect">
            <a:avLst/>
          </a:prstGeom>
          <a:noFill/>
        </p:spPr>
        <p:txBody>
          <a:bodyPr wrap="square" rtlCol="0">
            <a:spAutoFit/>
          </a:bodyPr>
          <a:lstStyle/>
          <a:p>
            <a:r>
              <a:rPr lang="en-US" altLang="en-US" sz="3600" kern="0" dirty="0" smtClean="0">
                <a:solidFill>
                  <a:srgbClr val="FFFFFF"/>
                </a:solidFill>
                <a:latin typeface="Arial"/>
                <a:ea typeface="+mj-ea"/>
                <a:cs typeface="+mj-cs"/>
              </a:rPr>
              <a:t>Analysis of Health Assessment</a:t>
            </a:r>
            <a:endParaRPr lang="en-US" dirty="0">
              <a:solidFill>
                <a:srgbClr val="FF0000"/>
              </a:solidFill>
            </a:endParaRPr>
          </a:p>
        </p:txBody>
      </p:sp>
      <p:sp>
        <p:nvSpPr>
          <p:cNvPr id="2" name="TextBox 1"/>
          <p:cNvSpPr txBox="1"/>
          <p:nvPr/>
        </p:nvSpPr>
        <p:spPr>
          <a:xfrm>
            <a:off x="990600" y="6172200"/>
            <a:ext cx="6934200" cy="553998"/>
          </a:xfrm>
          <a:prstGeom prst="rect">
            <a:avLst/>
          </a:prstGeom>
          <a:noFill/>
        </p:spPr>
        <p:txBody>
          <a:bodyPr wrap="square" rtlCol="0">
            <a:spAutoFit/>
          </a:bodyPr>
          <a:lstStyle/>
          <a:p>
            <a:r>
              <a:rPr lang="en-US" sz="1200" dirty="0" smtClean="0"/>
              <a:t>Haymarket Media.(2015), Endocrinology Advisor. </a:t>
            </a:r>
            <a:r>
              <a:rPr lang="en-US" sz="1200" dirty="0"/>
              <a:t>Retrieved April 14, 2015 from http://www.endocrinologyadvisor.com/first-response-early-result-pregnancy/drug/967</a:t>
            </a:r>
            <a:r>
              <a:rPr lang="en-US" dirty="0"/>
              <a:t>/</a:t>
            </a: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plate-17">
  <a:themeElements>
    <a:clrScheme name="1 6">
      <a:dk1>
        <a:srgbClr val="688D9D"/>
      </a:dk1>
      <a:lt1>
        <a:srgbClr val="99CCFF"/>
      </a:lt1>
      <a:dk2>
        <a:srgbClr val="009999"/>
      </a:dk2>
      <a:lt2>
        <a:srgbClr val="FFFFFF"/>
      </a:lt2>
      <a:accent1>
        <a:srgbClr val="006699"/>
      </a:accent1>
      <a:accent2>
        <a:srgbClr val="FFFFFF"/>
      </a:accent2>
      <a:accent3>
        <a:srgbClr val="AACACA"/>
      </a:accent3>
      <a:accent4>
        <a:srgbClr val="82AEDA"/>
      </a:accent4>
      <a:accent5>
        <a:srgbClr val="AAB8CA"/>
      </a:accent5>
      <a:accent6>
        <a:srgbClr val="E7E7E7"/>
      </a:accent6>
      <a:hlink>
        <a:srgbClr val="0099CC"/>
      </a:hlink>
      <a:folHlink>
        <a:srgbClr val="006699"/>
      </a:folHlink>
    </a:clrScheme>
    <a:fontScheme name="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 1">
        <a:dk1>
          <a:srgbClr val="808080"/>
        </a:dk1>
        <a:lt1>
          <a:srgbClr val="EAEAEA"/>
        </a:lt1>
        <a:dk2>
          <a:srgbClr val="009999"/>
        </a:dk2>
        <a:lt2>
          <a:srgbClr val="FFFFFF"/>
        </a:lt2>
        <a:accent1>
          <a:srgbClr val="33CCCC"/>
        </a:accent1>
        <a:accent2>
          <a:srgbClr val="66FFFF"/>
        </a:accent2>
        <a:accent3>
          <a:srgbClr val="AACACA"/>
        </a:accent3>
        <a:accent4>
          <a:srgbClr val="C8C8C8"/>
        </a:accent4>
        <a:accent5>
          <a:srgbClr val="ADE2E2"/>
        </a:accent5>
        <a:accent6>
          <a:srgbClr val="5CE7E7"/>
        </a:accent6>
        <a:hlink>
          <a:srgbClr val="0099CC"/>
        </a:hlink>
        <a:folHlink>
          <a:srgbClr val="003366"/>
        </a:folHlink>
      </a:clrScheme>
      <a:clrMap bg1="dk2" tx1="lt1" bg2="dk1" tx2="lt2" accent1="accent1" accent2="accent2" accent3="accent3" accent4="accent4" accent5="accent5" accent6="accent6" hlink="hlink" folHlink="folHlink"/>
    </a:extraClrScheme>
    <a:extraClrScheme>
      <a:clrScheme name="1 2">
        <a:dk1>
          <a:srgbClr val="808080"/>
        </a:dk1>
        <a:lt1>
          <a:srgbClr val="CCFFFF"/>
        </a:lt1>
        <a:dk2>
          <a:srgbClr val="009999"/>
        </a:dk2>
        <a:lt2>
          <a:srgbClr val="FFFFFF"/>
        </a:lt2>
        <a:accent1>
          <a:srgbClr val="006666"/>
        </a:accent1>
        <a:accent2>
          <a:srgbClr val="FFFFFF"/>
        </a:accent2>
        <a:accent3>
          <a:srgbClr val="AACACA"/>
        </a:accent3>
        <a:accent4>
          <a:srgbClr val="AEDADA"/>
        </a:accent4>
        <a:accent5>
          <a:srgbClr val="AAB8B8"/>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
      <a:clrScheme name="1 3">
        <a:dk1>
          <a:srgbClr val="808080"/>
        </a:dk1>
        <a:lt1>
          <a:srgbClr val="CCFFFF"/>
        </a:lt1>
        <a:dk2>
          <a:srgbClr val="009999"/>
        </a:dk2>
        <a:lt2>
          <a:srgbClr val="00FFFF"/>
        </a:lt2>
        <a:accent1>
          <a:srgbClr val="006666"/>
        </a:accent1>
        <a:accent2>
          <a:srgbClr val="FFFFFF"/>
        </a:accent2>
        <a:accent3>
          <a:srgbClr val="AACACA"/>
        </a:accent3>
        <a:accent4>
          <a:srgbClr val="AEDADA"/>
        </a:accent4>
        <a:accent5>
          <a:srgbClr val="AAB8B8"/>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
      <a:clrScheme name="1 4">
        <a:dk1>
          <a:srgbClr val="688D9D"/>
        </a:dk1>
        <a:lt1>
          <a:srgbClr val="CCFFFF"/>
        </a:lt1>
        <a:dk2>
          <a:srgbClr val="009999"/>
        </a:dk2>
        <a:lt2>
          <a:srgbClr val="FFFFFF"/>
        </a:lt2>
        <a:accent1>
          <a:srgbClr val="006666"/>
        </a:accent1>
        <a:accent2>
          <a:srgbClr val="FFFFFF"/>
        </a:accent2>
        <a:accent3>
          <a:srgbClr val="AACACA"/>
        </a:accent3>
        <a:accent4>
          <a:srgbClr val="AEDADA"/>
        </a:accent4>
        <a:accent5>
          <a:srgbClr val="AAB8B8"/>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
      <a:clrScheme name="1 5">
        <a:dk1>
          <a:srgbClr val="688D9D"/>
        </a:dk1>
        <a:lt1>
          <a:srgbClr val="99CCFF"/>
        </a:lt1>
        <a:dk2>
          <a:srgbClr val="009999"/>
        </a:dk2>
        <a:lt2>
          <a:srgbClr val="FFFFFF"/>
        </a:lt2>
        <a:accent1>
          <a:srgbClr val="006666"/>
        </a:accent1>
        <a:accent2>
          <a:srgbClr val="FFFFFF"/>
        </a:accent2>
        <a:accent3>
          <a:srgbClr val="AACACA"/>
        </a:accent3>
        <a:accent4>
          <a:srgbClr val="82AEDA"/>
        </a:accent4>
        <a:accent5>
          <a:srgbClr val="AAB8B8"/>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
      <a:clrScheme name="1 6">
        <a:dk1>
          <a:srgbClr val="688D9D"/>
        </a:dk1>
        <a:lt1>
          <a:srgbClr val="99CCFF"/>
        </a:lt1>
        <a:dk2>
          <a:srgbClr val="009999"/>
        </a:dk2>
        <a:lt2>
          <a:srgbClr val="FFFFFF"/>
        </a:lt2>
        <a:accent1>
          <a:srgbClr val="006699"/>
        </a:accent1>
        <a:accent2>
          <a:srgbClr val="FFFFFF"/>
        </a:accent2>
        <a:accent3>
          <a:srgbClr val="AACACA"/>
        </a:accent3>
        <a:accent4>
          <a:srgbClr val="82AEDA"/>
        </a:accent4>
        <a:accent5>
          <a:srgbClr val="AAB8CA"/>
        </a:accent5>
        <a:accent6>
          <a:srgbClr val="E7E7E7"/>
        </a:accent6>
        <a:hlink>
          <a:srgbClr val="0099CC"/>
        </a:hlink>
        <a:folHlink>
          <a:srgbClr val="0066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template-17</Template>
  <TotalTime>6237</TotalTime>
  <Words>2660</Words>
  <Application>Microsoft Office PowerPoint</Application>
  <PresentationFormat>On-screen Show (4:3)</PresentationFormat>
  <Paragraphs>175</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굴림</vt:lpstr>
      <vt:lpstr>Arial</vt:lpstr>
      <vt:lpstr>Calibri</vt:lpstr>
      <vt:lpstr>Verdana</vt:lpstr>
      <vt:lpstr>template-17</vt:lpstr>
      <vt:lpstr>Movie Character presentation Steel Magnolias</vt:lpstr>
      <vt:lpstr>Overview of Presentation</vt:lpstr>
      <vt:lpstr>Background of Movie Character</vt:lpstr>
      <vt:lpstr>Functional Assessment</vt:lpstr>
      <vt:lpstr>Functional Assessment(continued)</vt:lpstr>
      <vt:lpstr>     Assessment(continued)</vt:lpstr>
      <vt:lpstr>     Analysis of Health Assessment</vt:lpstr>
      <vt:lpstr>     Assessment Completed</vt:lpstr>
      <vt:lpstr>PowerPoint Presentation</vt:lpstr>
      <vt:lpstr>     Additional Observations</vt:lpstr>
      <vt:lpstr>     Nursing Considerations</vt:lpstr>
      <vt:lpstr>     Conclusion</vt:lpstr>
      <vt:lpstr>PowerPoint Presentation</vt:lpstr>
      <vt:lpstr>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Bruce Mosley</cp:lastModifiedBy>
  <cp:revision>4762</cp:revision>
  <dcterms:created xsi:type="dcterms:W3CDTF">2010-03-21T19:31:51Z</dcterms:created>
  <dcterms:modified xsi:type="dcterms:W3CDTF">2015-04-17T05:44:04Z</dcterms:modified>
</cp:coreProperties>
</file>