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5" r:id="rId1"/>
  </p:sldMasterIdLst>
  <p:notesMasterIdLst>
    <p:notesMasterId r:id="rId8"/>
  </p:notesMasterIdLst>
  <p:sldIdLst>
    <p:sldId id="256" r:id="rId2"/>
    <p:sldId id="257" r:id="rId3"/>
    <p:sldId id="261" r:id="rId4"/>
    <p:sldId id="260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D5F6E-4E93-4F26-A4FC-F35CE26C56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91A72-D317-4090-B94F-6F3C3FB41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-Pacemakers are used to</a:t>
            </a:r>
            <a:r>
              <a:rPr lang="en-US" baseline="0" dirty="0" smtClean="0"/>
              <a:t> manage arrhythmias, or irregular heartbeats, in many patients</a:t>
            </a:r>
          </a:p>
          <a:p>
            <a:r>
              <a:rPr lang="en-US" dirty="0" smtClean="0"/>
              <a:t>-Tachycardia</a:t>
            </a:r>
            <a:r>
              <a:rPr lang="en-US" baseline="0" dirty="0" smtClean="0"/>
              <a:t> heart rates are fast, while bradycardia heart rates are slow</a:t>
            </a:r>
          </a:p>
          <a:p>
            <a:r>
              <a:rPr lang="en-US" baseline="0" dirty="0" smtClean="0"/>
              <a:t>-When left untreated, arrhythmias may contribute to shortness of breath, fatigue, fainting, and even death</a:t>
            </a:r>
          </a:p>
          <a:p>
            <a:r>
              <a:rPr lang="en-US" baseline="0" dirty="0" smtClean="0"/>
              <a:t>-Pacemakers are used to restore normal  heart rate function and to prevent symptoms and other complications</a:t>
            </a:r>
          </a:p>
          <a:p>
            <a:r>
              <a:rPr lang="en-US" baseline="0" dirty="0" smtClean="0"/>
              <a:t>Questions: 1)What is the difference between bradycardia and tachycardia heart rates?</a:t>
            </a:r>
          </a:p>
          <a:p>
            <a:r>
              <a:rPr lang="en-US" baseline="0" dirty="0" smtClean="0"/>
              <a:t>2)What are some of the primary symptoms of an untreated arrhythmia?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91A72-D317-4090-B94F-6F3C3FB412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2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-Transcutaneous</a:t>
            </a:r>
            <a:r>
              <a:rPr lang="en-US" baseline="0" dirty="0" smtClean="0"/>
              <a:t> pacing is an alternative that is commonly used when patients experience emergency situations or trauma that require heart stabilization</a:t>
            </a:r>
          </a:p>
          <a:p>
            <a:r>
              <a:rPr lang="en-US" baseline="0" dirty="0" smtClean="0"/>
              <a:t>-This process is only a temporary fix until a more permanent alternative is available</a:t>
            </a:r>
          </a:p>
          <a:p>
            <a:r>
              <a:rPr lang="en-US" baseline="0" dirty="0" smtClean="0"/>
              <a:t>-Bradycardia caused by MI or heart block is a typical cause</a:t>
            </a:r>
          </a:p>
          <a:p>
            <a:r>
              <a:rPr lang="en-US" baseline="0" dirty="0" smtClean="0"/>
              <a:t>-Acute dysrhythmia requires this approach and requires an understanding of the underlying cause</a:t>
            </a:r>
          </a:p>
          <a:p>
            <a:r>
              <a:rPr lang="en-US" dirty="0" smtClean="0"/>
              <a:t>Questions: 1)What is the purpose</a:t>
            </a:r>
            <a:r>
              <a:rPr lang="en-US" baseline="0" dirty="0" smtClean="0"/>
              <a:t> of transcutaneous pacing and when is it used?</a:t>
            </a:r>
          </a:p>
          <a:p>
            <a:r>
              <a:rPr lang="en-US" baseline="0" dirty="0" smtClean="0"/>
              <a:t>2)What is required when a person has an acute dysrhythmia?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91A72-D317-4090-B94F-6F3C3FB412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26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Transvenous</a:t>
            </a:r>
            <a:r>
              <a:rPr lang="en-US" baseline="0" dirty="0" smtClean="0"/>
              <a:t> pacing is also used during emergency situations to manage asystole and cardiac symptoms in patients</a:t>
            </a:r>
          </a:p>
          <a:p>
            <a:r>
              <a:rPr lang="en-US" baseline="0" dirty="0" smtClean="0"/>
              <a:t>-It has a more permanent and lasting effect than transcutaneous pacing</a:t>
            </a:r>
          </a:p>
          <a:p>
            <a:r>
              <a:rPr lang="en-US" baseline="0" dirty="0" smtClean="0"/>
              <a:t>-Central venous access is require and may have additional complications</a:t>
            </a:r>
          </a:p>
          <a:p>
            <a:r>
              <a:rPr lang="en-US" baseline="0" dirty="0" smtClean="0"/>
              <a:t>-Provides a higher level of comfort, is more reliable, and supports pacing of the atrium</a:t>
            </a:r>
          </a:p>
          <a:p>
            <a:r>
              <a:rPr lang="en-US" baseline="0" dirty="0" smtClean="0"/>
              <a:t>-A commonly used pacing method</a:t>
            </a:r>
          </a:p>
          <a:p>
            <a:r>
              <a:rPr lang="en-US" baseline="0" dirty="0" smtClean="0"/>
              <a:t>-Questions: 1) When is </a:t>
            </a:r>
            <a:r>
              <a:rPr lang="en-US" baseline="0" dirty="0" err="1" smtClean="0"/>
              <a:t>transvenous</a:t>
            </a:r>
            <a:r>
              <a:rPr lang="en-US" baseline="0" dirty="0" smtClean="0"/>
              <a:t> pacing most commonly used?</a:t>
            </a:r>
          </a:p>
          <a:p>
            <a:r>
              <a:rPr lang="en-US" baseline="0" dirty="0" smtClean="0"/>
              <a:t>2)What does this method require that transcutaneous pacing does not?</a:t>
            </a:r>
          </a:p>
          <a:p>
            <a:r>
              <a:rPr lang="en-US" baseline="0" dirty="0" smtClean="0"/>
              <a:t>3)Is this option used without the risk of significant complications?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91A72-D317-4090-B94F-6F3C3FB412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10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-The first pacemaker</a:t>
            </a:r>
            <a:r>
              <a:rPr lang="en-US" baseline="0" dirty="0" smtClean="0"/>
              <a:t> was inserted in a patient in 1958</a:t>
            </a:r>
          </a:p>
          <a:p>
            <a:r>
              <a:rPr lang="en-US" dirty="0" smtClean="0"/>
              <a:t>-There</a:t>
            </a:r>
            <a:r>
              <a:rPr lang="en-US" baseline="0" dirty="0" smtClean="0"/>
              <a:t> are three types of pacemakers</a:t>
            </a:r>
          </a:p>
          <a:p>
            <a:r>
              <a:rPr lang="en-US" baseline="0" dirty="0" smtClean="0"/>
              <a:t>-Single-chamber uses a single pacing lead in the right atrium or ventricle</a:t>
            </a:r>
          </a:p>
          <a:p>
            <a:r>
              <a:rPr lang="en-US" baseline="0" dirty="0" smtClean="0"/>
              <a:t>-Dual-chamber uses 2 pacing leads</a:t>
            </a:r>
          </a:p>
          <a:p>
            <a:r>
              <a:rPr lang="en-US" baseline="0" dirty="0" smtClean="0"/>
              <a:t>-Biventricular uses either single or dual leads into the coronary sinus</a:t>
            </a:r>
          </a:p>
          <a:p>
            <a:r>
              <a:rPr lang="en-US" baseline="0" dirty="0" smtClean="0"/>
              <a:t>-Modern pacemakers are much smaller in size, have longer lasting batteries, and can even be monitored from a remote location</a:t>
            </a:r>
          </a:p>
          <a:p>
            <a:r>
              <a:rPr lang="en-US" baseline="0" dirty="0" smtClean="0"/>
              <a:t>-Questions: 1) What are the three types of permanent pacemakers that are available?</a:t>
            </a:r>
          </a:p>
          <a:p>
            <a:r>
              <a:rPr lang="en-US" baseline="0" dirty="0" smtClean="0"/>
              <a:t>2)In which year was the first pacemaker implanted?</a:t>
            </a:r>
          </a:p>
          <a:p>
            <a:r>
              <a:rPr lang="en-US" baseline="0" dirty="0" smtClean="0"/>
              <a:t>3)What is the primary difference between the single and dual –chamber pacemakers and the biventricular pacemaker?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91A72-D317-4090-B94F-6F3C3FB412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8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6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9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1269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13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8099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6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75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1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5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9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8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7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BD07-63D8-4115-94E0-D99D987F9E3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41738F-680D-4FBB-BC6E-38FA85B5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4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80659-overview" TargetMode="External"/><Relationship Id="rId2" Type="http://schemas.openxmlformats.org/officeDocument/2006/relationships/hyperlink" Target="http://www.openanesthesia.org/transcutaneous_pac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19677"/>
            <a:ext cx="7766936" cy="1646302"/>
          </a:xfrm>
        </p:spPr>
        <p:txBody>
          <a:bodyPr/>
          <a:lstStyle/>
          <a:p>
            <a:pPr algn="ctr"/>
            <a:r>
              <a:rPr lang="en-US" sz="7200" dirty="0" smtClean="0"/>
              <a:t>Pacemakers</a:t>
            </a:r>
            <a:endParaRPr lang="en-US" sz="7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07067" y="2865979"/>
            <a:ext cx="7766936" cy="3071182"/>
          </a:xfrm>
        </p:spPr>
        <p:txBody>
          <a:bodyPr>
            <a:normAutofit lnSpcReduction="10000"/>
          </a:bodyPr>
          <a:lstStyle/>
          <a:p>
            <a:pPr algn="ctr"/>
            <a:endParaRPr lang="en-US" sz="2200" dirty="0" smtClean="0"/>
          </a:p>
          <a:p>
            <a:pPr algn="ctr"/>
            <a:r>
              <a:rPr lang="en-US" sz="3600" dirty="0" smtClean="0"/>
              <a:t>Name</a:t>
            </a:r>
          </a:p>
          <a:p>
            <a:pPr algn="ctr"/>
            <a:r>
              <a:rPr lang="en-US" sz="3600" dirty="0" smtClean="0"/>
              <a:t>Date</a:t>
            </a:r>
          </a:p>
          <a:p>
            <a:pPr algn="ctr"/>
            <a:r>
              <a:rPr lang="en-US" sz="3600" dirty="0" smtClean="0"/>
              <a:t>Professor</a:t>
            </a:r>
          </a:p>
          <a:p>
            <a:pPr algn="ctr"/>
            <a:r>
              <a:rPr lang="en-US" sz="3600" dirty="0" smtClean="0"/>
              <a:t>Course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883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Pacemakers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5860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Pacemakers are surgically implanted in order to provide control over abnormalities in heart rhythms (NHLBI, 2012)</a:t>
            </a:r>
          </a:p>
          <a:p>
            <a:r>
              <a:rPr lang="en-US" sz="2400" dirty="0" smtClean="0"/>
              <a:t>Pacemakers are used to treat arrhythmias that contribute to irregular heart rates (tachycardia-fast; bradycardia-slow) (NHLBI, 2012)</a:t>
            </a:r>
          </a:p>
          <a:p>
            <a:r>
              <a:rPr lang="en-US" sz="2400" dirty="0" smtClean="0"/>
              <a:t>Arrhythmias may cause shortness of breath, fainting, fatigue, and even death in extreme cases (NHLBI, 2012)</a:t>
            </a:r>
          </a:p>
          <a:p>
            <a:r>
              <a:rPr lang="en-US" sz="2400" dirty="0" smtClean="0"/>
              <a:t>Pacemakers are used to regulate the heart rate and to promote normalcy and an increased level of activity throughout the life span (NHLBI, 2012)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361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Transcutaneous Pacing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19367"/>
            <a:ext cx="8596668" cy="46219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is used during emergency situations where stabilizing a patient is a critical priority (Open Anesthesia, 2015)</a:t>
            </a:r>
          </a:p>
          <a:p>
            <a:r>
              <a:rPr lang="en-US" sz="2400" dirty="0" smtClean="0"/>
              <a:t>This serves as a temporary solution until a permanent alternative is available (Open Anesthesia, 2015)</a:t>
            </a:r>
          </a:p>
          <a:p>
            <a:r>
              <a:rPr lang="en-US" sz="2400" dirty="0" smtClean="0"/>
              <a:t>The primary indicator for this type of pacing is bradycardia that is caused by MI or heart block (Open Anesthesia, 2015)</a:t>
            </a:r>
          </a:p>
          <a:p>
            <a:r>
              <a:rPr lang="en-US" sz="2400" dirty="0" smtClean="0"/>
              <a:t>Used in cases of acute dysrhythmia, and the underlying cause must be discovered in order to treat the condition as effectively as possible (Open Anesthesia, 2015)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448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Transvenous</a:t>
            </a:r>
            <a:r>
              <a:rPr lang="en-US" dirty="0" smtClean="0"/>
              <a:t> Pacing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7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Also used during emergency situations in order to manage asystole and cardiac symptoms (</a:t>
            </a:r>
            <a:r>
              <a:rPr lang="en-US" sz="2400" dirty="0" err="1" smtClean="0"/>
              <a:t>Sovari</a:t>
            </a:r>
            <a:r>
              <a:rPr lang="en-US" sz="2400" dirty="0" smtClean="0"/>
              <a:t>, 2014)</a:t>
            </a:r>
          </a:p>
          <a:p>
            <a:r>
              <a:rPr lang="en-US" sz="2400" dirty="0" smtClean="0"/>
              <a:t>This approach is used to support patients as a more permanent method over transcutaneous pacing (</a:t>
            </a:r>
            <a:r>
              <a:rPr lang="en-US" sz="2400" dirty="0" err="1" smtClean="0"/>
              <a:t>Sovari</a:t>
            </a:r>
            <a:r>
              <a:rPr lang="en-US" sz="2400" dirty="0" smtClean="0"/>
              <a:t>, 2014)</a:t>
            </a:r>
          </a:p>
          <a:p>
            <a:r>
              <a:rPr lang="en-US" sz="2400" dirty="0" smtClean="0"/>
              <a:t>Requires central venous access that may contribute to further complications (</a:t>
            </a:r>
            <a:r>
              <a:rPr lang="en-US" sz="2400" dirty="0" err="1" smtClean="0"/>
              <a:t>Sovari</a:t>
            </a:r>
            <a:r>
              <a:rPr lang="en-US" sz="2400" dirty="0" smtClean="0"/>
              <a:t>, 2014)</a:t>
            </a:r>
          </a:p>
          <a:p>
            <a:r>
              <a:rPr lang="en-US" sz="2400" dirty="0" smtClean="0"/>
              <a:t>This option provides greater comfort, is more reliable, and it enables pacing of the atrium (</a:t>
            </a:r>
            <a:r>
              <a:rPr lang="en-US" sz="2400" dirty="0" err="1" smtClean="0"/>
              <a:t>Sovari</a:t>
            </a:r>
            <a:r>
              <a:rPr lang="en-US" sz="2400" dirty="0" smtClean="0"/>
              <a:t>, 2014)</a:t>
            </a:r>
          </a:p>
          <a:p>
            <a:r>
              <a:rPr lang="en-US" sz="2400" dirty="0" smtClean="0"/>
              <a:t>One of the most commonly used pacing methods (</a:t>
            </a:r>
            <a:r>
              <a:rPr lang="en-US" sz="2400" dirty="0" err="1" smtClean="0"/>
              <a:t>Sovari</a:t>
            </a:r>
            <a:r>
              <a:rPr lang="en-US" sz="2400" dirty="0" smtClean="0"/>
              <a:t>,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19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Pacemaker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The first pacemaker was inserted in 1958 (</a:t>
            </a:r>
            <a:r>
              <a:rPr lang="en-US" sz="2400" dirty="0" err="1"/>
              <a:t>Yarlagadda</a:t>
            </a:r>
            <a:r>
              <a:rPr lang="en-US" sz="2400" dirty="0"/>
              <a:t>, 2014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Three types are available: single-chamber pacemaker, dual-chamber pacemaker, &amp; biventricular pacing (</a:t>
            </a:r>
            <a:r>
              <a:rPr lang="en-US" sz="2400" dirty="0" err="1" smtClean="0"/>
              <a:t>Yarlagadda</a:t>
            </a:r>
            <a:r>
              <a:rPr lang="en-US" sz="2400" dirty="0" smtClean="0"/>
              <a:t>, 2014)</a:t>
            </a:r>
          </a:p>
          <a:p>
            <a:r>
              <a:rPr lang="en-US" sz="2400" dirty="0" smtClean="0"/>
              <a:t>Single-chamber uses 1 pacing lead in the right atrium or ventricle (</a:t>
            </a:r>
            <a:r>
              <a:rPr lang="en-US" sz="2400" dirty="0" err="1" smtClean="0"/>
              <a:t>Yarlagadda</a:t>
            </a:r>
            <a:r>
              <a:rPr lang="en-US" sz="2400" dirty="0" smtClean="0"/>
              <a:t>, 2014)</a:t>
            </a:r>
          </a:p>
          <a:p>
            <a:r>
              <a:rPr lang="en-US" sz="2400" dirty="0" smtClean="0"/>
              <a:t>Dual-chamber uses 2 pacing leads (</a:t>
            </a:r>
            <a:r>
              <a:rPr lang="en-US" sz="2400" dirty="0" err="1" smtClean="0"/>
              <a:t>Yarlagadda</a:t>
            </a:r>
            <a:r>
              <a:rPr lang="en-US" sz="2400" dirty="0" smtClean="0"/>
              <a:t>, 2014)</a:t>
            </a:r>
          </a:p>
          <a:p>
            <a:r>
              <a:rPr lang="en-US" sz="2400" dirty="0" smtClean="0"/>
              <a:t>Biventricular uses single or dual leads into the coronary sinus (</a:t>
            </a:r>
            <a:r>
              <a:rPr lang="en-US" sz="2400" dirty="0" err="1" smtClean="0"/>
              <a:t>Yarlagadda</a:t>
            </a:r>
            <a:r>
              <a:rPr lang="en-US" sz="2400" dirty="0" smtClean="0"/>
              <a:t>, 2014)</a:t>
            </a:r>
          </a:p>
          <a:p>
            <a:r>
              <a:rPr lang="en-US" sz="2400" dirty="0" smtClean="0"/>
              <a:t>Pacemakers are smaller in size, use batteries with greater longevity, and the ability to monitor from a remote location (</a:t>
            </a:r>
            <a:r>
              <a:rPr lang="en-US" sz="2400" dirty="0" err="1" smtClean="0"/>
              <a:t>Yarlagadda</a:t>
            </a:r>
            <a:r>
              <a:rPr lang="en-US" sz="2400" dirty="0" smtClean="0"/>
              <a:t>, 2014)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670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References 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637731"/>
            <a:ext cx="8596668" cy="4403631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National Heart, Lung, &amp; Blood Institute (2012). What is a						pacemaker? Retrieved from</a:t>
            </a:r>
          </a:p>
          <a:p>
            <a:pPr marL="457200" lvl="1" indent="0">
              <a:buNone/>
            </a:pPr>
            <a:r>
              <a:rPr lang="en-US" sz="2000" dirty="0"/>
              <a:t>	http://</a:t>
            </a:r>
            <a:r>
              <a:rPr lang="en-US" sz="2000" dirty="0" smtClean="0"/>
              <a:t>www.nhlbi.nih.gov/health/health-topics/topics/pace</a:t>
            </a:r>
          </a:p>
          <a:p>
            <a:pPr marL="400050"/>
            <a:r>
              <a:rPr lang="en-US" sz="2200" dirty="0" smtClean="0"/>
              <a:t>Open Anesthesia (2015). Transcutaneous pacing. Retrieved 	</a:t>
            </a:r>
          </a:p>
          <a:p>
            <a:pPr marL="57150" indent="0">
              <a:buNone/>
            </a:pPr>
            <a:r>
              <a:rPr lang="en-US" sz="2200" dirty="0"/>
              <a:t>		from </a:t>
            </a:r>
            <a:r>
              <a:rPr lang="en-US" sz="2200" dirty="0" smtClean="0"/>
              <a:t>								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://www.openanesthesia.org/transcutaneous_pacing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pPr marL="400050"/>
            <a:r>
              <a:rPr lang="en-US" sz="2200" dirty="0" err="1" smtClean="0"/>
              <a:t>Sovari</a:t>
            </a:r>
            <a:r>
              <a:rPr lang="en-US" sz="2200" dirty="0" smtClean="0"/>
              <a:t>, A.A. (2014). </a:t>
            </a:r>
            <a:r>
              <a:rPr lang="en-US" sz="2200" dirty="0" err="1" smtClean="0"/>
              <a:t>Transvenous</a:t>
            </a:r>
            <a:r>
              <a:rPr lang="en-US" sz="2200" dirty="0" smtClean="0"/>
              <a:t> cardiac pacing. Retrieved 	</a:t>
            </a:r>
            <a:r>
              <a:rPr lang="en-US" sz="2200" dirty="0"/>
              <a:t>		from </a:t>
            </a:r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emedicine.medscape.com/article/80659-overview</a:t>
            </a:r>
            <a:endParaRPr lang="en-US" sz="2200" dirty="0" smtClean="0"/>
          </a:p>
          <a:p>
            <a:pPr marL="400050"/>
            <a:r>
              <a:rPr lang="en-US" sz="2200" dirty="0" err="1" smtClean="0"/>
              <a:t>Yarlagadda</a:t>
            </a:r>
            <a:r>
              <a:rPr lang="en-US" sz="2200" dirty="0" smtClean="0"/>
              <a:t>, C. (2014). Permanent pacemaker insertion. </a:t>
            </a:r>
            <a:r>
              <a:rPr lang="en-US" sz="2200" dirty="0"/>
              <a:t>	</a:t>
            </a:r>
            <a:r>
              <a:rPr lang="en-US" sz="2200" dirty="0" smtClean="0"/>
              <a:t>			</a:t>
            </a:r>
            <a:r>
              <a:rPr lang="en-US" sz="2200" dirty="0"/>
              <a:t>Retrieved from http://emedicine.medscape.com/article/1839735-overview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835431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794</Words>
  <Application>Microsoft Office PowerPoint</Application>
  <PresentationFormat>Widescreen</PresentationFormat>
  <Paragraphs>69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Pacemakers</vt:lpstr>
      <vt:lpstr>Function of Pacemakers</vt:lpstr>
      <vt:lpstr>Transcutaneous Pacing</vt:lpstr>
      <vt:lpstr>Transvenous Pacing</vt:lpstr>
      <vt:lpstr>Permanent Pacemaker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2015-03-20T04:40:34Z</dcterms:created>
  <dcterms:modified xsi:type="dcterms:W3CDTF">2015-03-20T04:40:44Z</dcterms:modified>
</cp:coreProperties>
</file>