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89" r:id="rId4"/>
    <p:sldId id="280" r:id="rId5"/>
    <p:sldId id="283" r:id="rId6"/>
    <p:sldId id="291" r:id="rId7"/>
    <p:sldId id="292" r:id="rId8"/>
    <p:sldId id="287" r:id="rId9"/>
    <p:sldId id="293" r:id="rId10"/>
    <p:sldId id="282" r:id="rId11"/>
    <p:sldId id="290" r:id="rId1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84CC"/>
    <a:srgbClr val="03136A"/>
    <a:srgbClr val="35759D"/>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703" autoAdjust="0"/>
  </p:normalViewPr>
  <p:slideViewPr>
    <p:cSldViewPr>
      <p:cViewPr varScale="1">
        <p:scale>
          <a:sx n="95" d="100"/>
          <a:sy n="95" d="100"/>
        </p:scale>
        <p:origin x="204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0BEA52A-48CF-41AC-AD28-6DC1E9FA2FC3}" type="slidenum">
              <a:rPr lang="en-US" altLang="en-US"/>
              <a:pPr/>
              <a:t>‹#›</a:t>
            </a:fld>
            <a:endParaRPr lang="en-US" altLang="en-US" dirty="0"/>
          </a:p>
        </p:txBody>
      </p:sp>
    </p:spTree>
    <p:extLst>
      <p:ext uri="{BB962C8B-B14F-4D97-AF65-F5344CB8AC3E}">
        <p14:creationId xmlns:p14="http://schemas.microsoft.com/office/powerpoint/2010/main" val="3658428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www.talktofrank.com/drug/magic-mushrooms" TargetMode="External"/><Relationship Id="rId13" Type="http://schemas.openxmlformats.org/officeDocument/2006/relationships/hyperlink" Target="http://www.talktofrank.com/drug/mephedrone" TargetMode="External"/><Relationship Id="rId18" Type="http://schemas.openxmlformats.org/officeDocument/2006/relationships/hyperlink" Target="http://www.talktofrank.com/drug/anabolic-steroids" TargetMode="External"/><Relationship Id="rId3" Type="http://schemas.openxmlformats.org/officeDocument/2006/relationships/hyperlink" Target="http://www.talktofrank.com/drug/heroin" TargetMode="External"/><Relationship Id="rId7" Type="http://schemas.openxmlformats.org/officeDocument/2006/relationships/hyperlink" Target="http://www.talktofrank.com/drug/lsd" TargetMode="External"/><Relationship Id="rId12" Type="http://schemas.openxmlformats.org/officeDocument/2006/relationships/hyperlink" Target="http://www.talktofrank.com/drug/cathinones" TargetMode="External"/><Relationship Id="rId17" Type="http://schemas.openxmlformats.org/officeDocument/2006/relationships/hyperlink" Target="http://www.talktofrank.com/drug/ketamine" TargetMode="External"/><Relationship Id="rId2" Type="http://schemas.openxmlformats.org/officeDocument/2006/relationships/slide" Target="../slides/slide5.xml"/><Relationship Id="rId16" Type="http://schemas.openxmlformats.org/officeDocument/2006/relationships/hyperlink" Target="http://www.talktofrank.com/drug/ghb" TargetMode="External"/><Relationship Id="rId1" Type="http://schemas.openxmlformats.org/officeDocument/2006/relationships/notesMaster" Target="../notesMasters/notesMaster1.xml"/><Relationship Id="rId6" Type="http://schemas.openxmlformats.org/officeDocument/2006/relationships/hyperlink" Target="http://www.talktofrank.com/drug/ecstasy" TargetMode="External"/><Relationship Id="rId11" Type="http://schemas.openxmlformats.org/officeDocument/2006/relationships/hyperlink" Target="http://www.talktofrank.com/drug/cannabis" TargetMode="External"/><Relationship Id="rId5" Type="http://schemas.openxmlformats.org/officeDocument/2006/relationships/hyperlink" Target="http://www.talktofrank.com/drug/methadone" TargetMode="External"/><Relationship Id="rId15" Type="http://schemas.openxmlformats.org/officeDocument/2006/relationships/hyperlink" Target="http://www.talktofrank.com/drug/tranquillisers" TargetMode="External"/><Relationship Id="rId10" Type="http://schemas.openxmlformats.org/officeDocument/2006/relationships/hyperlink" Target="http://www.talktofrank.com/drug/codeine" TargetMode="External"/><Relationship Id="rId19" Type="http://schemas.openxmlformats.org/officeDocument/2006/relationships/hyperlink" Target="http://www.talktofrank.com/drug/piperazines" TargetMode="External"/><Relationship Id="rId4" Type="http://schemas.openxmlformats.org/officeDocument/2006/relationships/hyperlink" Target="http://www.talktofrank.com/drug/cocaine" TargetMode="External"/><Relationship Id="rId9" Type="http://schemas.openxmlformats.org/officeDocument/2006/relationships/hyperlink" Target="http://www.talktofrank.com/drug/speed" TargetMode="External"/><Relationship Id="rId14" Type="http://schemas.openxmlformats.org/officeDocument/2006/relationships/hyperlink" Target="http://www.talktofrank.com/drug/synthetic-cannabinoid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542E4E-95EB-4C55-B32C-48441DFF193B}" type="slidenum">
              <a:rPr lang="en-US" altLang="en-US"/>
              <a:pPr/>
              <a:t>1</a:t>
            </a:fld>
            <a:endParaRPr lang="en-US" alt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n-US" dirty="0"/>
          </a:p>
        </p:txBody>
      </p:sp>
    </p:spTree>
    <p:extLst>
      <p:ext uri="{BB962C8B-B14F-4D97-AF65-F5344CB8AC3E}">
        <p14:creationId xmlns:p14="http://schemas.microsoft.com/office/powerpoint/2010/main" val="614369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10</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en-US" dirty="0"/>
          </a:p>
        </p:txBody>
      </p:sp>
    </p:spTree>
    <p:extLst>
      <p:ext uri="{BB962C8B-B14F-4D97-AF65-F5344CB8AC3E}">
        <p14:creationId xmlns:p14="http://schemas.microsoft.com/office/powerpoint/2010/main" val="2605010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11</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en-US" dirty="0"/>
          </a:p>
        </p:txBody>
      </p:sp>
    </p:spTree>
    <p:extLst>
      <p:ext uri="{BB962C8B-B14F-4D97-AF65-F5344CB8AC3E}">
        <p14:creationId xmlns:p14="http://schemas.microsoft.com/office/powerpoint/2010/main" val="172631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2</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rtl="0"/>
            <a:r>
              <a:rPr lang="en-US" b="1" dirty="0" smtClean="0">
                <a:solidFill>
                  <a:schemeClr val="tx1"/>
                </a:solidFill>
                <a:effectLst/>
              </a:rPr>
              <a:t> Good</a:t>
            </a:r>
            <a:r>
              <a:rPr lang="en-US" b="1" baseline="0" dirty="0" smtClean="0">
                <a:solidFill>
                  <a:schemeClr val="tx1"/>
                </a:solidFill>
                <a:effectLst/>
              </a:rPr>
              <a:t> morning ladies and gentlemen: Today I am going to discuss and list each one:</a:t>
            </a:r>
          </a:p>
          <a:p>
            <a:pPr>
              <a:lnSpc>
                <a:spcPct val="80000"/>
              </a:lnSpc>
            </a:pPr>
            <a:r>
              <a:rPr lang="en-US" altLang="ko-KR" sz="1200" dirty="0" smtClean="0">
                <a:latin typeface="Verdana" panose="020B0604030504040204" pitchFamily="34" charset="0"/>
                <a:ea typeface="굴림" panose="020B0600000101010101" pitchFamily="34" charset="-127"/>
              </a:rPr>
              <a:t>Pharmacology Define by Industry</a:t>
            </a:r>
          </a:p>
          <a:p>
            <a:pPr marL="0" indent="0">
              <a:lnSpc>
                <a:spcPct val="80000"/>
              </a:lnSpc>
              <a:buNone/>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Define Pharmacology</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Drug names</a:t>
            </a:r>
          </a:p>
          <a:p>
            <a:pPr marL="0" indent="0">
              <a:lnSpc>
                <a:spcPct val="80000"/>
              </a:lnSpc>
              <a:buNone/>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Three Types of Drugs</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Legal Classification of Drugs</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Pharmacology Definition </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Method of Drugs Administration </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References</a:t>
            </a:r>
          </a:p>
          <a:p>
            <a:pPr rtl="0"/>
            <a:endParaRPr lang="en-US" dirty="0">
              <a:solidFill>
                <a:schemeClr val="tx1"/>
              </a:solidFill>
              <a:effectLst/>
            </a:endParaRPr>
          </a:p>
        </p:txBody>
      </p:sp>
    </p:spTree>
    <p:extLst>
      <p:ext uri="{BB962C8B-B14F-4D97-AF65-F5344CB8AC3E}">
        <p14:creationId xmlns:p14="http://schemas.microsoft.com/office/powerpoint/2010/main" val="91084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3</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rtl="0"/>
            <a:r>
              <a:rPr lang="en-US" b="1" dirty="0" smtClean="0">
                <a:solidFill>
                  <a:schemeClr val="tx1"/>
                </a:solidFill>
                <a:effectLst/>
              </a:rPr>
              <a:t> Just read</a:t>
            </a:r>
            <a:r>
              <a:rPr lang="en-US" b="1" baseline="0" dirty="0" smtClean="0">
                <a:solidFill>
                  <a:schemeClr val="tx1"/>
                </a:solidFill>
                <a:effectLst/>
              </a:rPr>
              <a:t> from screen it will flow better</a:t>
            </a:r>
          </a:p>
          <a:p>
            <a:pPr rtl="0"/>
            <a:endParaRPr lang="en-US" b="1" baseline="0" dirty="0" smtClean="0">
              <a:solidFill>
                <a:schemeClr val="tx1"/>
              </a:solidFill>
              <a:effectLst/>
            </a:endParaRPr>
          </a:p>
          <a:p>
            <a:pPr rtl="0"/>
            <a:r>
              <a:rPr lang="en-US" b="1" baseline="0" dirty="0" smtClean="0">
                <a:solidFill>
                  <a:schemeClr val="tx1"/>
                </a:solidFill>
                <a:effectLst/>
              </a:rPr>
              <a:t>Define Pharmacology</a:t>
            </a:r>
          </a:p>
          <a:p>
            <a:pPr rtl="0"/>
            <a:endParaRPr lang="en-US" b="1" baseline="0" dirty="0" smtClean="0">
              <a:solidFill>
                <a:schemeClr val="tx1"/>
              </a:solidFill>
              <a:effectLst/>
            </a:endParaRPr>
          </a:p>
          <a:p>
            <a:pPr>
              <a:lnSpc>
                <a:spcPct val="80000"/>
              </a:lnSpc>
            </a:pPr>
            <a:r>
              <a:rPr lang="en-US" altLang="ko-KR" sz="1200" dirty="0" smtClean="0">
                <a:latin typeface="Verdana" panose="020B0604030504040204" pitchFamily="34" charset="0"/>
                <a:ea typeface="굴림" panose="020B0600000101010101" pitchFamily="34" charset="-127"/>
              </a:rPr>
              <a:t>Pharmacology is the branch of medicine and biology concerned with the study and knowledge of drugs</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Man-made</a:t>
            </a:r>
          </a:p>
          <a:p>
            <a:pPr marL="0" indent="0">
              <a:lnSpc>
                <a:spcPct val="80000"/>
              </a:lnSpc>
              <a:buNone/>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Natural </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Endogenous(With in the body)</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Pharmacology is both clinical and applied science</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Pharmacology is knowledge of drugs </a:t>
            </a:r>
          </a:p>
          <a:p>
            <a:pPr>
              <a:lnSpc>
                <a:spcPct val="80000"/>
              </a:lnSpc>
            </a:pPr>
            <a:endParaRPr lang="en-US" altLang="ko-KR" sz="1200" dirty="0" smtClean="0">
              <a:latin typeface="Verdana" panose="020B0604030504040204" pitchFamily="34" charset="0"/>
              <a:ea typeface="굴림" panose="020B0600000101010101" pitchFamily="34" charset="-127"/>
            </a:endParaRPr>
          </a:p>
          <a:p>
            <a:pPr>
              <a:lnSpc>
                <a:spcPct val="80000"/>
              </a:lnSpc>
            </a:pPr>
            <a:r>
              <a:rPr lang="en-US" altLang="ko-KR" sz="1200" dirty="0" smtClean="0">
                <a:latin typeface="Verdana" panose="020B0604030504040204" pitchFamily="34" charset="0"/>
                <a:ea typeface="굴림" panose="020B0600000101010101" pitchFamily="34" charset="-127"/>
              </a:rPr>
              <a:t>The science of drugs including their origin, composition, pharmacokinetics, therapeutic use, and toxicology </a:t>
            </a:r>
          </a:p>
          <a:p>
            <a:pPr>
              <a:lnSpc>
                <a:spcPct val="80000"/>
              </a:lnSpc>
            </a:pPr>
            <a:endParaRPr lang="en-US" altLang="en-US" sz="1200" dirty="0" smtClean="0"/>
          </a:p>
          <a:p>
            <a:pPr rtl="0"/>
            <a:endParaRPr lang="en-US" dirty="0">
              <a:solidFill>
                <a:schemeClr val="tx1"/>
              </a:solidFill>
              <a:effectLst/>
            </a:endParaRPr>
          </a:p>
        </p:txBody>
      </p:sp>
    </p:spTree>
    <p:extLst>
      <p:ext uri="{BB962C8B-B14F-4D97-AF65-F5344CB8AC3E}">
        <p14:creationId xmlns:p14="http://schemas.microsoft.com/office/powerpoint/2010/main" val="435230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4</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r>
              <a:rPr lang="en-US" altLang="en-US" dirty="0" smtClean="0"/>
              <a:t>Example 1 Lotrel Generic</a:t>
            </a:r>
          </a:p>
          <a:p>
            <a:r>
              <a:rPr lang="en-US" altLang="en-US" baseline="0" dirty="0" smtClean="0"/>
              <a:t>Chemical name for Lotrel is Amlodipine</a:t>
            </a:r>
          </a:p>
          <a:p>
            <a:endParaRPr lang="en-US" altLang="en-US" baseline="0" dirty="0" smtClean="0"/>
          </a:p>
          <a:p>
            <a:r>
              <a:rPr lang="en-US" altLang="en-US" baseline="0" dirty="0" smtClean="0"/>
              <a:t>Example 2 Valium Generic</a:t>
            </a:r>
          </a:p>
          <a:p>
            <a:r>
              <a:rPr lang="en-US" altLang="en-US" baseline="0" dirty="0" smtClean="0"/>
              <a:t>Chemical name for Valium Diazepam</a:t>
            </a:r>
          </a:p>
          <a:p>
            <a:endParaRPr lang="en-US" altLang="en-US" baseline="0" dirty="0" smtClean="0"/>
          </a:p>
          <a:p>
            <a:r>
              <a:rPr lang="en-US" altLang="en-US" baseline="0" dirty="0" smtClean="0"/>
              <a:t>Example 3 Prozac is Brand and Fluoxetine is the non-proprietary name </a:t>
            </a:r>
          </a:p>
          <a:p>
            <a:endParaRPr lang="en-US" altLang="en-US" baseline="0" dirty="0" smtClean="0"/>
          </a:p>
          <a:p>
            <a:endParaRPr lang="ru-RU" altLang="en-US" dirty="0"/>
          </a:p>
        </p:txBody>
      </p:sp>
    </p:spTree>
    <p:extLst>
      <p:ext uri="{BB962C8B-B14F-4D97-AF65-F5344CB8AC3E}">
        <p14:creationId xmlns:p14="http://schemas.microsoft.com/office/powerpoint/2010/main" val="2124083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5</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rtl="0"/>
            <a:r>
              <a:rPr lang="en-US" b="1" dirty="0" smtClean="0">
                <a:solidFill>
                  <a:schemeClr val="tx1"/>
                </a:solidFill>
                <a:effectLst/>
              </a:rPr>
              <a:t>These</a:t>
            </a:r>
            <a:r>
              <a:rPr lang="en-US" b="1" baseline="0" dirty="0" smtClean="0">
                <a:solidFill>
                  <a:schemeClr val="tx1"/>
                </a:solidFill>
                <a:effectLst/>
              </a:rPr>
              <a:t> are the legal classification of Drugs but also you have “Dr</a:t>
            </a:r>
            <a:r>
              <a:rPr lang="en-US" b="1" dirty="0" smtClean="0">
                <a:solidFill>
                  <a:schemeClr val="tx1"/>
                </a:solidFill>
                <a:effectLst/>
              </a:rPr>
              <a:t>ug classification system”. The Drug Classification system is  (This</a:t>
            </a:r>
            <a:r>
              <a:rPr lang="en-US" b="1" baseline="0" dirty="0" smtClean="0">
                <a:solidFill>
                  <a:schemeClr val="tx1"/>
                </a:solidFill>
                <a:effectLst/>
              </a:rPr>
              <a:t> lets your teacher know you did your research</a:t>
            </a:r>
            <a:endParaRPr lang="en-US" b="1" dirty="0" smtClean="0">
              <a:solidFill>
                <a:schemeClr val="tx1"/>
              </a:solidFill>
              <a:effectLst/>
            </a:endParaRPr>
          </a:p>
          <a:p>
            <a:pPr rtl="0"/>
            <a:endParaRPr lang="en-US" b="1" dirty="0" smtClean="0">
              <a:solidFill>
                <a:schemeClr val="tx1"/>
              </a:solidFill>
              <a:effectLst/>
            </a:endParaRPr>
          </a:p>
          <a:p>
            <a:endParaRPr lang="en-US" dirty="0" smtClean="0"/>
          </a:p>
          <a:p>
            <a:r>
              <a:rPr lang="en-US" dirty="0" smtClean="0"/>
              <a:t>• Class A drugs include: </a:t>
            </a:r>
            <a:r>
              <a:rPr lang="en-US" dirty="0" smtClean="0">
                <a:hlinkClick r:id="rId3"/>
              </a:rPr>
              <a:t>heroin</a:t>
            </a:r>
            <a:r>
              <a:rPr lang="en-US" dirty="0" smtClean="0"/>
              <a:t> (diamorphine), </a:t>
            </a:r>
            <a:r>
              <a:rPr lang="en-US" dirty="0" smtClean="0">
                <a:hlinkClick r:id="rId4"/>
              </a:rPr>
              <a:t>cocaine</a:t>
            </a:r>
            <a:r>
              <a:rPr lang="en-US" dirty="0" smtClean="0"/>
              <a:t> (including crack), </a:t>
            </a:r>
            <a:r>
              <a:rPr lang="en-US" dirty="0" smtClean="0">
                <a:hlinkClick r:id="rId5"/>
              </a:rPr>
              <a:t>methadone</a:t>
            </a:r>
            <a:r>
              <a:rPr lang="en-US" dirty="0" smtClean="0"/>
              <a:t>, </a:t>
            </a:r>
            <a:r>
              <a:rPr lang="en-US" dirty="0" smtClean="0">
                <a:hlinkClick r:id="rId6"/>
              </a:rPr>
              <a:t>ecstasy</a:t>
            </a:r>
            <a:r>
              <a:rPr lang="en-US" dirty="0" smtClean="0"/>
              <a:t> (MDMA), </a:t>
            </a:r>
            <a:r>
              <a:rPr lang="en-US" dirty="0" smtClean="0">
                <a:hlinkClick r:id="rId7"/>
              </a:rPr>
              <a:t>LSD</a:t>
            </a:r>
            <a:r>
              <a:rPr lang="en-US" dirty="0" smtClean="0"/>
              <a:t>, and </a:t>
            </a:r>
            <a:r>
              <a:rPr lang="en-US" dirty="0" smtClean="0">
                <a:hlinkClick r:id="rId8"/>
              </a:rPr>
              <a:t>magic mushrooms</a:t>
            </a:r>
            <a:r>
              <a:rPr lang="en-US" dirty="0" smtClean="0"/>
              <a:t>.</a:t>
            </a:r>
          </a:p>
          <a:p>
            <a:r>
              <a:rPr lang="en-US" dirty="0" smtClean="0"/>
              <a:t>• Class B includes: </a:t>
            </a:r>
            <a:r>
              <a:rPr lang="en-US" dirty="0" smtClean="0">
                <a:hlinkClick r:id="rId9"/>
              </a:rPr>
              <a:t>amphetamines</a:t>
            </a:r>
            <a:r>
              <a:rPr lang="en-US" dirty="0" smtClean="0"/>
              <a:t>, barbiturates, </a:t>
            </a:r>
            <a:r>
              <a:rPr lang="en-US" dirty="0" smtClean="0">
                <a:hlinkClick r:id="rId10"/>
              </a:rPr>
              <a:t>codeine</a:t>
            </a:r>
            <a:r>
              <a:rPr lang="en-US" dirty="0" smtClean="0"/>
              <a:t>, </a:t>
            </a:r>
            <a:r>
              <a:rPr lang="en-US" dirty="0" smtClean="0">
                <a:hlinkClick r:id="rId11"/>
              </a:rPr>
              <a:t>cannabis</a:t>
            </a:r>
            <a:r>
              <a:rPr lang="en-US" dirty="0" smtClean="0"/>
              <a:t>, </a:t>
            </a:r>
            <a:r>
              <a:rPr lang="en-US" dirty="0" smtClean="0">
                <a:hlinkClick r:id="rId12"/>
              </a:rPr>
              <a:t>cathinones</a:t>
            </a:r>
            <a:r>
              <a:rPr lang="en-US" dirty="0" smtClean="0"/>
              <a:t> (including </a:t>
            </a:r>
            <a:r>
              <a:rPr lang="en-US" dirty="0" smtClean="0">
                <a:hlinkClick r:id="rId13"/>
              </a:rPr>
              <a:t>mephedrone</a:t>
            </a:r>
            <a:r>
              <a:rPr lang="en-US" dirty="0" smtClean="0"/>
              <a:t>) and </a:t>
            </a:r>
            <a:r>
              <a:rPr lang="en-US" dirty="0" smtClean="0">
                <a:hlinkClick r:id="rId14"/>
              </a:rPr>
              <a:t>synthetic cannabinoids</a:t>
            </a:r>
            <a:r>
              <a:rPr lang="en-US" dirty="0" smtClean="0"/>
              <a:t>.</a:t>
            </a:r>
          </a:p>
          <a:p>
            <a:r>
              <a:rPr lang="en-US" dirty="0" smtClean="0"/>
              <a:t>• Class C includes: benzodiazepines (</a:t>
            </a:r>
            <a:r>
              <a:rPr lang="en-US" dirty="0" smtClean="0">
                <a:hlinkClick r:id="rId15"/>
              </a:rPr>
              <a:t>tranquilisers</a:t>
            </a:r>
            <a:r>
              <a:rPr lang="en-US" dirty="0" smtClean="0"/>
              <a:t>), </a:t>
            </a:r>
            <a:r>
              <a:rPr lang="en-US" dirty="0" smtClean="0">
                <a:hlinkClick r:id="rId16"/>
              </a:rPr>
              <a:t>GHB/GBL</a:t>
            </a:r>
            <a:r>
              <a:rPr lang="en-US" dirty="0" smtClean="0"/>
              <a:t>, </a:t>
            </a:r>
            <a:r>
              <a:rPr lang="en-US" dirty="0" smtClean="0">
                <a:hlinkClick r:id="rId17"/>
              </a:rPr>
              <a:t>ketamine</a:t>
            </a:r>
            <a:r>
              <a:rPr lang="en-US" dirty="0" smtClean="0"/>
              <a:t>, </a:t>
            </a:r>
            <a:r>
              <a:rPr lang="en-US" dirty="0" smtClean="0">
                <a:hlinkClick r:id="rId18"/>
              </a:rPr>
              <a:t>anabolic steroids</a:t>
            </a:r>
            <a:r>
              <a:rPr lang="en-US" dirty="0" smtClean="0"/>
              <a:t> and </a:t>
            </a:r>
            <a:r>
              <a:rPr lang="en-US" dirty="0" smtClean="0">
                <a:hlinkClick r:id="rId19"/>
              </a:rPr>
              <a:t>benzylpiperazines</a:t>
            </a:r>
            <a:r>
              <a:rPr lang="en-US" dirty="0" smtClean="0"/>
              <a:t> (BZP</a:t>
            </a:r>
          </a:p>
          <a:p>
            <a:pPr rtl="0"/>
            <a:endParaRPr lang="en-US" dirty="0">
              <a:solidFill>
                <a:schemeClr val="tx1"/>
              </a:solidFill>
              <a:effectLst/>
            </a:endParaRPr>
          </a:p>
        </p:txBody>
      </p:sp>
    </p:spTree>
    <p:extLst>
      <p:ext uri="{BB962C8B-B14F-4D97-AF65-F5344CB8AC3E}">
        <p14:creationId xmlns:p14="http://schemas.microsoft.com/office/powerpoint/2010/main" val="4032529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6</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rtl="0"/>
            <a:r>
              <a:rPr lang="en-US" b="1" dirty="0" smtClean="0">
                <a:solidFill>
                  <a:schemeClr val="tx1"/>
                </a:solidFill>
                <a:effectLst/>
              </a:rPr>
              <a:t> Just read</a:t>
            </a:r>
            <a:r>
              <a:rPr lang="en-US" b="1" baseline="0" dirty="0" smtClean="0">
                <a:solidFill>
                  <a:schemeClr val="tx1"/>
                </a:solidFill>
                <a:effectLst/>
              </a:rPr>
              <a:t> from screen it will flow better</a:t>
            </a:r>
          </a:p>
          <a:p>
            <a:pPr rtl="0"/>
            <a:endParaRPr lang="en-US" b="1" baseline="0" dirty="0" smtClean="0">
              <a:solidFill>
                <a:schemeClr val="tx1"/>
              </a:solidFill>
              <a:effectLst/>
            </a:endParaRPr>
          </a:p>
          <a:p>
            <a:pPr rtl="0"/>
            <a:endParaRPr lang="en-US" dirty="0">
              <a:solidFill>
                <a:schemeClr val="tx1"/>
              </a:solidFill>
              <a:effectLst/>
            </a:endParaRPr>
          </a:p>
        </p:txBody>
      </p:sp>
    </p:spTree>
    <p:extLst>
      <p:ext uri="{BB962C8B-B14F-4D97-AF65-F5344CB8AC3E}">
        <p14:creationId xmlns:p14="http://schemas.microsoft.com/office/powerpoint/2010/main" val="1189713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7</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rtl="0"/>
            <a:r>
              <a:rPr lang="en-US" b="1" dirty="0" smtClean="0">
                <a:solidFill>
                  <a:schemeClr val="tx1"/>
                </a:solidFill>
                <a:effectLst/>
              </a:rPr>
              <a:t> Just read</a:t>
            </a:r>
            <a:r>
              <a:rPr lang="en-US" b="1" baseline="0" dirty="0" smtClean="0">
                <a:solidFill>
                  <a:schemeClr val="tx1"/>
                </a:solidFill>
                <a:effectLst/>
              </a:rPr>
              <a:t> from screen it will flow better</a:t>
            </a:r>
          </a:p>
          <a:p>
            <a:pPr rtl="0"/>
            <a:endParaRPr lang="en-US" b="1" baseline="0" dirty="0" smtClean="0">
              <a:solidFill>
                <a:schemeClr val="tx1"/>
              </a:solidFill>
              <a:effectLst/>
            </a:endParaRPr>
          </a:p>
          <a:p>
            <a:pPr rtl="0"/>
            <a:r>
              <a:rPr lang="en-US" b="1" baseline="0" dirty="0" smtClean="0">
                <a:solidFill>
                  <a:schemeClr val="tx1"/>
                </a:solidFill>
                <a:effectLst/>
              </a:rPr>
              <a:t> </a:t>
            </a:r>
            <a:endParaRPr lang="en-US" dirty="0">
              <a:solidFill>
                <a:schemeClr val="tx1"/>
              </a:solidFill>
              <a:effectLst/>
            </a:endParaRPr>
          </a:p>
        </p:txBody>
      </p:sp>
    </p:spTree>
    <p:extLst>
      <p:ext uri="{BB962C8B-B14F-4D97-AF65-F5344CB8AC3E}">
        <p14:creationId xmlns:p14="http://schemas.microsoft.com/office/powerpoint/2010/main" val="399194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8</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rtl="0"/>
            <a:r>
              <a:rPr lang="en-US" dirty="0" smtClean="0">
                <a:solidFill>
                  <a:schemeClr val="tx1"/>
                </a:solidFill>
                <a:effectLst/>
              </a:rPr>
              <a:t>Just read the descriptions from the screen and comment on one that you know. When you get to Placebo you can say”This</a:t>
            </a:r>
            <a:r>
              <a:rPr lang="en-US" baseline="0" dirty="0" smtClean="0">
                <a:solidFill>
                  <a:schemeClr val="tx1"/>
                </a:solidFill>
                <a:effectLst/>
              </a:rPr>
              <a:t> a pill that makes you feel better but has no chemicals in the pill, it has been proven to be effective</a:t>
            </a:r>
          </a:p>
          <a:p>
            <a:pPr rtl="0"/>
            <a:endParaRPr lang="en-US" dirty="0" smtClean="0">
              <a:solidFill>
                <a:schemeClr val="tx1"/>
              </a:solidFill>
              <a:effectLst/>
            </a:endParaRPr>
          </a:p>
          <a:p>
            <a:pPr rtl="0"/>
            <a:r>
              <a:rPr lang="en-US" dirty="0" smtClean="0">
                <a:solidFill>
                  <a:schemeClr val="tx1"/>
                </a:solidFill>
                <a:effectLst/>
              </a:rPr>
              <a:t>It was better not to split up because it looks sloppy when you have continued</a:t>
            </a:r>
            <a:r>
              <a:rPr lang="en-US" baseline="0" dirty="0" smtClean="0">
                <a:solidFill>
                  <a:schemeClr val="tx1"/>
                </a:solidFill>
                <a:effectLst/>
              </a:rPr>
              <a:t> on the presentation. This way its clean.</a:t>
            </a:r>
          </a:p>
          <a:p>
            <a:pPr rtl="0"/>
            <a:endParaRPr lang="en-US" dirty="0">
              <a:solidFill>
                <a:schemeClr val="tx1"/>
              </a:solidFill>
              <a:effectLst/>
            </a:endParaRPr>
          </a:p>
        </p:txBody>
      </p:sp>
    </p:spTree>
    <p:extLst>
      <p:ext uri="{BB962C8B-B14F-4D97-AF65-F5344CB8AC3E}">
        <p14:creationId xmlns:p14="http://schemas.microsoft.com/office/powerpoint/2010/main" val="3241476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A6FB5-F53E-48FD-AF16-AF8EE587E2FC}" type="slidenum">
              <a:rPr lang="en-US" altLang="en-US"/>
              <a:pPr/>
              <a:t>9</a:t>
            </a:fld>
            <a:endParaRPr lang="en-US" altLang="en-US" dirty="0"/>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pPr rtl="0"/>
            <a:r>
              <a:rPr lang="en-US" dirty="0" smtClean="0">
                <a:solidFill>
                  <a:schemeClr val="tx1"/>
                </a:solidFill>
                <a:effectLst/>
              </a:rPr>
              <a:t>Just read the descriptions from the screen and comment on one that you know. When you get to Placebo you can say”This</a:t>
            </a:r>
            <a:r>
              <a:rPr lang="en-US" baseline="0" dirty="0" smtClean="0">
                <a:solidFill>
                  <a:schemeClr val="tx1"/>
                </a:solidFill>
                <a:effectLst/>
              </a:rPr>
              <a:t> a pill that makes you feel better but has no chemicals in the pill, it has been proven to be effective</a:t>
            </a:r>
          </a:p>
          <a:p>
            <a:pPr rtl="0"/>
            <a:endParaRPr lang="en-US" dirty="0" smtClean="0">
              <a:solidFill>
                <a:schemeClr val="tx1"/>
              </a:solidFill>
              <a:effectLst/>
            </a:endParaRPr>
          </a:p>
          <a:p>
            <a:pPr rtl="0"/>
            <a:r>
              <a:rPr lang="en-US" dirty="0" smtClean="0">
                <a:solidFill>
                  <a:schemeClr val="tx1"/>
                </a:solidFill>
                <a:effectLst/>
              </a:rPr>
              <a:t>It was better not to split up because it looks sloppy when you have continued</a:t>
            </a:r>
            <a:r>
              <a:rPr lang="en-US" baseline="0" dirty="0" smtClean="0">
                <a:solidFill>
                  <a:schemeClr val="tx1"/>
                </a:solidFill>
                <a:effectLst/>
              </a:rPr>
              <a:t> on the presentation. This way its clean.</a:t>
            </a:r>
          </a:p>
          <a:p>
            <a:pPr rtl="0"/>
            <a:endParaRPr lang="en-US" dirty="0">
              <a:solidFill>
                <a:schemeClr val="tx1"/>
              </a:solidFill>
              <a:effectLst/>
            </a:endParaRPr>
          </a:p>
        </p:txBody>
      </p:sp>
    </p:spTree>
    <p:extLst>
      <p:ext uri="{BB962C8B-B14F-4D97-AF65-F5344CB8AC3E}">
        <p14:creationId xmlns:p14="http://schemas.microsoft.com/office/powerpoint/2010/main" val="4138632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5275" y="2771775"/>
            <a:ext cx="75438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defRPr sz="36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295275" y="3381375"/>
            <a:ext cx="7543800" cy="4572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buFontTx/>
              <a:buNone/>
              <a:defRPr sz="24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119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1717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3627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5904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490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22783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5350" y="12192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2192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87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43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7442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2868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9271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5477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686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95350" y="12192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hyperlink" Target="http://www.merriam-webster.com/medical/pharmacology" TargetMode="External"/><Relationship Id="rId4" Type="http://schemas.openxmlformats.org/officeDocument/2006/relationships/hyperlink" Target="http://www.drug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endParaRPr lang="en-US" altLang="en-US" dirty="0" smtClean="0"/>
          </a:p>
          <a:p>
            <a:r>
              <a:rPr lang="en-US" altLang="en-US" dirty="0"/>
              <a:t>	</a:t>
            </a:r>
            <a:r>
              <a:rPr lang="en-US" altLang="en-US" dirty="0" smtClean="0"/>
              <a:t>	Presented by Student</a:t>
            </a:r>
            <a:endParaRPr lang="en-US" altLang="en-US" dirty="0"/>
          </a:p>
          <a:p>
            <a:endParaRPr lang="en-US" altLang="en-US" dirty="0"/>
          </a:p>
        </p:txBody>
      </p:sp>
      <p:sp>
        <p:nvSpPr>
          <p:cNvPr id="2053" name="Rectangle 5"/>
          <p:cNvSpPr>
            <a:spLocks noGrp="1" noChangeArrowheads="1"/>
          </p:cNvSpPr>
          <p:nvPr>
            <p:ph type="ctrTitle"/>
          </p:nvPr>
        </p:nvSpPr>
        <p:spPr>
          <a:xfrm>
            <a:off x="2438400" y="2676525"/>
            <a:ext cx="7543800" cy="704850"/>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r>
              <a:rPr lang="en-US" altLang="en-US" dirty="0" smtClean="0"/>
              <a:t>Pharmacology</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2286000" y="457200"/>
            <a:ext cx="8686800" cy="381000"/>
          </a:xfrm>
        </p:spPr>
        <p:txBody>
          <a:bodyPr/>
          <a:lstStyle/>
          <a:p>
            <a:r>
              <a:rPr lang="en-US" altLang="en-US" sz="4000" dirty="0" smtClean="0"/>
              <a:t> Thank you</a:t>
            </a:r>
            <a:endParaRPr lang="ru-RU" altLang="en-US" sz="4000" dirty="0"/>
          </a:p>
        </p:txBody>
      </p:sp>
      <p:sp>
        <p:nvSpPr>
          <p:cNvPr id="17415" name="Rectangle 7"/>
          <p:cNvSpPr>
            <a:spLocks noGrp="1" noChangeArrowheads="1"/>
          </p:cNvSpPr>
          <p:nvPr>
            <p:ph type="body" idx="1"/>
          </p:nvPr>
        </p:nvSpPr>
        <p:spPr/>
        <p:txBody>
          <a:bodyPr/>
          <a:lstStyle/>
          <a:p>
            <a:pPr>
              <a:lnSpc>
                <a:spcPct val="80000"/>
              </a:lnSpc>
            </a:pPr>
            <a:r>
              <a:rPr lang="en-US" altLang="ko-KR" sz="1800" dirty="0" smtClean="0">
                <a:latin typeface="Verdana" panose="020B0604030504040204" pitchFamily="34" charset="0"/>
                <a:ea typeface="굴림" panose="020B0600000101010101" pitchFamily="34" charset="-127"/>
              </a:rPr>
              <a:t>Thank you for listening to my presentation today!</a:t>
            </a:r>
          </a:p>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en-US" sz="1800" dirty="0"/>
          </a:p>
          <a:p>
            <a:pPr>
              <a:lnSpc>
                <a:spcPct val="80000"/>
              </a:lnSpc>
            </a:pPr>
            <a:endParaRPr lang="ru-RU" altLang="en-US" sz="1800" dirty="0"/>
          </a:p>
          <a:p>
            <a:pPr marL="0" indent="0">
              <a:lnSpc>
                <a:spcPct val="80000"/>
              </a:lnSpc>
              <a:buNone/>
            </a:pPr>
            <a:endParaRPr lang="ru-RU" altLang="en-US" sz="1800" dirty="0"/>
          </a:p>
        </p:txBody>
      </p:sp>
    </p:spTree>
    <p:extLst>
      <p:ext uri="{BB962C8B-B14F-4D97-AF65-F5344CB8AC3E}">
        <p14:creationId xmlns:p14="http://schemas.microsoft.com/office/powerpoint/2010/main" val="466722576"/>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applause.wav"/>
          </p:stSnd>
        </p:sndAc>
      </p:transition>
    </mc:Choice>
    <mc:Fallback xmlns="">
      <p:transition spd="slow">
        <p:sndAc>
          <p:stSnd>
            <p:snd r:embed="rId4" name="applause.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2286000" y="457200"/>
            <a:ext cx="8686800" cy="381000"/>
          </a:xfrm>
        </p:spPr>
        <p:txBody>
          <a:bodyPr/>
          <a:lstStyle/>
          <a:p>
            <a:r>
              <a:rPr lang="en-US" altLang="en-US" sz="4000" dirty="0" smtClean="0"/>
              <a:t> References</a:t>
            </a:r>
            <a:endParaRPr lang="ru-RU" altLang="en-US" sz="4000" dirty="0"/>
          </a:p>
        </p:txBody>
      </p:sp>
      <p:sp>
        <p:nvSpPr>
          <p:cNvPr id="17415" name="Rectangle 7"/>
          <p:cNvSpPr>
            <a:spLocks noGrp="1" noChangeArrowheads="1"/>
          </p:cNvSpPr>
          <p:nvPr>
            <p:ph type="body" idx="1"/>
          </p:nvPr>
        </p:nvSpPr>
        <p:spPr/>
        <p:txBody>
          <a:bodyPr/>
          <a:lstStyle/>
          <a:p>
            <a:pPr>
              <a:lnSpc>
                <a:spcPct val="80000"/>
              </a:lnSpc>
            </a:pPr>
            <a:r>
              <a:rPr lang="en-US" altLang="en-US" sz="1800" dirty="0" smtClean="0"/>
              <a:t>Drugs.com(2015).Definition of Drugs. Retrieved April 20, 2015 from </a:t>
            </a:r>
            <a:r>
              <a:rPr lang="en-US" altLang="en-US" sz="1800" dirty="0" smtClean="0">
                <a:hlinkClick r:id="rId4"/>
              </a:rPr>
              <a:t>http://www.drugs.com</a:t>
            </a:r>
            <a:endParaRPr lang="en-US" altLang="en-US" sz="1800" dirty="0" smtClean="0"/>
          </a:p>
          <a:p>
            <a:pPr marL="0" indent="0">
              <a:lnSpc>
                <a:spcPct val="80000"/>
              </a:lnSpc>
              <a:buNone/>
            </a:pPr>
            <a:endParaRPr lang="ru-RU" altLang="en-US" sz="1800" dirty="0" smtClean="0"/>
          </a:p>
          <a:p>
            <a:pPr>
              <a:lnSpc>
                <a:spcPct val="80000"/>
              </a:lnSpc>
            </a:pPr>
            <a:r>
              <a:rPr lang="en-US" altLang="en-US" sz="1800" dirty="0" smtClean="0"/>
              <a:t>Merriam-Webster.(2015).Medical dictionary: Pharmacology. Retrieved April 20, 2015 from </a:t>
            </a:r>
            <a:r>
              <a:rPr lang="en-US" altLang="en-US" sz="1800" dirty="0" smtClean="0">
                <a:hlinkClick r:id="rId5"/>
              </a:rPr>
              <a:t>http://</a:t>
            </a:r>
            <a:r>
              <a:rPr lang="en-US" altLang="en-US" sz="1800" dirty="0" smtClean="0">
                <a:hlinkClick r:id="rId5"/>
              </a:rPr>
              <a:t>www.merriam-webster.com/medical/pharmacology</a:t>
            </a:r>
            <a:endParaRPr lang="en-US" altLang="en-US" sz="1800" dirty="0" smtClean="0"/>
          </a:p>
          <a:p>
            <a:pPr>
              <a:lnSpc>
                <a:spcPct val="80000"/>
              </a:lnSpc>
            </a:pPr>
            <a:endParaRPr lang="en-US" altLang="en-US" sz="1800" dirty="0"/>
          </a:p>
          <a:p>
            <a:pPr>
              <a:lnSpc>
                <a:spcPct val="80000"/>
              </a:lnSpc>
            </a:pPr>
            <a:r>
              <a:rPr lang="en-US" altLang="en-US" sz="1800" dirty="0"/>
              <a:t>Pharmacorama.(2015).Routes of drug administration. Retrieved April 20, 2015 from http://www.pharmacorama.com/en/Sections/Pharmacokinetics-5.php</a:t>
            </a:r>
            <a:endParaRPr lang="ru-RU" altLang="en-US" sz="1800" dirty="0"/>
          </a:p>
          <a:p>
            <a:pPr>
              <a:lnSpc>
                <a:spcPct val="80000"/>
              </a:lnSpc>
            </a:pPr>
            <a:endParaRPr lang="en-US" altLang="en-US" sz="1800" dirty="0" smtClean="0"/>
          </a:p>
          <a:p>
            <a:pPr>
              <a:lnSpc>
                <a:spcPct val="80000"/>
              </a:lnSpc>
            </a:pPr>
            <a:endParaRPr lang="ru-RU" altLang="en-US" sz="1800" dirty="0" smtClean="0"/>
          </a:p>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en-US" sz="1800" dirty="0"/>
          </a:p>
          <a:p>
            <a:pPr>
              <a:lnSpc>
                <a:spcPct val="80000"/>
              </a:lnSpc>
            </a:pPr>
            <a:endParaRPr lang="ru-RU" altLang="en-US" sz="1800" dirty="0"/>
          </a:p>
          <a:p>
            <a:pPr marL="0" indent="0">
              <a:lnSpc>
                <a:spcPct val="80000"/>
              </a:lnSpc>
              <a:buNone/>
            </a:pPr>
            <a:endParaRPr lang="ru-RU" altLang="en-US" sz="1800" dirty="0"/>
          </a:p>
        </p:txBody>
      </p:sp>
    </p:spTree>
    <p:extLst>
      <p:ext uri="{BB962C8B-B14F-4D97-AF65-F5344CB8AC3E}">
        <p14:creationId xmlns:p14="http://schemas.microsoft.com/office/powerpoint/2010/main" val="627605071"/>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applause.wav"/>
          </p:stSnd>
        </p:sndAc>
      </p:transition>
    </mc:Choice>
    <mc:Fallback xmlns="">
      <p:transition spd="slow">
        <p:sndAc>
          <p:stSnd>
            <p:snd r:embed="rId6" name="applaus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1905000" y="457200"/>
            <a:ext cx="8686800" cy="381000"/>
          </a:xfrm>
        </p:spPr>
        <p:txBody>
          <a:bodyPr/>
          <a:lstStyle/>
          <a:p>
            <a:r>
              <a:rPr lang="en-US" altLang="en-US" sz="4000" dirty="0" smtClean="0"/>
              <a:t>Agenda</a:t>
            </a:r>
            <a:endParaRPr lang="ru-RU" altLang="en-US" sz="4000" dirty="0"/>
          </a:p>
        </p:txBody>
      </p:sp>
      <p:sp>
        <p:nvSpPr>
          <p:cNvPr id="17415" name="Rectangle 7"/>
          <p:cNvSpPr>
            <a:spLocks noGrp="1" noChangeArrowheads="1"/>
          </p:cNvSpPr>
          <p:nvPr>
            <p:ph type="body" idx="1"/>
          </p:nvPr>
        </p:nvSpPr>
        <p:spPr/>
        <p:txBody>
          <a:bodyPr/>
          <a:lstStyle/>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Define Pharmacology</a:t>
            </a:r>
            <a:endParaRPr lang="en-US" altLang="ko-KR" sz="1800" dirty="0">
              <a:latin typeface="Verdana" panose="020B0604030504040204" pitchFamily="34" charset="0"/>
              <a:ea typeface="굴림" panose="020B0600000101010101" pitchFamily="34" charset="-127"/>
            </a:endParaRP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Drug names</a:t>
            </a:r>
          </a:p>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Legal </a:t>
            </a:r>
            <a:r>
              <a:rPr lang="en-US" altLang="ko-KR" sz="1800" dirty="0" smtClean="0">
                <a:latin typeface="Verdana" panose="020B0604030504040204" pitchFamily="34" charset="0"/>
                <a:ea typeface="굴림" panose="020B0600000101010101" pitchFamily="34" charset="-127"/>
              </a:rPr>
              <a:t>Classification of Drugs</a:t>
            </a: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Pharmacology </a:t>
            </a:r>
            <a:r>
              <a:rPr lang="en-US" altLang="ko-KR" sz="1800" dirty="0" smtClean="0">
                <a:latin typeface="Verdana" panose="020B0604030504040204" pitchFamily="34" charset="0"/>
                <a:ea typeface="굴림" panose="020B0600000101010101" pitchFamily="34" charset="-127"/>
              </a:rPr>
              <a:t>Definition(1)</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Pharmacology Definition (2) </a:t>
            </a: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Routes of Drugs Administration</a:t>
            </a: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Method </a:t>
            </a:r>
            <a:r>
              <a:rPr lang="en-US" altLang="ko-KR" sz="1800" dirty="0" smtClean="0">
                <a:latin typeface="Verdana" panose="020B0604030504040204" pitchFamily="34" charset="0"/>
                <a:ea typeface="굴림" panose="020B0600000101010101" pitchFamily="34" charset="-127"/>
              </a:rPr>
              <a:t>of Drugs Administration</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References </a:t>
            </a:r>
          </a:p>
          <a:p>
            <a:pPr>
              <a:lnSpc>
                <a:spcPct val="80000"/>
              </a:lnSpc>
            </a:pPr>
            <a:endParaRPr lang="en-US" alt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1905000" y="457200"/>
            <a:ext cx="8686800" cy="381000"/>
          </a:xfrm>
        </p:spPr>
        <p:txBody>
          <a:bodyPr/>
          <a:lstStyle/>
          <a:p>
            <a:r>
              <a:rPr lang="en-US" altLang="en-US" sz="4000" dirty="0" smtClean="0"/>
              <a:t>Define Pharmacology</a:t>
            </a:r>
            <a:endParaRPr lang="ru-RU" altLang="en-US" sz="4000" dirty="0"/>
          </a:p>
        </p:txBody>
      </p:sp>
      <p:sp>
        <p:nvSpPr>
          <p:cNvPr id="17415" name="Rectangle 7"/>
          <p:cNvSpPr>
            <a:spLocks noGrp="1" noChangeArrowheads="1"/>
          </p:cNvSpPr>
          <p:nvPr>
            <p:ph type="body" idx="1"/>
          </p:nvPr>
        </p:nvSpPr>
        <p:spPr/>
        <p:txBody>
          <a:bodyPr/>
          <a:lstStyle/>
          <a:p>
            <a:pPr>
              <a:lnSpc>
                <a:spcPct val="80000"/>
              </a:lnSpc>
            </a:pPr>
            <a:r>
              <a:rPr lang="en-US" altLang="ko-KR" sz="1800" dirty="0" smtClean="0">
                <a:latin typeface="Verdana" panose="020B0604030504040204" pitchFamily="34" charset="0"/>
                <a:ea typeface="굴림" panose="020B0600000101010101" pitchFamily="34" charset="-127"/>
              </a:rPr>
              <a:t>Pharmacology is the branch of medicine and biology concerned with the study and knowledge of drugs</a:t>
            </a:r>
            <a:endParaRPr lang="en-US" altLang="ko-KR" sz="1800" dirty="0">
              <a:latin typeface="Verdana" panose="020B0604030504040204" pitchFamily="34" charset="0"/>
              <a:ea typeface="굴림" panose="020B0600000101010101" pitchFamily="34" charset="-127"/>
            </a:endParaRP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Man-made</a:t>
            </a:r>
          </a:p>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Natural </a:t>
            </a: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Endogenous(With in the body)</a:t>
            </a: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Pharmacology is both clinical and applied science</a:t>
            </a: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Pharmacology is knowledge of drugs </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The science of drugs including their origin, composition, pharmacokinetics, therapeutic use, and toxicology </a:t>
            </a:r>
          </a:p>
          <a:p>
            <a:pPr>
              <a:lnSpc>
                <a:spcPct val="80000"/>
              </a:lnSpc>
            </a:pPr>
            <a:endParaRPr lang="en-US" altLang="en-US" sz="1800" dirty="0"/>
          </a:p>
          <a:p>
            <a:pPr>
              <a:lnSpc>
                <a:spcPct val="80000"/>
              </a:lnSpc>
            </a:pPr>
            <a:endParaRPr lang="ru-RU" altLang="en-US" sz="1800" dirty="0">
              <a:solidFill>
                <a:srgbClr val="0070C0"/>
              </a:solidFill>
            </a:endParaRPr>
          </a:p>
          <a:p>
            <a:pPr marL="0" indent="0">
              <a:lnSpc>
                <a:spcPct val="80000"/>
              </a:lnSpc>
              <a:buNone/>
            </a:pPr>
            <a:r>
              <a:rPr lang="en-US" altLang="en-US" sz="1100" dirty="0" smtClean="0"/>
              <a:t>Merriam-Webster.(2015).Medical dictionary: Pharmacology. Retrieved April 20, 2015 from http://www.merriam-webster.com/medical/pharmacology</a:t>
            </a:r>
            <a:endParaRPr lang="ru-RU" altLang="en-US" sz="11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00" y="1752600"/>
            <a:ext cx="2046218" cy="1743075"/>
          </a:xfrm>
          <a:prstGeom prst="rect">
            <a:avLst/>
          </a:prstGeom>
        </p:spPr>
      </p:pic>
    </p:spTree>
    <p:extLst>
      <p:ext uri="{BB962C8B-B14F-4D97-AF65-F5344CB8AC3E}">
        <p14:creationId xmlns:p14="http://schemas.microsoft.com/office/powerpoint/2010/main" val="2953214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1905000" y="457200"/>
            <a:ext cx="8686800" cy="381000"/>
          </a:xfrm>
        </p:spPr>
        <p:txBody>
          <a:bodyPr/>
          <a:lstStyle/>
          <a:p>
            <a:r>
              <a:rPr lang="en-US" altLang="en-US" sz="4000" dirty="0" smtClean="0"/>
              <a:t>Drug Names</a:t>
            </a:r>
            <a:endParaRPr lang="ru-RU" altLang="en-US" sz="4000" dirty="0"/>
          </a:p>
        </p:txBody>
      </p:sp>
      <p:sp>
        <p:nvSpPr>
          <p:cNvPr id="17415" name="Rectangle 7"/>
          <p:cNvSpPr>
            <a:spLocks noGrp="1" noChangeArrowheads="1"/>
          </p:cNvSpPr>
          <p:nvPr>
            <p:ph type="body" idx="1"/>
          </p:nvPr>
        </p:nvSpPr>
        <p:spPr>
          <a:xfrm>
            <a:off x="895350" y="1219200"/>
            <a:ext cx="7486650" cy="4191000"/>
          </a:xfrm>
        </p:spPr>
        <p:txBody>
          <a:bodyPr/>
          <a:lstStyle/>
          <a:p>
            <a:pPr>
              <a:lnSpc>
                <a:spcPct val="80000"/>
              </a:lnSpc>
            </a:pPr>
            <a:r>
              <a:rPr lang="en-US" altLang="ko-KR" sz="1800" dirty="0" smtClean="0">
                <a:solidFill>
                  <a:srgbClr val="0070C0"/>
                </a:solidFill>
                <a:latin typeface="Verdana" panose="020B0604030504040204" pitchFamily="34" charset="0"/>
                <a:ea typeface="굴림" panose="020B0600000101010101" pitchFamily="34" charset="-127"/>
              </a:rPr>
              <a:t>Chemical versus Generic </a:t>
            </a:r>
          </a:p>
          <a:p>
            <a:pPr marL="457200" lvl="1" indent="0">
              <a:lnSpc>
                <a:spcPct val="80000"/>
              </a:lnSpc>
              <a:buNone/>
            </a:pPr>
            <a:endParaRPr lang="en-US" sz="1800" dirty="0" smtClean="0">
              <a:solidFill>
                <a:srgbClr val="0070C0"/>
              </a:solidFill>
              <a:latin typeface="Verdana" panose="020B0604030504040204" pitchFamily="34" charset="0"/>
              <a:ea typeface="굴림" panose="020B0600000101010101" pitchFamily="34" charset="-127"/>
            </a:endParaRPr>
          </a:p>
          <a:p>
            <a:pPr lvl="1">
              <a:lnSpc>
                <a:spcPct val="80000"/>
              </a:lnSpc>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Generic-the generic name of a drug is an internationally recognized name for that particular chemical, it is created to be unique, fairly simple, and often to link that drug with other drugs in the same class. </a:t>
            </a:r>
            <a:r>
              <a:rPr lang="en-US" sz="1600" dirty="0" smtClean="0">
                <a:latin typeface="Verdana" panose="020B0604030504040204" pitchFamily="34" charset="0"/>
                <a:ea typeface="Verdana" panose="020B0604030504040204" pitchFamily="34" charset="0"/>
                <a:cs typeface="Verdana" panose="020B0604030504040204" pitchFamily="34" charset="0"/>
              </a:rPr>
              <a:t>(Valium is generic name) Lotrel is generic name </a:t>
            </a:r>
            <a:endParaRPr lang="en-US" sz="1600" dirty="0" smtClean="0">
              <a:latin typeface="Verdana" panose="020B0604030504040204" pitchFamily="34" charset="0"/>
              <a:ea typeface="Verdana" panose="020B0604030504040204" pitchFamily="34" charset="0"/>
              <a:cs typeface="Verdana" panose="020B0604030504040204" pitchFamily="34" charset="0"/>
            </a:endParaRPr>
          </a:p>
          <a:p>
            <a:pPr lvl="1">
              <a:lnSpc>
                <a:spcPct val="80000"/>
              </a:lnSpc>
              <a:buFont typeface="Arial" panose="020B0604020202020204" pitchFamily="34" charset="0"/>
              <a:buChar char="•"/>
            </a:pPr>
            <a:endParaRPr lang="en-US" sz="1600" dirty="0" smtClean="0">
              <a:latin typeface="Verdana" panose="020B0604030504040204" pitchFamily="34" charset="0"/>
              <a:ea typeface="Verdana" panose="020B0604030504040204" pitchFamily="34" charset="0"/>
              <a:cs typeface="Verdana" panose="020B0604030504040204" pitchFamily="34" charset="0"/>
            </a:endParaRPr>
          </a:p>
          <a:p>
            <a:pPr lvl="1">
              <a:lnSpc>
                <a:spcPct val="80000"/>
              </a:lnSpc>
              <a:buFont typeface="Arial" panose="020B0604020202020204" pitchFamily="34" charset="0"/>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Chemical-the chemical name that describes the drugs molecular structure </a:t>
            </a:r>
            <a:r>
              <a:rPr lang="en-US" sz="1600" dirty="0" smtClean="0">
                <a:latin typeface="Verdana" panose="020B0604030504040204" pitchFamily="34" charset="0"/>
                <a:ea typeface="Verdana" panose="020B0604030504040204" pitchFamily="34" charset="0"/>
                <a:cs typeface="Verdana" panose="020B0604030504040204" pitchFamily="34" charset="0"/>
              </a:rPr>
              <a:t> Diazepam is the chemical structure for Valium. Amlodipine is the chemical structure for Lotrel</a:t>
            </a:r>
            <a:r>
              <a:rPr lang="en-US" sz="1600" dirty="0" smtClean="0">
                <a:latin typeface="Verdana" panose="020B0604030504040204" pitchFamily="34" charset="0"/>
                <a:ea typeface="Verdana" panose="020B0604030504040204" pitchFamily="34" charset="0"/>
                <a:cs typeface="Verdana" panose="020B0604030504040204" pitchFamily="34" charset="0"/>
              </a:rPr>
              <a:t>  </a:t>
            </a:r>
            <a:endParaRPr lang="en-US" sz="1600" dirty="0" smtClean="0">
              <a:latin typeface="Verdana" panose="020B0604030504040204" pitchFamily="34" charset="0"/>
              <a:ea typeface="Verdana" panose="020B0604030504040204" pitchFamily="34" charset="0"/>
              <a:cs typeface="Verdana" panose="020B0604030504040204" pitchFamily="34" charset="0"/>
            </a:endParaRPr>
          </a:p>
          <a:p>
            <a:pPr lvl="1">
              <a:lnSpc>
                <a:spcPct val="80000"/>
              </a:lnSpc>
              <a:buFont typeface="Arial" panose="020B0604020202020204" pitchFamily="34" charset="0"/>
              <a:buChar char="•"/>
            </a:pPr>
            <a:endParaRPr lang="en-US" sz="1600" dirty="0" smtClean="0">
              <a:latin typeface="Verdana" panose="020B0604030504040204" pitchFamily="34" charset="0"/>
              <a:ea typeface="Verdana" panose="020B0604030504040204" pitchFamily="34" charset="0"/>
              <a:cs typeface="Verdana" panose="020B0604030504040204" pitchFamily="34" charset="0"/>
            </a:endParaRPr>
          </a:p>
          <a:p>
            <a:pPr>
              <a:lnSpc>
                <a:spcPct val="80000"/>
              </a:lnSpc>
              <a:buFont typeface="Arial" panose="020B0604020202020204" pitchFamily="34" charset="0"/>
              <a:buChar char="•"/>
            </a:pPr>
            <a:r>
              <a:rPr lang="en-US" sz="16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Non-Proprietary versus Brand/Proprietary</a:t>
            </a:r>
          </a:p>
          <a:p>
            <a:pPr>
              <a:lnSpc>
                <a:spcPct val="80000"/>
              </a:lnSpc>
              <a:buFont typeface="Arial" panose="020B0604020202020204" pitchFamily="34" charset="0"/>
              <a:buChar char="•"/>
            </a:pPr>
            <a:endParaRPr lang="en-US" altLang="ko-KR" sz="1600" dirty="0" smtClean="0">
              <a:latin typeface="Verdana" panose="020B0604030504040204" pitchFamily="34" charset="0"/>
              <a:ea typeface="Verdana" panose="020B0604030504040204" pitchFamily="34" charset="0"/>
              <a:cs typeface="Verdana" panose="020B0604030504040204" pitchFamily="34" charset="0"/>
            </a:endParaRPr>
          </a:p>
          <a:p>
            <a:pPr lvl="1">
              <a:lnSpc>
                <a:spcPct val="80000"/>
              </a:lnSpc>
              <a:buFont typeface="Arial" panose="020B0604020202020204" pitchFamily="34" charset="0"/>
              <a:buChar char="•"/>
            </a:pPr>
            <a:r>
              <a:rPr lang="en-US" altLang="ko-KR" sz="1600" dirty="0" smtClean="0">
                <a:latin typeface="Verdana" panose="020B0604030504040204" pitchFamily="34" charset="0"/>
                <a:ea typeface="Verdana" panose="020B0604030504040204" pitchFamily="34" charset="0"/>
                <a:cs typeface="Verdana" panose="020B0604030504040204" pitchFamily="34" charset="0"/>
              </a:rPr>
              <a:t>Non Proprietary-</a:t>
            </a:r>
            <a:r>
              <a:rPr lang="en-US" sz="1600" dirty="0" smtClean="0"/>
              <a:t>the chemical or generic name of a drug or device, as distinguished from a brand name or trademark. A nonproprietary name may be indicated by the letters </a:t>
            </a:r>
            <a:r>
              <a:rPr lang="en-US" sz="1600" dirty="0" smtClean="0"/>
              <a:t>USAN The Non Proprietary Brand of Prozac  would be Fluoxetine</a:t>
            </a:r>
            <a:endParaRPr lang="en-US" sz="1600" dirty="0" smtClean="0"/>
          </a:p>
          <a:p>
            <a:pPr marL="457200" lvl="1" indent="0">
              <a:lnSpc>
                <a:spcPct val="80000"/>
              </a:lnSpc>
              <a:buNone/>
            </a:pPr>
            <a:endParaRPr lang="en-US" sz="1600" dirty="0" smtClean="0"/>
          </a:p>
          <a:p>
            <a:pPr lvl="1">
              <a:lnSpc>
                <a:spcPct val="80000"/>
              </a:lnSpc>
              <a:buFont typeface="Arial" panose="020B0604020202020204" pitchFamily="34" charset="0"/>
              <a:buChar char="•"/>
            </a:pPr>
            <a:r>
              <a:rPr lang="en-US" altLang="ko-KR" sz="1600" dirty="0" smtClean="0">
                <a:latin typeface="Verdana" panose="020B0604030504040204" pitchFamily="34" charset="0"/>
                <a:ea typeface="굴림" panose="020B0600000101010101" pitchFamily="34" charset="-127"/>
              </a:rPr>
              <a:t>Brand Proprietary-Proprietary brand is a given brand name that is developed and marketed exclusive to the brand of the retailer that can be targeted to specific </a:t>
            </a:r>
            <a:r>
              <a:rPr lang="en-US" altLang="ko-KR" sz="1600" dirty="0" smtClean="0">
                <a:latin typeface="Verdana" panose="020B0604030504040204" pitchFamily="34" charset="0"/>
                <a:ea typeface="굴림" panose="020B0600000101010101" pitchFamily="34" charset="-127"/>
              </a:rPr>
              <a:t>customers-Prozac is Proprietary brand</a:t>
            </a:r>
            <a:endParaRPr lang="en-US" altLang="ko-KR" sz="1600" dirty="0">
              <a:latin typeface="Verdana" panose="020B0604030504040204" pitchFamily="34" charset="0"/>
              <a:ea typeface="굴림" panose="020B0600000101010101" pitchFamily="34" charset="-127"/>
            </a:endParaRPr>
          </a:p>
          <a:p>
            <a:pPr>
              <a:lnSpc>
                <a:spcPct val="80000"/>
              </a:lnSpc>
            </a:pPr>
            <a:endParaRPr lang="en-US" altLang="ko-KR" sz="1800" dirty="0">
              <a:latin typeface="Verdana" panose="020B0604030504040204" pitchFamily="34" charset="0"/>
              <a:ea typeface="굴림" panose="020B0600000101010101" pitchFamily="34" charset="-127"/>
            </a:endParaRPr>
          </a:p>
          <a:p>
            <a:pPr marL="0" indent="0">
              <a:lnSpc>
                <a:spcPct val="80000"/>
              </a:lnSpc>
              <a:buNone/>
            </a:pPr>
            <a:r>
              <a:rPr lang="en-US" sz="1800" dirty="0" smtClean="0"/>
              <a:t> </a:t>
            </a:r>
            <a:endParaRPr lang="ru-RU" altLang="en-US" sz="1800" dirty="0"/>
          </a:p>
          <a:p>
            <a:pPr>
              <a:lnSpc>
                <a:spcPct val="80000"/>
              </a:lnSpc>
            </a:pPr>
            <a:endParaRPr lang="ru-RU" altLang="en-US" sz="1800" dirty="0"/>
          </a:p>
        </p:txBody>
      </p:sp>
      <p:sp>
        <p:nvSpPr>
          <p:cNvPr id="3" name="AutoShape 2" descr="Image result for valium"/>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3009900"/>
            <a:ext cx="833620" cy="83362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6281" y="5556564"/>
            <a:ext cx="978339" cy="63697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7977" y="2057400"/>
            <a:ext cx="1114602" cy="571500"/>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3319" y="4341944"/>
            <a:ext cx="919162" cy="842962"/>
          </a:xfrm>
          <a:prstGeom prst="rect">
            <a:avLst/>
          </a:prstGeom>
        </p:spPr>
      </p:pic>
    </p:spTree>
    <p:extLst>
      <p:ext uri="{BB962C8B-B14F-4D97-AF65-F5344CB8AC3E}">
        <p14:creationId xmlns:p14="http://schemas.microsoft.com/office/powerpoint/2010/main" val="2576013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1905000" y="457200"/>
            <a:ext cx="8686800" cy="381000"/>
          </a:xfrm>
        </p:spPr>
        <p:txBody>
          <a:bodyPr/>
          <a:lstStyle/>
          <a:p>
            <a:r>
              <a:rPr lang="en-US" altLang="en-US" sz="4000" dirty="0" smtClean="0"/>
              <a:t>Legal Classification of Drugs</a:t>
            </a:r>
            <a:endParaRPr lang="ru-RU" altLang="en-US" sz="4000" dirty="0"/>
          </a:p>
        </p:txBody>
      </p:sp>
      <p:sp>
        <p:nvSpPr>
          <p:cNvPr id="17415" name="Rectangle 7"/>
          <p:cNvSpPr>
            <a:spLocks noGrp="1" noChangeArrowheads="1"/>
          </p:cNvSpPr>
          <p:nvPr>
            <p:ph type="body" idx="1"/>
          </p:nvPr>
        </p:nvSpPr>
        <p:spPr/>
        <p:txBody>
          <a:bodyPr/>
          <a:lstStyle/>
          <a:p>
            <a:pPr>
              <a:lnSpc>
                <a:spcPct val="80000"/>
              </a:lnSpc>
            </a:pPr>
            <a:r>
              <a:rPr lang="en-US" altLang="ko-KR" sz="1800" dirty="0" smtClean="0">
                <a:latin typeface="Verdana" panose="020B0604030504040204" pitchFamily="34" charset="0"/>
                <a:ea typeface="굴림" panose="020B0600000101010101" pitchFamily="34" charset="-127"/>
              </a:rPr>
              <a:t>Define Prescription Drugs- A drug that can only be obtained by means of a physicians prescription </a:t>
            </a:r>
          </a:p>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Prescription Drug- </a:t>
            </a:r>
          </a:p>
          <a:p>
            <a:pPr lvl="1">
              <a:lnSpc>
                <a:spcPct val="80000"/>
              </a:lnSpc>
            </a:pPr>
            <a:r>
              <a:rPr lang="en-US" altLang="ko-KR" sz="1400" dirty="0" smtClean="0">
                <a:latin typeface="Verdana" panose="020B0604030504040204" pitchFamily="34" charset="0"/>
                <a:ea typeface="굴림" panose="020B0600000101010101" pitchFamily="34" charset="-127"/>
              </a:rPr>
              <a:t>Bought at pharmacy</a:t>
            </a:r>
          </a:p>
          <a:p>
            <a:pPr lvl="1">
              <a:lnSpc>
                <a:spcPct val="80000"/>
              </a:lnSpc>
            </a:pPr>
            <a:r>
              <a:rPr lang="en-US" altLang="ko-KR" sz="1400" dirty="0" smtClean="0">
                <a:latin typeface="Verdana" panose="020B0604030504040204" pitchFamily="34" charset="0"/>
                <a:ea typeface="굴림" panose="020B0600000101010101" pitchFamily="34" charset="-127"/>
              </a:rPr>
              <a:t>Prescribed by a physician</a:t>
            </a:r>
          </a:p>
          <a:p>
            <a:pPr lvl="1">
              <a:lnSpc>
                <a:spcPct val="80000"/>
              </a:lnSpc>
            </a:pPr>
            <a:r>
              <a:rPr lang="en-US" altLang="ko-KR" sz="1400" dirty="0" smtClean="0">
                <a:latin typeface="Verdana" panose="020B0604030504040204" pitchFamily="34" charset="0"/>
                <a:ea typeface="굴림" panose="020B0600000101010101" pitchFamily="34" charset="-127"/>
              </a:rPr>
              <a:t>Prescribed and intended for the use of one person</a:t>
            </a:r>
          </a:p>
          <a:p>
            <a:pPr lvl="1">
              <a:lnSpc>
                <a:spcPct val="80000"/>
              </a:lnSpc>
            </a:pPr>
            <a:r>
              <a:rPr lang="en-US" altLang="ko-KR" sz="1400" dirty="0" smtClean="0">
                <a:latin typeface="Verdana" panose="020B0604030504040204" pitchFamily="34" charset="0"/>
                <a:ea typeface="굴림" panose="020B0600000101010101" pitchFamily="34" charset="-127"/>
              </a:rPr>
              <a:t>Regulated by FDA through New Drug Application(NDA)</a:t>
            </a:r>
          </a:p>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Over the counter drug-</a:t>
            </a:r>
          </a:p>
          <a:p>
            <a:pPr lvl="1">
              <a:lnSpc>
                <a:spcPct val="80000"/>
              </a:lnSpc>
            </a:pPr>
            <a:r>
              <a:rPr lang="en-US" altLang="ko-KR" sz="1400" dirty="0" smtClean="0">
                <a:latin typeface="Verdana" panose="020B0604030504040204" pitchFamily="34" charset="0"/>
                <a:ea typeface="굴림" panose="020B0600000101010101" pitchFamily="34" charset="-127"/>
              </a:rPr>
              <a:t>Purchase over the counter </a:t>
            </a:r>
          </a:p>
          <a:p>
            <a:pPr lvl="1">
              <a:lnSpc>
                <a:spcPct val="80000"/>
              </a:lnSpc>
            </a:pPr>
            <a:r>
              <a:rPr lang="en-US" altLang="ko-KR" sz="1400" dirty="0" smtClean="0">
                <a:latin typeface="Verdana" panose="020B0604030504040204" pitchFamily="34" charset="0"/>
                <a:ea typeface="굴림" panose="020B0600000101010101" pitchFamily="34" charset="-127"/>
              </a:rPr>
              <a:t>Drugs that do not require prescription</a:t>
            </a:r>
          </a:p>
          <a:p>
            <a:pPr lvl="1">
              <a:lnSpc>
                <a:spcPct val="80000"/>
              </a:lnSpc>
            </a:pPr>
            <a:r>
              <a:rPr lang="en-US" altLang="ko-KR" sz="1400" dirty="0" smtClean="0">
                <a:latin typeface="Verdana" panose="020B0604030504040204" pitchFamily="34" charset="0"/>
                <a:ea typeface="굴림" panose="020B0600000101010101" pitchFamily="34" charset="-127"/>
              </a:rPr>
              <a:t>Regulated by FDA</a:t>
            </a: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en-US" sz="1800" dirty="0"/>
          </a:p>
          <a:p>
            <a:pPr>
              <a:lnSpc>
                <a:spcPct val="80000"/>
              </a:lnSpc>
            </a:pPr>
            <a:endParaRPr lang="ru-RU" altLang="en-US" sz="1800" dirty="0">
              <a:solidFill>
                <a:srgbClr val="0070C0"/>
              </a:solidFill>
            </a:endParaRPr>
          </a:p>
          <a:p>
            <a:pPr marL="0" indent="0">
              <a:lnSpc>
                <a:spcPct val="80000"/>
              </a:lnSpc>
              <a:buNone/>
            </a:pPr>
            <a:endParaRPr lang="en-US" altLang="en-US" sz="1100" dirty="0" smtClean="0"/>
          </a:p>
          <a:p>
            <a:pPr marL="0" indent="0">
              <a:lnSpc>
                <a:spcPct val="80000"/>
              </a:lnSpc>
              <a:buNone/>
            </a:pPr>
            <a:endParaRPr lang="en-US" altLang="en-US" sz="1100" dirty="0"/>
          </a:p>
          <a:p>
            <a:pPr marL="0" indent="0">
              <a:lnSpc>
                <a:spcPct val="80000"/>
              </a:lnSpc>
              <a:buNone/>
            </a:pPr>
            <a:endParaRPr lang="en-US" altLang="en-US" sz="1100" dirty="0" smtClean="0"/>
          </a:p>
          <a:p>
            <a:pPr marL="0" indent="0">
              <a:lnSpc>
                <a:spcPct val="80000"/>
              </a:lnSpc>
              <a:buNone/>
            </a:pPr>
            <a:endParaRPr lang="en-US" altLang="en-US" sz="1100" dirty="0"/>
          </a:p>
          <a:p>
            <a:pPr marL="0" indent="0">
              <a:lnSpc>
                <a:spcPct val="80000"/>
              </a:lnSpc>
              <a:buNone/>
            </a:pPr>
            <a:endParaRPr lang="en-US" altLang="en-US" sz="1100" dirty="0" smtClean="0"/>
          </a:p>
          <a:p>
            <a:pPr marL="0" indent="0">
              <a:lnSpc>
                <a:spcPct val="80000"/>
              </a:lnSpc>
              <a:buNone/>
            </a:pPr>
            <a:endParaRPr lang="en-US" altLang="en-US" sz="1100" dirty="0"/>
          </a:p>
          <a:p>
            <a:pPr marL="0" indent="0">
              <a:lnSpc>
                <a:spcPct val="80000"/>
              </a:lnSpc>
              <a:buNone/>
            </a:pPr>
            <a:r>
              <a:rPr lang="en-US" altLang="en-US" sz="1100" dirty="0" smtClean="0"/>
              <a:t>Merriam-Webster.(2015).Medical dictionary: Pharmacology. Retrieved April 20, 2015 from http://www.merriam-webster.com/medical/pharmacology</a:t>
            </a:r>
            <a:endParaRPr lang="ru-RU" altLang="en-US" sz="11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1219200"/>
            <a:ext cx="1447800" cy="88019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2259330"/>
            <a:ext cx="1285875" cy="72009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8800" y="3505200"/>
            <a:ext cx="2679167" cy="1000125"/>
          </a:xfrm>
          <a:prstGeom prst="rect">
            <a:avLst/>
          </a:prstGeom>
        </p:spPr>
      </p:pic>
    </p:spTree>
    <p:extLst>
      <p:ext uri="{BB962C8B-B14F-4D97-AF65-F5344CB8AC3E}">
        <p14:creationId xmlns:p14="http://schemas.microsoft.com/office/powerpoint/2010/main" val="318207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919634" y="609600"/>
            <a:ext cx="8686800" cy="381000"/>
          </a:xfrm>
        </p:spPr>
        <p:txBody>
          <a:bodyPr/>
          <a:lstStyle/>
          <a:p>
            <a:r>
              <a:rPr lang="en-US" altLang="en-US" sz="4000" dirty="0" smtClean="0"/>
              <a:t>Routes of Drug Administration</a:t>
            </a:r>
            <a:endParaRPr lang="ru-RU" altLang="en-US" sz="4000" dirty="0"/>
          </a:p>
        </p:txBody>
      </p:sp>
      <p:sp>
        <p:nvSpPr>
          <p:cNvPr id="17415" name="Rectangle 7"/>
          <p:cNvSpPr>
            <a:spLocks noGrp="1" noChangeArrowheads="1"/>
          </p:cNvSpPr>
          <p:nvPr>
            <p:ph type="body" idx="1"/>
          </p:nvPr>
        </p:nvSpPr>
        <p:spPr/>
        <p:txBody>
          <a:bodyPr/>
          <a:lstStyle/>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Parental Route a drug to be injected by parental route must be sterile. </a:t>
            </a:r>
          </a:p>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lvl="1">
              <a:lnSpc>
                <a:spcPct val="80000"/>
              </a:lnSpc>
            </a:pPr>
            <a:r>
              <a:rPr lang="en-US" altLang="ko-KR" sz="1400" dirty="0">
                <a:latin typeface="Verdana" panose="020B0604030504040204" pitchFamily="34" charset="0"/>
                <a:ea typeface="굴림" panose="020B0600000101010101" pitchFamily="34" charset="-127"/>
              </a:rPr>
              <a:t>Intradermal-hypodermic needle into dermis</a:t>
            </a:r>
          </a:p>
          <a:p>
            <a:pPr lvl="1">
              <a:lnSpc>
                <a:spcPct val="80000"/>
              </a:lnSpc>
            </a:pPr>
            <a:r>
              <a:rPr lang="en-US" altLang="ko-KR" sz="1400" dirty="0">
                <a:latin typeface="Verdana" panose="020B0604030504040204" pitchFamily="34" charset="0"/>
                <a:ea typeface="굴림" panose="020B0600000101010101" pitchFamily="34" charset="-127"/>
              </a:rPr>
              <a:t>Intravenous-hypodermic needle into veins</a:t>
            </a:r>
          </a:p>
          <a:p>
            <a:pPr lvl="1">
              <a:lnSpc>
                <a:spcPct val="80000"/>
              </a:lnSpc>
            </a:pPr>
            <a:r>
              <a:rPr lang="en-US" altLang="ko-KR" sz="1400" dirty="0">
                <a:latin typeface="Verdana" panose="020B0604030504040204" pitchFamily="34" charset="0"/>
                <a:ea typeface="굴림" panose="020B0600000101010101" pitchFamily="34" charset="-127"/>
              </a:rPr>
              <a:t>Subcutaneous-Injection into the skin</a:t>
            </a:r>
          </a:p>
          <a:p>
            <a:pPr lvl="1">
              <a:lnSpc>
                <a:spcPct val="80000"/>
              </a:lnSpc>
            </a:pPr>
            <a:r>
              <a:rPr lang="en-US" altLang="ko-KR" sz="1400" dirty="0">
                <a:latin typeface="Verdana" panose="020B0604030504040204" pitchFamily="34" charset="0"/>
                <a:ea typeface="굴림" panose="020B0600000101010101" pitchFamily="34" charset="-127"/>
              </a:rPr>
              <a:t>Intramuscular-injection into </a:t>
            </a:r>
            <a:r>
              <a:rPr lang="en-US" altLang="ko-KR" sz="1400" dirty="0" smtClean="0">
                <a:latin typeface="Verdana" panose="020B0604030504040204" pitchFamily="34" charset="0"/>
                <a:ea typeface="굴림" panose="020B0600000101010101" pitchFamily="34" charset="-127"/>
              </a:rPr>
              <a:t>muscle</a:t>
            </a:r>
          </a:p>
          <a:p>
            <a:pPr marL="457200" lvl="1" indent="0">
              <a:lnSpc>
                <a:spcPct val="80000"/>
              </a:lnSpc>
              <a:buNone/>
            </a:pPr>
            <a:endParaRPr lang="en-US" altLang="ko-KR" sz="14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Transdermal: </a:t>
            </a:r>
            <a:r>
              <a:rPr lang="en-US" sz="1800" dirty="0"/>
              <a:t>Transdermal is a route of administration wherein active ingredients are delivered across the skin for systemic </a:t>
            </a:r>
            <a:r>
              <a:rPr lang="en-US" sz="1800" dirty="0" smtClean="0"/>
              <a:t>distribution</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Oral-</a:t>
            </a:r>
            <a:r>
              <a:rPr lang="en-US" sz="1800" b="1" dirty="0"/>
              <a:t>Oral administration</a:t>
            </a:r>
            <a:r>
              <a:rPr lang="en-US" sz="1800" dirty="0"/>
              <a:t> (per os) is a </a:t>
            </a:r>
            <a:r>
              <a:rPr lang="en-US" sz="1800" b="1" dirty="0"/>
              <a:t>route of administration</a:t>
            </a:r>
            <a:r>
              <a:rPr lang="en-US" sz="1800" dirty="0"/>
              <a:t> where a substance is taken through the </a:t>
            </a:r>
            <a:r>
              <a:rPr lang="en-US" sz="1800" dirty="0" smtClean="0"/>
              <a:t>mouth</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Inhalation-</a:t>
            </a:r>
            <a:r>
              <a:rPr lang="en-US" sz="1800" dirty="0"/>
              <a:t>topical local anesthesia Inhalational, e.g. asthma medications</a:t>
            </a: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smtClean="0">
              <a:latin typeface="Verdana" panose="020B0604030504040204" pitchFamily="34" charset="0"/>
              <a:ea typeface="굴림" panose="020B0600000101010101" pitchFamily="34" charset="-127"/>
            </a:endParaRPr>
          </a:p>
          <a:p>
            <a:pPr marL="0" indent="0">
              <a:lnSpc>
                <a:spcPct val="80000"/>
              </a:lnSpc>
              <a:buNone/>
            </a:pPr>
            <a:endParaRPr lang="en-US" altLang="ko-KR" sz="1800" dirty="0">
              <a:latin typeface="Verdana" panose="020B0604030504040204" pitchFamily="34" charset="0"/>
              <a:ea typeface="굴림" panose="020B0600000101010101" pitchFamily="34" charset="-127"/>
            </a:endParaRPr>
          </a:p>
          <a:p>
            <a:pPr>
              <a:lnSpc>
                <a:spcPct val="80000"/>
              </a:lnSpc>
            </a:pPr>
            <a:endParaRPr lang="en-US" altLang="en-US" sz="1800" dirty="0"/>
          </a:p>
          <a:p>
            <a:pPr>
              <a:lnSpc>
                <a:spcPct val="80000"/>
              </a:lnSpc>
            </a:pPr>
            <a:endParaRPr lang="en-US" altLang="en-US" sz="1800" dirty="0" smtClean="0">
              <a:solidFill>
                <a:srgbClr val="0070C0"/>
              </a:solidFill>
            </a:endParaRPr>
          </a:p>
          <a:p>
            <a:pPr>
              <a:lnSpc>
                <a:spcPct val="80000"/>
              </a:lnSpc>
            </a:pPr>
            <a:endParaRPr lang="en-US" altLang="en-US" sz="1800" dirty="0">
              <a:solidFill>
                <a:srgbClr val="0070C0"/>
              </a:solidFill>
            </a:endParaRPr>
          </a:p>
          <a:p>
            <a:pPr>
              <a:lnSpc>
                <a:spcPct val="80000"/>
              </a:lnSpc>
            </a:pPr>
            <a:endParaRPr lang="en-US" altLang="en-US" sz="1800" dirty="0" smtClean="0">
              <a:solidFill>
                <a:srgbClr val="0070C0"/>
              </a:solidFill>
            </a:endParaRPr>
          </a:p>
          <a:p>
            <a:pPr>
              <a:lnSpc>
                <a:spcPct val="80000"/>
              </a:lnSpc>
            </a:pPr>
            <a:endParaRPr lang="en-US" altLang="en-US" sz="1800" dirty="0">
              <a:solidFill>
                <a:srgbClr val="0070C0"/>
              </a:solidFill>
            </a:endParaRPr>
          </a:p>
          <a:p>
            <a:pPr>
              <a:lnSpc>
                <a:spcPct val="80000"/>
              </a:lnSpc>
            </a:pPr>
            <a:endParaRPr lang="ru-RU" altLang="en-US" sz="1800" dirty="0">
              <a:solidFill>
                <a:srgbClr val="0070C0"/>
              </a:solidFill>
            </a:endParaRPr>
          </a:p>
          <a:p>
            <a:pPr marL="0" indent="0">
              <a:lnSpc>
                <a:spcPct val="80000"/>
              </a:lnSpc>
              <a:buNone/>
            </a:pPr>
            <a:r>
              <a:rPr lang="en-US" altLang="en-US" sz="1100" dirty="0" smtClean="0"/>
              <a:t>Pharmacorama.(2015).Routes of drug administration. </a:t>
            </a:r>
            <a:r>
              <a:rPr lang="en-US" altLang="en-US" sz="1100" dirty="0" smtClean="0"/>
              <a:t>Retrieved April 20, 2015 from </a:t>
            </a:r>
            <a:r>
              <a:rPr lang="en-US" altLang="en-US" sz="1100" dirty="0"/>
              <a:t>http://www.pharmacorama.com/en/Sections/Pharmacokinetics-5.php</a:t>
            </a:r>
            <a:endParaRPr lang="ru-RU" altLang="en-US" sz="11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1981200"/>
            <a:ext cx="2133600" cy="1155700"/>
          </a:xfrm>
          <a:prstGeom prst="rect">
            <a:avLst/>
          </a:prstGeom>
        </p:spPr>
      </p:pic>
    </p:spTree>
    <p:extLst>
      <p:ext uri="{BB962C8B-B14F-4D97-AF65-F5344CB8AC3E}">
        <p14:creationId xmlns:p14="http://schemas.microsoft.com/office/powerpoint/2010/main" val="2585886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919634" y="609600"/>
            <a:ext cx="8686800" cy="381000"/>
          </a:xfrm>
        </p:spPr>
        <p:txBody>
          <a:bodyPr/>
          <a:lstStyle/>
          <a:p>
            <a:r>
              <a:rPr lang="en-US" altLang="en-US" sz="4000" dirty="0" smtClean="0"/>
              <a:t>Methods of Drug Administration</a:t>
            </a:r>
            <a:endParaRPr lang="ru-RU" altLang="en-US" sz="4000" dirty="0"/>
          </a:p>
        </p:txBody>
      </p:sp>
      <p:sp>
        <p:nvSpPr>
          <p:cNvPr id="17415" name="Rectangle 7"/>
          <p:cNvSpPr>
            <a:spLocks noGrp="1" noChangeArrowheads="1"/>
          </p:cNvSpPr>
          <p:nvPr>
            <p:ph type="body" idx="1"/>
          </p:nvPr>
        </p:nvSpPr>
        <p:spPr/>
        <p:txBody>
          <a:bodyPr/>
          <a:lstStyle/>
          <a:p>
            <a:pPr>
              <a:lnSpc>
                <a:spcPct val="80000"/>
              </a:lnSpc>
            </a:pPr>
            <a:endParaRPr lang="en-US" altLang="ko-KR" sz="1800" dirty="0" smtClean="0">
              <a:latin typeface="Verdana" panose="020B0604030504040204" pitchFamily="34" charset="0"/>
              <a:ea typeface="굴림" panose="020B0600000101010101" pitchFamily="34" charset="-127"/>
            </a:endParaRPr>
          </a:p>
          <a:p>
            <a:r>
              <a:rPr lang="en-US" altLang="ko-KR" sz="1800" dirty="0" smtClean="0">
                <a:latin typeface="Verdana" panose="020B0604030504040204" pitchFamily="34" charset="0"/>
                <a:ea typeface="굴림" panose="020B0600000101010101" pitchFamily="34" charset="-127"/>
              </a:rPr>
              <a:t>Topical-</a:t>
            </a:r>
            <a:r>
              <a:rPr lang="en-US" sz="1800" dirty="0" smtClean="0"/>
              <a:t>Usually </a:t>
            </a:r>
            <a:r>
              <a:rPr lang="en-US" sz="1800" dirty="0"/>
              <a:t>for a local effect, a substance is applied directly where its action is desired</a:t>
            </a:r>
            <a:r>
              <a:rPr lang="en-US" sz="1800" dirty="0" smtClean="0"/>
              <a:t>. Epicutaneous </a:t>
            </a:r>
            <a:r>
              <a:rPr lang="en-US" sz="1800" dirty="0"/>
              <a:t>(application onto the skin), e.g. allergy testing, </a:t>
            </a:r>
            <a:endParaRPr lang="en-US" sz="1800" dirty="0" smtClean="0"/>
          </a:p>
          <a:p>
            <a:pPr marL="0" indent="0">
              <a:buNone/>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Eye drops-</a:t>
            </a:r>
            <a:r>
              <a:rPr lang="en-US" sz="1800" dirty="0"/>
              <a:t>Eye drops (onto the conjunctiva), e.g. antibiotics for </a:t>
            </a:r>
            <a:r>
              <a:rPr lang="en-US" sz="1800" dirty="0" smtClean="0"/>
              <a:t>conjunctivitis</a:t>
            </a:r>
          </a:p>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Ear drops-</a:t>
            </a:r>
            <a:r>
              <a:rPr lang="en-US" sz="1800" dirty="0"/>
              <a:t>such as antibiotics and corticosteroids for otitis </a:t>
            </a:r>
            <a:r>
              <a:rPr lang="en-US" sz="1800" dirty="0" smtClean="0"/>
              <a:t>externa</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Transdermal-</a:t>
            </a:r>
            <a:r>
              <a:rPr lang="en-US" sz="1800" dirty="0"/>
              <a:t>Transdermal (diffusion through the intact skin), e.g. transdermal opioid patches in pain therapy</a:t>
            </a: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endParaRPr lang="en-US" altLang="en-US" sz="1800" dirty="0"/>
          </a:p>
          <a:p>
            <a:pPr>
              <a:lnSpc>
                <a:spcPct val="80000"/>
              </a:lnSpc>
            </a:pPr>
            <a:endParaRPr lang="en-US" altLang="en-US" sz="1800" dirty="0" smtClean="0">
              <a:solidFill>
                <a:srgbClr val="0070C0"/>
              </a:solidFill>
            </a:endParaRPr>
          </a:p>
          <a:p>
            <a:pPr>
              <a:lnSpc>
                <a:spcPct val="80000"/>
              </a:lnSpc>
            </a:pPr>
            <a:endParaRPr lang="en-US" altLang="en-US" sz="1800" dirty="0">
              <a:solidFill>
                <a:srgbClr val="0070C0"/>
              </a:solidFill>
            </a:endParaRPr>
          </a:p>
          <a:p>
            <a:pPr>
              <a:lnSpc>
                <a:spcPct val="80000"/>
              </a:lnSpc>
            </a:pPr>
            <a:endParaRPr lang="en-US" altLang="en-US" sz="1800" dirty="0" smtClean="0">
              <a:solidFill>
                <a:srgbClr val="0070C0"/>
              </a:solidFill>
            </a:endParaRPr>
          </a:p>
          <a:p>
            <a:pPr>
              <a:lnSpc>
                <a:spcPct val="80000"/>
              </a:lnSpc>
            </a:pPr>
            <a:endParaRPr lang="en-US" altLang="en-US" sz="1800" dirty="0">
              <a:solidFill>
                <a:srgbClr val="0070C0"/>
              </a:solidFill>
            </a:endParaRPr>
          </a:p>
          <a:p>
            <a:pPr>
              <a:lnSpc>
                <a:spcPct val="80000"/>
              </a:lnSpc>
            </a:pPr>
            <a:endParaRPr lang="ru-RU" altLang="en-US" sz="1800" dirty="0">
              <a:solidFill>
                <a:srgbClr val="0070C0"/>
              </a:solidFill>
            </a:endParaRPr>
          </a:p>
          <a:p>
            <a:pPr marL="0" indent="0">
              <a:lnSpc>
                <a:spcPct val="80000"/>
              </a:lnSpc>
              <a:buNone/>
            </a:pPr>
            <a:r>
              <a:rPr lang="en-US" altLang="en-US" sz="1100" dirty="0" smtClean="0"/>
              <a:t> </a:t>
            </a:r>
            <a:endParaRPr lang="ru-RU" altLang="en-US" sz="11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4681537"/>
            <a:ext cx="2150539" cy="1457325"/>
          </a:xfrm>
          <a:prstGeom prst="rect">
            <a:avLst/>
          </a:prstGeom>
        </p:spPr>
      </p:pic>
    </p:spTree>
    <p:extLst>
      <p:ext uri="{BB962C8B-B14F-4D97-AF65-F5344CB8AC3E}">
        <p14:creationId xmlns:p14="http://schemas.microsoft.com/office/powerpoint/2010/main" val="682153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1905000" y="457200"/>
            <a:ext cx="8686800" cy="381000"/>
          </a:xfrm>
        </p:spPr>
        <p:txBody>
          <a:bodyPr/>
          <a:lstStyle/>
          <a:p>
            <a:r>
              <a:rPr lang="en-US" altLang="en-US" sz="4000" dirty="0" smtClean="0"/>
              <a:t>Pharmacology Definition</a:t>
            </a:r>
            <a:endParaRPr lang="ru-RU" altLang="en-US" sz="4000" dirty="0"/>
          </a:p>
        </p:txBody>
      </p:sp>
      <p:sp>
        <p:nvSpPr>
          <p:cNvPr id="17415" name="Rectangle 7"/>
          <p:cNvSpPr>
            <a:spLocks noGrp="1" noChangeArrowheads="1"/>
          </p:cNvSpPr>
          <p:nvPr>
            <p:ph type="body" idx="1"/>
          </p:nvPr>
        </p:nvSpPr>
        <p:spPr/>
        <p:txBody>
          <a:bodyPr/>
          <a:lstStyle/>
          <a:p>
            <a:pPr>
              <a:lnSpc>
                <a:spcPct val="80000"/>
              </a:lnSpc>
            </a:pPr>
            <a:r>
              <a:rPr lang="en-US" altLang="ko-KR" sz="1800" dirty="0" smtClean="0">
                <a:latin typeface="Verdana" panose="020B0604030504040204" pitchFamily="34" charset="0"/>
                <a:ea typeface="굴림" panose="020B0600000101010101" pitchFamily="34" charset="-127"/>
              </a:rPr>
              <a:t>Addiction-Compulsive use of drugs</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Antidote-medicine to counter act poison</a:t>
            </a:r>
          </a:p>
          <a:p>
            <a:pPr marL="0" indent="0">
              <a:lnSpc>
                <a:spcPct val="80000"/>
              </a:lnSpc>
              <a:buNone/>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Drug Interaction-A drug chemical that may increase or decrease the effectiveness of a drug</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Drug Tolerance-A persons response to a drug that lessen or increase the intensity that the drug works</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endParaRPr lang="en-US" altLang="en-US" sz="1800" dirty="0" smtClean="0"/>
          </a:p>
          <a:p>
            <a:pPr>
              <a:lnSpc>
                <a:spcPct val="80000"/>
              </a:lnSpc>
            </a:pPr>
            <a:endParaRPr lang="en-US" altLang="en-US" sz="1800" dirty="0"/>
          </a:p>
          <a:p>
            <a:pPr>
              <a:lnSpc>
                <a:spcPct val="80000"/>
              </a:lnSpc>
            </a:pPr>
            <a:endParaRPr lang="en-US" altLang="en-US" sz="1800" dirty="0" smtClean="0"/>
          </a:p>
          <a:p>
            <a:pPr>
              <a:lnSpc>
                <a:spcPct val="80000"/>
              </a:lnSpc>
            </a:pPr>
            <a:endParaRPr lang="en-US" altLang="en-US" sz="1800" dirty="0"/>
          </a:p>
          <a:p>
            <a:pPr>
              <a:lnSpc>
                <a:spcPct val="80000"/>
              </a:lnSpc>
            </a:pPr>
            <a:endParaRPr lang="en-US" altLang="en-US" sz="1800" dirty="0" smtClean="0"/>
          </a:p>
          <a:p>
            <a:pPr>
              <a:lnSpc>
                <a:spcPct val="80000"/>
              </a:lnSpc>
            </a:pPr>
            <a:endParaRPr lang="en-US" altLang="en-US" sz="1800" dirty="0"/>
          </a:p>
          <a:p>
            <a:pPr>
              <a:lnSpc>
                <a:spcPct val="80000"/>
              </a:lnSpc>
            </a:pPr>
            <a:endParaRPr lang="en-US" altLang="en-US" sz="1800" dirty="0" smtClean="0"/>
          </a:p>
          <a:p>
            <a:pPr marL="0" indent="0">
              <a:lnSpc>
                <a:spcPct val="80000"/>
              </a:lnSpc>
              <a:buNone/>
            </a:pPr>
            <a:endParaRPr lang="en-US" altLang="en-US" sz="1800" dirty="0"/>
          </a:p>
          <a:p>
            <a:pPr>
              <a:lnSpc>
                <a:spcPct val="80000"/>
              </a:lnSpc>
            </a:pPr>
            <a:endParaRPr lang="ru-RU" altLang="en-US" sz="1800" dirty="0">
              <a:solidFill>
                <a:srgbClr val="0070C0"/>
              </a:solidFill>
            </a:endParaRPr>
          </a:p>
          <a:p>
            <a:pPr marL="0" indent="0">
              <a:lnSpc>
                <a:spcPct val="80000"/>
              </a:lnSpc>
              <a:buNone/>
            </a:pPr>
            <a:r>
              <a:rPr lang="en-US" altLang="en-US" sz="1100" dirty="0" smtClean="0"/>
              <a:t>Merriam-Webster.(2015).Medical dictionary: Pharmacology. Retrieved April 20, 2015 from http://www.merriam-webster.com/medical/pharmacology</a:t>
            </a:r>
            <a:endParaRPr lang="ru-RU" altLang="en-US" sz="11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990600"/>
            <a:ext cx="1742142" cy="1304925"/>
          </a:xfrm>
          <a:prstGeom prst="rect">
            <a:avLst/>
          </a:prstGeom>
        </p:spPr>
      </p:pic>
    </p:spTree>
    <p:extLst>
      <p:ext uri="{BB962C8B-B14F-4D97-AF65-F5344CB8AC3E}">
        <p14:creationId xmlns:p14="http://schemas.microsoft.com/office/powerpoint/2010/main" val="2678196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a:xfrm>
            <a:off x="1905000" y="457200"/>
            <a:ext cx="8686800" cy="381000"/>
          </a:xfrm>
        </p:spPr>
        <p:txBody>
          <a:bodyPr/>
          <a:lstStyle/>
          <a:p>
            <a:r>
              <a:rPr lang="en-US" altLang="en-US" sz="4000" dirty="0" smtClean="0"/>
              <a:t>Pharmacology </a:t>
            </a:r>
            <a:r>
              <a:rPr lang="en-US" altLang="en-US" sz="4000" dirty="0" smtClean="0"/>
              <a:t>Definition (cont)</a:t>
            </a:r>
            <a:endParaRPr lang="ru-RU" altLang="en-US" sz="4000" dirty="0"/>
          </a:p>
        </p:txBody>
      </p:sp>
      <p:sp>
        <p:nvSpPr>
          <p:cNvPr id="17415" name="Rectangle 7"/>
          <p:cNvSpPr>
            <a:spLocks noGrp="1" noChangeArrowheads="1"/>
          </p:cNvSpPr>
          <p:nvPr>
            <p:ph type="body" idx="1"/>
          </p:nvPr>
        </p:nvSpPr>
        <p:spPr/>
        <p:txBody>
          <a:bodyPr/>
          <a:lstStyle/>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endParaRPr lang="en-US" altLang="ko-KR" sz="1800" dirty="0" smtClean="0">
              <a:latin typeface="Verdana" panose="020B0604030504040204" pitchFamily="34" charset="0"/>
              <a:ea typeface="굴림" panose="020B0600000101010101" pitchFamily="34" charset="-127"/>
            </a:endParaRPr>
          </a:p>
          <a:p>
            <a:pPr>
              <a:lnSpc>
                <a:spcPct val="80000"/>
              </a:lnSpc>
            </a:pPr>
            <a:r>
              <a:rPr lang="en-US" altLang="ko-KR" sz="1800" dirty="0" smtClean="0">
                <a:latin typeface="Verdana" panose="020B0604030504040204" pitchFamily="34" charset="0"/>
                <a:ea typeface="굴림" panose="020B0600000101010101" pitchFamily="34" charset="-127"/>
              </a:rPr>
              <a:t>Placebo-Harmless </a:t>
            </a:r>
            <a:r>
              <a:rPr lang="en-US" altLang="ko-KR" sz="1800" dirty="0">
                <a:latin typeface="Verdana" panose="020B0604030504040204" pitchFamily="34" charset="0"/>
                <a:ea typeface="굴림" panose="020B0600000101010101" pitchFamily="34" charset="-127"/>
              </a:rPr>
              <a:t>pill prescribed for the physiological benefit of the patient</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a:latin typeface="Verdana" panose="020B0604030504040204" pitchFamily="34" charset="0"/>
                <a:ea typeface="굴림" panose="020B0600000101010101" pitchFamily="34" charset="-127"/>
              </a:rPr>
              <a:t>Prophylaxis-The preventing of a disease</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a:latin typeface="Verdana" panose="020B0604030504040204" pitchFamily="34" charset="0"/>
                <a:ea typeface="굴림" panose="020B0600000101010101" pitchFamily="34" charset="-127"/>
              </a:rPr>
              <a:t>Side effects-physical or mental affects of a drug</a:t>
            </a:r>
          </a:p>
          <a:p>
            <a:pPr>
              <a:lnSpc>
                <a:spcPct val="80000"/>
              </a:lnSpc>
            </a:pPr>
            <a:endParaRPr lang="en-US" altLang="ko-KR" sz="1800" dirty="0">
              <a:latin typeface="Verdana" panose="020B0604030504040204" pitchFamily="34" charset="0"/>
              <a:ea typeface="굴림" panose="020B0600000101010101" pitchFamily="34" charset="-127"/>
            </a:endParaRPr>
          </a:p>
          <a:p>
            <a:pPr>
              <a:lnSpc>
                <a:spcPct val="80000"/>
              </a:lnSpc>
            </a:pPr>
            <a:r>
              <a:rPr lang="en-US" altLang="ko-KR" sz="1800" dirty="0">
                <a:latin typeface="Verdana" panose="020B0604030504040204" pitchFamily="34" charset="0"/>
                <a:ea typeface="굴림" panose="020B0600000101010101" pitchFamily="34" charset="-127"/>
              </a:rPr>
              <a:t>Toxicity- is a degree to which substance can damage an organism</a:t>
            </a:r>
          </a:p>
          <a:p>
            <a:pPr marL="0" indent="0">
              <a:lnSpc>
                <a:spcPct val="80000"/>
              </a:lnSpc>
              <a:buNone/>
            </a:pPr>
            <a:r>
              <a:rPr lang="en-US" altLang="ko-KR" sz="1800" dirty="0">
                <a:latin typeface="Verdana" panose="020B0604030504040204" pitchFamily="34" charset="0"/>
                <a:ea typeface="굴림" panose="020B0600000101010101" pitchFamily="34" charset="-127"/>
              </a:rPr>
              <a:t> </a:t>
            </a:r>
          </a:p>
          <a:p>
            <a:pPr>
              <a:lnSpc>
                <a:spcPct val="80000"/>
              </a:lnSpc>
            </a:pPr>
            <a:endParaRPr lang="en-US" altLang="en-US" sz="1800" dirty="0"/>
          </a:p>
          <a:p>
            <a:pPr>
              <a:lnSpc>
                <a:spcPct val="80000"/>
              </a:lnSpc>
            </a:pPr>
            <a:endParaRPr lang="en-US" altLang="en-US" sz="1800" dirty="0" smtClean="0">
              <a:solidFill>
                <a:srgbClr val="0070C0"/>
              </a:solidFill>
            </a:endParaRPr>
          </a:p>
          <a:p>
            <a:pPr>
              <a:lnSpc>
                <a:spcPct val="80000"/>
              </a:lnSpc>
            </a:pPr>
            <a:endParaRPr lang="en-US" altLang="en-US" sz="1800" dirty="0">
              <a:solidFill>
                <a:srgbClr val="0070C0"/>
              </a:solidFill>
            </a:endParaRPr>
          </a:p>
          <a:p>
            <a:pPr>
              <a:lnSpc>
                <a:spcPct val="80000"/>
              </a:lnSpc>
            </a:pPr>
            <a:endParaRPr lang="en-US" altLang="en-US" sz="1800" dirty="0" smtClean="0">
              <a:solidFill>
                <a:srgbClr val="0070C0"/>
              </a:solidFill>
            </a:endParaRPr>
          </a:p>
          <a:p>
            <a:pPr>
              <a:lnSpc>
                <a:spcPct val="80000"/>
              </a:lnSpc>
            </a:pPr>
            <a:endParaRPr lang="en-US" altLang="en-US" sz="1800" dirty="0">
              <a:solidFill>
                <a:srgbClr val="0070C0"/>
              </a:solidFill>
            </a:endParaRPr>
          </a:p>
          <a:p>
            <a:pPr>
              <a:lnSpc>
                <a:spcPct val="80000"/>
              </a:lnSpc>
            </a:pPr>
            <a:endParaRPr lang="ru-RU" altLang="en-US" sz="1800" dirty="0">
              <a:solidFill>
                <a:srgbClr val="0070C0"/>
              </a:solidFill>
            </a:endParaRPr>
          </a:p>
          <a:p>
            <a:pPr marL="0" indent="0">
              <a:lnSpc>
                <a:spcPct val="80000"/>
              </a:lnSpc>
              <a:buNone/>
            </a:pPr>
            <a:r>
              <a:rPr lang="en-US" altLang="en-US" sz="1100" dirty="0" smtClean="0"/>
              <a:t>Merriam-Webster.(2015).Medical dictionary: Pharmacology. Retrieved April 20, 2015 from http://www.merriam-webster.com/medical/pharmacology</a:t>
            </a:r>
            <a:endParaRPr lang="ru-RU" altLang="en-US" sz="11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2362200"/>
            <a:ext cx="1742142" cy="1304925"/>
          </a:xfrm>
          <a:prstGeom prst="rect">
            <a:avLst/>
          </a:prstGeom>
        </p:spPr>
      </p:pic>
    </p:spTree>
    <p:extLst>
      <p:ext uri="{BB962C8B-B14F-4D97-AF65-F5344CB8AC3E}">
        <p14:creationId xmlns:p14="http://schemas.microsoft.com/office/powerpoint/2010/main" val="3588129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205EDC"/>
        </a:lt2>
        <a:accent1>
          <a:srgbClr val="3488E9"/>
        </a:accent1>
        <a:accent2>
          <a:srgbClr val="50B3F5"/>
        </a:accent2>
        <a:accent3>
          <a:srgbClr val="FFFFFF"/>
        </a:accent3>
        <a:accent4>
          <a:srgbClr val="404040"/>
        </a:accent4>
        <a:accent5>
          <a:srgbClr val="AEC3F2"/>
        </a:accent5>
        <a:accent6>
          <a:srgbClr val="48A2DE"/>
        </a:accent6>
        <a:hlink>
          <a:srgbClr val="65D4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EE080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F3B21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109B09"/>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Template>
  <TotalTime>275</TotalTime>
  <Words>1087</Words>
  <Application>Microsoft Office PowerPoint</Application>
  <PresentationFormat>On-screen Show (4:3)</PresentationFormat>
  <Paragraphs>235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Gulim</vt:lpstr>
      <vt:lpstr>Arial</vt:lpstr>
      <vt:lpstr>Microsoft Sans Serif</vt:lpstr>
      <vt:lpstr>Verdana</vt:lpstr>
      <vt:lpstr>powerpoint-template-24</vt:lpstr>
      <vt:lpstr>Pharmacology</vt:lpstr>
      <vt:lpstr>Agenda</vt:lpstr>
      <vt:lpstr>Define Pharmacology</vt:lpstr>
      <vt:lpstr>Drug Names</vt:lpstr>
      <vt:lpstr>Legal Classification of Drugs</vt:lpstr>
      <vt:lpstr>Routes of Drug Administration</vt:lpstr>
      <vt:lpstr>Methods of Drug Administration</vt:lpstr>
      <vt:lpstr>Pharmacology Definition</vt:lpstr>
      <vt:lpstr>Pharmacology Definition (cont)</vt:lpstr>
      <vt:lpstr> Thank you</vt:lpstr>
      <vt:lpstr> References</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Bruce Mosley</dc:creator>
  <cp:lastModifiedBy>Bruce Mosley</cp:lastModifiedBy>
  <cp:revision>198</cp:revision>
  <dcterms:created xsi:type="dcterms:W3CDTF">2015-04-23T13:28:13Z</dcterms:created>
  <dcterms:modified xsi:type="dcterms:W3CDTF">2015-04-25T03:32:28Z</dcterms:modified>
</cp:coreProperties>
</file>