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8" autoAdjust="0"/>
    <p:restoredTop sz="94660"/>
  </p:normalViewPr>
  <p:slideViewPr>
    <p:cSldViewPr>
      <p:cViewPr varScale="1">
        <p:scale>
          <a:sx n="54" d="100"/>
          <a:sy n="54" d="100"/>
        </p:scale>
        <p:origin x="54"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642F293-92A4-4E3E-8346-B9C20B33BD5A}" type="datetimeFigureOut">
              <a:rPr lang="en-US" smtClean="0"/>
              <a:t>4/28/2015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0C277FA-FFC0-4233-852C-B0B47F6E074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2F293-92A4-4E3E-8346-B9C20B33BD5A}"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277FA-FFC0-4233-852C-B0B47F6E074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2F293-92A4-4E3E-8346-B9C20B33BD5A}"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277FA-FFC0-4233-852C-B0B47F6E074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2F293-92A4-4E3E-8346-B9C20B33BD5A}"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277FA-FFC0-4233-852C-B0B47F6E074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2F293-92A4-4E3E-8346-B9C20B33BD5A}"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277FA-FFC0-4233-852C-B0B47F6E07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42F293-92A4-4E3E-8346-B9C20B33BD5A}"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277FA-FFC0-4233-852C-B0B47F6E074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42F293-92A4-4E3E-8346-B9C20B33BD5A}"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277FA-FFC0-4233-852C-B0B47F6E074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42F293-92A4-4E3E-8346-B9C20B33BD5A}"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277FA-FFC0-4233-852C-B0B47F6E074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2F293-92A4-4E3E-8346-B9C20B33BD5A}"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277FA-FFC0-4233-852C-B0B47F6E07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2F293-92A4-4E3E-8346-B9C20B33BD5A}"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277FA-FFC0-4233-852C-B0B47F6E07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2F293-92A4-4E3E-8346-B9C20B33BD5A}"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277FA-FFC0-4233-852C-B0B47F6E07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642F293-92A4-4E3E-8346-B9C20B33BD5A}" type="datetimeFigureOut">
              <a:rPr lang="en-US" smtClean="0"/>
              <a:t>4/28/2015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0C277FA-FFC0-4233-852C-B0B47F6E07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Phrenology and the Chernobyl Accident.</a:t>
            </a:r>
            <a:endParaRPr lang="en-US" dirty="0"/>
          </a:p>
        </p:txBody>
      </p:sp>
      <p:sp>
        <p:nvSpPr>
          <p:cNvPr id="3" name="Subtitle 2"/>
          <p:cNvSpPr>
            <a:spLocks noGrp="1"/>
          </p:cNvSpPr>
          <p:nvPr>
            <p:ph type="subTitle" idx="1"/>
          </p:nvPr>
        </p:nvSpPr>
        <p:spPr/>
        <p:txBody>
          <a:bodyPr/>
          <a:lstStyle/>
          <a:p>
            <a:pPr algn="l"/>
            <a:r>
              <a:rPr lang="en-US" dirty="0" smtClean="0"/>
              <a:t>[FIRST NAME LAST NAME]</a:t>
            </a:r>
          </a:p>
          <a:p>
            <a:pPr algn="l"/>
            <a:r>
              <a:rPr lang="en-US" dirty="0" smtClean="0"/>
              <a:t>[INSITUTIONAL AFFILIATION]</a:t>
            </a:r>
            <a:endParaRPr lang="en-US" dirty="0"/>
          </a:p>
        </p:txBody>
      </p:sp>
    </p:spTree>
    <p:extLst>
      <p:ext uri="{BB962C8B-B14F-4D97-AF65-F5344CB8AC3E}">
        <p14:creationId xmlns:p14="http://schemas.microsoft.com/office/powerpoint/2010/main" val="1742034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Nuclear plants now require voter approval, contamination guidelines to be met, and economic feasibility, (</a:t>
            </a:r>
            <a:r>
              <a:rPr lang="en-US" dirty="0" err="1" smtClean="0"/>
              <a:t>Hendrick</a:t>
            </a:r>
            <a:r>
              <a:rPr lang="en-US" dirty="0" smtClean="0"/>
              <a:t>, 2015, para. 1).</a:t>
            </a:r>
          </a:p>
          <a:p>
            <a:r>
              <a:rPr lang="en-US" dirty="0" smtClean="0"/>
              <a:t>These implementations for all power plant began around the time of the accident</a:t>
            </a:r>
            <a:r>
              <a:rPr lang="en-US" dirty="0" smtClean="0"/>
              <a:t>.</a:t>
            </a:r>
          </a:p>
          <a:p>
            <a:r>
              <a:rPr lang="en-US" dirty="0"/>
              <a:t>“The authorities of the Soviet Union and, later, of the Commonwealth of Independent States (CIS) spent huge resources to deal with the consequences of the accident. Efforts were made to clean up contaminated areas and to reduce the amount of radioactivity in food and drink with varying degrees of success,” (</a:t>
            </a:r>
            <a:r>
              <a:rPr lang="en-US" dirty="0" err="1"/>
              <a:t>GreenFacts</a:t>
            </a:r>
            <a:r>
              <a:rPr lang="en-US" dirty="0"/>
              <a:t>, 2006, para. 4</a:t>
            </a:r>
            <a:r>
              <a:rPr lang="en-US" dirty="0" smtClean="0"/>
              <a:t>).</a:t>
            </a:r>
            <a:endParaRPr lang="en-US" dirty="0"/>
          </a:p>
        </p:txBody>
      </p:sp>
      <p:sp>
        <p:nvSpPr>
          <p:cNvPr id="3" name="Title 2"/>
          <p:cNvSpPr>
            <a:spLocks noGrp="1"/>
          </p:cNvSpPr>
          <p:nvPr>
            <p:ph type="title"/>
          </p:nvPr>
        </p:nvSpPr>
        <p:spPr/>
        <p:txBody>
          <a:bodyPr/>
          <a:lstStyle/>
          <a:p>
            <a:r>
              <a:rPr lang="en-US" dirty="0" smtClean="0"/>
              <a:t>Supporting Example 1</a:t>
            </a:r>
            <a:endParaRPr lang="en-US" dirty="0"/>
          </a:p>
        </p:txBody>
      </p:sp>
    </p:spTree>
    <p:extLst>
      <p:ext uri="{BB962C8B-B14F-4D97-AF65-F5344CB8AC3E}">
        <p14:creationId xmlns:p14="http://schemas.microsoft.com/office/powerpoint/2010/main" val="541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Chernoby</a:t>
            </a:r>
            <a:r>
              <a:rPr lang="en-GB" dirty="0" smtClean="0"/>
              <a:t>l accident has considerably shaped human understanding of the world through the understanding of the psychological effects of radio active energy.</a:t>
            </a:r>
          </a:p>
          <a:p>
            <a:r>
              <a:rPr lang="en-GB" dirty="0" smtClean="0"/>
              <a:t>The inherent risks associated with radioactive power production has led to extensive research on the effects of radioactive material on the human brain and body.</a:t>
            </a:r>
            <a:endParaRPr lang="en-US" dirty="0"/>
          </a:p>
        </p:txBody>
      </p:sp>
      <p:sp>
        <p:nvSpPr>
          <p:cNvPr id="3" name="Title 2"/>
          <p:cNvSpPr>
            <a:spLocks noGrp="1"/>
          </p:cNvSpPr>
          <p:nvPr>
            <p:ph type="title"/>
          </p:nvPr>
        </p:nvSpPr>
        <p:spPr/>
        <p:txBody>
          <a:bodyPr/>
          <a:lstStyle/>
          <a:p>
            <a:r>
              <a:rPr lang="en-US" dirty="0" smtClean="0"/>
              <a:t>Supporting Example 2</a:t>
            </a:r>
            <a:endParaRPr lang="en-US" dirty="0"/>
          </a:p>
        </p:txBody>
      </p:sp>
    </p:spTree>
    <p:extLst>
      <p:ext uri="{BB962C8B-B14F-4D97-AF65-F5344CB8AC3E}">
        <p14:creationId xmlns:p14="http://schemas.microsoft.com/office/powerpoint/2010/main" val="243700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533400"/>
            <a:ext cx="7756525" cy="1054100"/>
          </a:xfrm>
        </p:spPr>
        <p:txBody>
          <a:bodyPr/>
          <a:lstStyle/>
          <a:p>
            <a:r>
              <a:rPr lang="en-US" dirty="0" smtClean="0"/>
              <a:t>Images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553991"/>
            <a:ext cx="4155439" cy="276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656" y="1828800"/>
            <a:ext cx="3778770" cy="2514600"/>
          </a:xfrm>
          <a:prstGeom prst="rect">
            <a:avLst/>
          </a:prstGeom>
        </p:spPr>
      </p:pic>
    </p:spTree>
    <p:extLst>
      <p:ext uri="{BB962C8B-B14F-4D97-AF65-F5344CB8AC3E}">
        <p14:creationId xmlns:p14="http://schemas.microsoft.com/office/powerpoint/2010/main" val="318265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a:t>Encyclopaedia</a:t>
            </a:r>
            <a:r>
              <a:rPr lang="en-US" dirty="0"/>
              <a:t> Britannica. (</a:t>
            </a:r>
            <a:r>
              <a:rPr lang="en-US" dirty="0" err="1"/>
              <a:t>n.d.</a:t>
            </a:r>
            <a:r>
              <a:rPr lang="en-US" dirty="0"/>
              <a:t>). phrenology | pseudoscientific practice | </a:t>
            </a:r>
            <a:r>
              <a:rPr lang="en-US" dirty="0" smtClean="0"/>
              <a:t>	Encyclopedia </a:t>
            </a:r>
            <a:r>
              <a:rPr lang="en-US" dirty="0"/>
              <a:t>Britannica. Retrieved from </a:t>
            </a:r>
            <a:r>
              <a:rPr lang="en-US" dirty="0" smtClean="0"/>
              <a:t>	http</a:t>
            </a:r>
            <a:r>
              <a:rPr lang="en-US" dirty="0"/>
              <a:t>://www.britannica.com/EBchecked/topic/458369/phrenology</a:t>
            </a:r>
          </a:p>
          <a:p>
            <a:r>
              <a:rPr lang="en-US" dirty="0"/>
              <a:t>Goodwin, C. J. (2010). Research in psychology: Methods and design. Hoboken, NJ: </a:t>
            </a:r>
            <a:r>
              <a:rPr lang="en-US" dirty="0" smtClean="0"/>
              <a:t>	Wiley</a:t>
            </a:r>
            <a:r>
              <a:rPr lang="en-US" dirty="0"/>
              <a:t>.</a:t>
            </a:r>
          </a:p>
          <a:p>
            <a:r>
              <a:rPr lang="en-US" dirty="0" err="1"/>
              <a:t>GreenFacts</a:t>
            </a:r>
            <a:r>
              <a:rPr lang="en-US" dirty="0"/>
              <a:t>. (2006). Chernobyl Nuclear Accident. Retrieved from </a:t>
            </a:r>
            <a:r>
              <a:rPr lang="en-US" dirty="0" smtClean="0"/>
              <a:t>	www.greenfacts.org/en/chernobyl</a:t>
            </a:r>
            <a:r>
              <a:rPr lang="en-US" dirty="0"/>
              <a:t>/</a:t>
            </a:r>
          </a:p>
          <a:p>
            <a:r>
              <a:rPr lang="en-US" dirty="0" err="1"/>
              <a:t>Hendrick</a:t>
            </a:r>
            <a:r>
              <a:rPr lang="en-US" dirty="0"/>
              <a:t>, S. (2015, March). STATE RESTRICTIONS ON NEW NUCLEAR POWER </a:t>
            </a:r>
            <a:r>
              <a:rPr lang="en-US" dirty="0" smtClean="0"/>
              <a:t>	FACILITY </a:t>
            </a:r>
            <a:r>
              <a:rPr lang="en-US" dirty="0"/>
              <a:t>CONSTRUCTION. Retrieved from </a:t>
            </a:r>
            <a:r>
              <a:rPr lang="en-US" dirty="0" smtClean="0"/>
              <a:t>	www.ncsl.org/research/environment-and-natural-resources/states-	restrictions-on-new-nuclear-power-facility.aspx</a:t>
            </a:r>
            <a:endParaRPr lang="en-US" dirty="0"/>
          </a:p>
          <a:p>
            <a:r>
              <a:rPr lang="en-US" dirty="0"/>
              <a:t>Mayo Clinic. (2015). Slide show: How your brain works - Mayo Clinic. Retrieved </a:t>
            </a:r>
            <a:r>
              <a:rPr lang="en-US" dirty="0" smtClean="0"/>
              <a:t>	from </a:t>
            </a:r>
            <a:r>
              <a:rPr lang="en-US" dirty="0"/>
              <a:t>http://www.mayoclinic.org/brain/sls-20077047</a:t>
            </a:r>
          </a:p>
          <a:p>
            <a:r>
              <a:rPr lang="en-US" dirty="0"/>
              <a:t>Stanford Medicine. (2015). Phrenology Lab - Treatment Options - Student 5 Class </a:t>
            </a:r>
            <a:r>
              <a:rPr lang="en-US" dirty="0" smtClean="0"/>
              <a:t>	Practice </a:t>
            </a:r>
            <a:r>
              <a:rPr lang="en-US" dirty="0"/>
              <a:t>Site - Stanford Medicine. Retrieved from </a:t>
            </a:r>
            <a:r>
              <a:rPr lang="en-US" dirty="0" smtClean="0"/>
              <a:t>	http</a:t>
            </a:r>
            <a:r>
              <a:rPr lang="en-US" dirty="0"/>
              <a:t>://</a:t>
            </a:r>
            <a:r>
              <a:rPr lang="en-US" dirty="0" smtClean="0"/>
              <a:t>med.stanford.edu/medwebtraining/shc-	class/student5/treatments/phrenology-lab.html</a:t>
            </a:r>
            <a:endParaRPr lang="en-US" dirty="0"/>
          </a:p>
          <a:p>
            <a:r>
              <a:rPr lang="en-US" dirty="0"/>
              <a:t>Wells, S. R. (</a:t>
            </a:r>
            <a:r>
              <a:rPr lang="en-US" dirty="0" err="1"/>
              <a:t>n.d.</a:t>
            </a:r>
            <a:r>
              <a:rPr lang="en-US" dirty="0"/>
              <a:t>). Phrenology. Retrieved from </a:t>
            </a:r>
            <a:r>
              <a:rPr lang="en-US" dirty="0" smtClean="0"/>
              <a:t>	http</a:t>
            </a:r>
            <a:r>
              <a:rPr lang="en-US" dirty="0"/>
              <a:t>://www.bc.edu/bc_org/avp/cas/fnart/phrenology/phrenology_frames.html</a:t>
            </a:r>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64806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the 18</a:t>
            </a:r>
            <a:r>
              <a:rPr lang="en-US" baseline="30000" dirty="0" smtClean="0"/>
              <a:t>th</a:t>
            </a:r>
            <a:r>
              <a:rPr lang="en-US" dirty="0" smtClean="0"/>
              <a:t> </a:t>
            </a:r>
            <a:r>
              <a:rPr lang="en-US" dirty="0"/>
              <a:t>century, </a:t>
            </a:r>
            <a:r>
              <a:rPr lang="en-US" dirty="0" smtClean="0"/>
              <a:t>“Phrenology is </a:t>
            </a:r>
            <a:r>
              <a:rPr lang="en-US" dirty="0"/>
              <a:t>a defunct field of study, once considered a </a:t>
            </a:r>
            <a:r>
              <a:rPr lang="en-US" dirty="0" smtClean="0"/>
              <a:t>science,” (Stanford Medicine, 2015, para. 1).</a:t>
            </a:r>
            <a:br>
              <a:rPr lang="en-US" dirty="0" smtClean="0"/>
            </a:br>
            <a:r>
              <a:rPr lang="en-US" dirty="0" smtClean="0"/>
              <a:t>A. Franz Joseph Gall based himself on the fact that the brains of humans are very different from those of other mammals.</a:t>
            </a:r>
          </a:p>
          <a:p>
            <a:r>
              <a:rPr lang="en-US" dirty="0" smtClean="0"/>
              <a:t>“Phrenology </a:t>
            </a:r>
            <a:r>
              <a:rPr lang="en-US" dirty="0"/>
              <a:t>enjoyed great popular appeal well into the 20th century but has been wholly discredited by scientific </a:t>
            </a:r>
            <a:r>
              <a:rPr lang="en-US" dirty="0" smtClean="0"/>
              <a:t>research,” (</a:t>
            </a:r>
            <a:r>
              <a:rPr lang="en-US" dirty="0" err="1" smtClean="0"/>
              <a:t>Encycolpaedia</a:t>
            </a:r>
            <a:r>
              <a:rPr lang="en-US" dirty="0" smtClean="0"/>
              <a:t> Britannica, </a:t>
            </a:r>
            <a:r>
              <a:rPr lang="en-US" dirty="0" err="1" smtClean="0"/>
              <a:t>n.d.</a:t>
            </a:r>
            <a:r>
              <a:rPr lang="en-US" dirty="0" smtClean="0"/>
              <a:t>, para. 1).</a:t>
            </a:r>
          </a:p>
          <a:p>
            <a:pPr marL="0" indent="0">
              <a:buNone/>
            </a:pPr>
            <a:r>
              <a:rPr lang="en-US" dirty="0"/>
              <a:t> </a:t>
            </a:r>
            <a:r>
              <a:rPr lang="en-US" dirty="0" smtClean="0"/>
              <a:t>    A. Ablation was used to disprove localization suggested by phrenology, (</a:t>
            </a:r>
            <a:r>
              <a:rPr lang="en-US" dirty="0" err="1" smtClean="0"/>
              <a:t>Goodwind</a:t>
            </a:r>
            <a:r>
              <a:rPr lang="en-US" dirty="0" smtClean="0"/>
              <a:t>, 23)</a:t>
            </a:r>
          </a:p>
          <a:p>
            <a:pPr marL="0" indent="0">
              <a:buNone/>
            </a:pPr>
            <a:endParaRPr lang="en-US" dirty="0"/>
          </a:p>
        </p:txBody>
      </p:sp>
      <p:sp>
        <p:nvSpPr>
          <p:cNvPr id="3" name="Title 2"/>
          <p:cNvSpPr>
            <a:spLocks noGrp="1"/>
          </p:cNvSpPr>
          <p:nvPr>
            <p:ph type="title"/>
          </p:nvPr>
        </p:nvSpPr>
        <p:spPr>
          <a:xfrm>
            <a:off x="342899" y="304800"/>
            <a:ext cx="8458200" cy="1054250"/>
          </a:xfrm>
        </p:spPr>
        <p:txBody>
          <a:bodyPr/>
          <a:lstStyle/>
          <a:p>
            <a:r>
              <a:rPr lang="en-US" sz="4400" dirty="0" smtClean="0"/>
              <a:t>Part </a:t>
            </a:r>
            <a:r>
              <a:rPr lang="en-US" sz="4400" dirty="0" smtClean="0"/>
              <a:t>1: The Evolution of Phrenology</a:t>
            </a:r>
            <a:endParaRPr lang="en-US" sz="4400" dirty="0"/>
          </a:p>
        </p:txBody>
      </p:sp>
    </p:spTree>
    <p:extLst>
      <p:ext uri="{BB962C8B-B14F-4D97-AF65-F5344CB8AC3E}">
        <p14:creationId xmlns:p14="http://schemas.microsoft.com/office/powerpoint/2010/main" val="334411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Phrenology is based on a process in which an individual’s skull is felt by hand so as to identify the individuals psychological attributes.</a:t>
            </a:r>
          </a:p>
          <a:p>
            <a:r>
              <a:rPr lang="en-GB" dirty="0" smtClean="0"/>
              <a:t>This method seeks to analyse the indentations and/or enlargements on an individual’s skull.</a:t>
            </a:r>
          </a:p>
          <a:p>
            <a:r>
              <a:rPr lang="en-GB" dirty="0" smtClean="0"/>
              <a:t>They also extensively employed a </a:t>
            </a:r>
            <a:r>
              <a:rPr lang="en-GB" dirty="0" err="1" smtClean="0"/>
              <a:t>craniometer</a:t>
            </a:r>
            <a:r>
              <a:rPr lang="en-GB" dirty="0" smtClean="0"/>
              <a:t> to make the intricate measurements.</a:t>
            </a:r>
            <a:endParaRPr lang="en-US" dirty="0"/>
          </a:p>
        </p:txBody>
      </p:sp>
      <p:sp>
        <p:nvSpPr>
          <p:cNvPr id="3" name="Title 2"/>
          <p:cNvSpPr>
            <a:spLocks noGrp="1"/>
          </p:cNvSpPr>
          <p:nvPr>
            <p:ph type="title"/>
          </p:nvPr>
        </p:nvSpPr>
        <p:spPr/>
        <p:txBody>
          <a:bodyPr/>
          <a:lstStyle/>
          <a:p>
            <a:r>
              <a:rPr lang="en-GB" sz="4000" dirty="0" smtClean="0"/>
              <a:t>The Methodology of Phrenology</a:t>
            </a:r>
            <a:endParaRPr lang="en-US" sz="4000" dirty="0"/>
          </a:p>
        </p:txBody>
      </p:sp>
    </p:spTree>
    <p:extLst>
      <p:ext uri="{BB962C8B-B14F-4D97-AF65-F5344CB8AC3E}">
        <p14:creationId xmlns:p14="http://schemas.microsoft.com/office/powerpoint/2010/main" val="31165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1: Before Ablation Was Used.</a:t>
            </a:r>
            <a:endParaRPr lang="en-US" dirty="0"/>
          </a:p>
        </p:txBody>
      </p:sp>
      <p:sp>
        <p:nvSpPr>
          <p:cNvPr id="2" name="Content Placeholder 1"/>
          <p:cNvSpPr>
            <a:spLocks noGrp="1"/>
          </p:cNvSpPr>
          <p:nvPr>
            <p:ph sz="quarter" idx="13"/>
          </p:nvPr>
        </p:nvSpPr>
        <p:spPr/>
        <p:txBody>
          <a:bodyPr/>
          <a:lstStyle/>
          <a:p>
            <a:r>
              <a:rPr lang="en-US" dirty="0" smtClean="0"/>
              <a:t>Phrenology divided the brain into 37 different areas each responsible for and attributed for a certain task, (Wells, </a:t>
            </a:r>
            <a:r>
              <a:rPr lang="en-US" dirty="0" err="1" smtClean="0"/>
              <a:t>n.d.</a:t>
            </a:r>
            <a:r>
              <a:rPr lang="en-US" dirty="0" smtClean="0"/>
              <a:t>)</a:t>
            </a:r>
          </a:p>
          <a:p>
            <a:r>
              <a:rPr lang="en-US" dirty="0" smtClean="0"/>
              <a:t>The size of each determined the capabilities you had in that area.</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88143" y="2239963"/>
            <a:ext cx="3517414" cy="3703637"/>
          </a:xfrm>
        </p:spPr>
      </p:pic>
      <p:sp>
        <p:nvSpPr>
          <p:cNvPr id="6" name="TextBox 5"/>
          <p:cNvSpPr txBox="1"/>
          <p:nvPr/>
        </p:nvSpPr>
        <p:spPr>
          <a:xfrm>
            <a:off x="5867400" y="6031468"/>
            <a:ext cx="1418978" cy="369332"/>
          </a:xfrm>
          <a:prstGeom prst="rect">
            <a:avLst/>
          </a:prstGeom>
          <a:noFill/>
        </p:spPr>
        <p:txBody>
          <a:bodyPr wrap="none" rtlCol="0">
            <a:spAutoFit/>
          </a:bodyPr>
          <a:lstStyle/>
          <a:p>
            <a:r>
              <a:rPr lang="en-US" dirty="0" smtClean="0"/>
              <a:t>(Wells, </a:t>
            </a:r>
            <a:r>
              <a:rPr lang="en-US" dirty="0" err="1" smtClean="0"/>
              <a:t>n.d.</a:t>
            </a:r>
            <a:r>
              <a:rPr lang="en-US" dirty="0" smtClean="0"/>
              <a:t>)</a:t>
            </a:r>
            <a:endParaRPr lang="en-US" dirty="0"/>
          </a:p>
        </p:txBody>
      </p:sp>
    </p:spTree>
    <p:extLst>
      <p:ext uri="{BB962C8B-B14F-4D97-AF65-F5344CB8AC3E}">
        <p14:creationId xmlns:p14="http://schemas.microsoft.com/office/powerpoint/2010/main" val="74895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Example 2 Pivotal Change: The Use of Ablation</a:t>
            </a:r>
            <a:endParaRPr lang="en-US" sz="4800" dirty="0"/>
          </a:p>
        </p:txBody>
      </p:sp>
      <p:sp>
        <p:nvSpPr>
          <p:cNvPr id="6" name="Content Placeholder 5"/>
          <p:cNvSpPr>
            <a:spLocks noGrp="1"/>
          </p:cNvSpPr>
          <p:nvPr>
            <p:ph sz="quarter" idx="13"/>
          </p:nvPr>
        </p:nvSpPr>
        <p:spPr/>
        <p:txBody>
          <a:bodyPr/>
          <a:lstStyle/>
          <a:p>
            <a:r>
              <a:rPr lang="en-US" dirty="0" err="1" smtClean="0"/>
              <a:t>Flourens</a:t>
            </a:r>
            <a:r>
              <a:rPr lang="en-US" dirty="0" smtClean="0"/>
              <a:t> removed parts of the brain and tested how the human subject responded, (</a:t>
            </a:r>
            <a:r>
              <a:rPr lang="en-US" dirty="0" err="1" smtClean="0"/>
              <a:t>Goodwind</a:t>
            </a:r>
            <a:r>
              <a:rPr lang="en-US" dirty="0" smtClean="0"/>
              <a:t>, 23).</a:t>
            </a:r>
          </a:p>
          <a:p>
            <a:r>
              <a:rPr lang="en-US" dirty="0" smtClean="0"/>
              <a:t>The brain parts removed did not concur with the projected model of phrenology.</a:t>
            </a:r>
            <a:endParaRPr lang="en-US" dirty="0"/>
          </a:p>
        </p:txBody>
      </p:sp>
      <p:pic>
        <p:nvPicPr>
          <p:cNvPr id="8" name="Content Placeholder 7"/>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2759322"/>
            <a:ext cx="3803650" cy="2837956"/>
          </a:xfrm>
        </p:spPr>
      </p:pic>
    </p:spTree>
    <p:extLst>
      <p:ext uri="{BB962C8B-B14F-4D97-AF65-F5344CB8AC3E}">
        <p14:creationId xmlns:p14="http://schemas.microsoft.com/office/powerpoint/2010/main" val="134386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9553" cy="1624406"/>
          </a:xfrm>
        </p:spPr>
        <p:txBody>
          <a:bodyPr/>
          <a:lstStyle/>
          <a:p>
            <a:r>
              <a:rPr lang="en-US" sz="3600" dirty="0" smtClean="0"/>
              <a:t>Example 3 Modern Concept: Conceptual Understanding of the Brain</a:t>
            </a:r>
            <a:endParaRPr lang="en-US" sz="3600" dirty="0"/>
          </a:p>
        </p:txBody>
      </p:sp>
      <p:sp>
        <p:nvSpPr>
          <p:cNvPr id="3" name="Content Placeholder 2"/>
          <p:cNvSpPr>
            <a:spLocks noGrp="1"/>
          </p:cNvSpPr>
          <p:nvPr>
            <p:ph sz="quarter" idx="13"/>
          </p:nvPr>
        </p:nvSpPr>
        <p:spPr>
          <a:xfrm>
            <a:off x="685800" y="2240280"/>
            <a:ext cx="4876800" cy="4465320"/>
          </a:xfrm>
        </p:spPr>
        <p:txBody>
          <a:bodyPr>
            <a:normAutofit fontScale="92500"/>
          </a:bodyPr>
          <a:lstStyle/>
          <a:p>
            <a:r>
              <a:rPr lang="en-US" dirty="0" smtClean="0"/>
              <a:t>“Your </a:t>
            </a:r>
            <a:r>
              <a:rPr lang="en-US" dirty="0"/>
              <a:t>brain contains billions of nerve cells arranged in patterns that coordinate thought, emotion, behavior, movement and </a:t>
            </a:r>
            <a:r>
              <a:rPr lang="en-US" dirty="0" smtClean="0"/>
              <a:t>sensation,” (Mayo Clinic, 2015</a:t>
            </a:r>
            <a:r>
              <a:rPr lang="en-US" dirty="0" smtClean="0"/>
              <a:t>).</a:t>
            </a:r>
          </a:p>
          <a:p>
            <a:r>
              <a:rPr lang="en-GB" dirty="0" smtClean="0"/>
              <a:t>The understanding of the human brain has considerably changed since the inception of phrenology.</a:t>
            </a:r>
          </a:p>
          <a:p>
            <a:r>
              <a:rPr lang="en-GB" dirty="0" smtClean="0"/>
              <a:t>Current theories such as </a:t>
            </a:r>
            <a:r>
              <a:rPr lang="en-GB" dirty="0" err="1" smtClean="0"/>
              <a:t>Catell’s</a:t>
            </a:r>
            <a:r>
              <a:rPr lang="en-GB" dirty="0" smtClean="0"/>
              <a:t> human personality model effectively define people’s personalities</a:t>
            </a:r>
            <a:endParaRPr lang="en-US" dirty="0" smtClean="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62600" y="2362200"/>
            <a:ext cx="3352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408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Happened in April 26, 1986 in Ukraine.</a:t>
            </a:r>
          </a:p>
          <a:p>
            <a:r>
              <a:rPr lang="en-US" dirty="0" smtClean="0"/>
              <a:t>Released radioactive elements into the atmosphere of much of Europe.</a:t>
            </a:r>
          </a:p>
          <a:p>
            <a:pPr marL="0" indent="0">
              <a:buNone/>
            </a:pPr>
            <a:endParaRPr lang="en-US" dirty="0"/>
          </a:p>
        </p:txBody>
      </p:sp>
      <p:sp>
        <p:nvSpPr>
          <p:cNvPr id="2" name="Title 1"/>
          <p:cNvSpPr>
            <a:spLocks noGrp="1"/>
          </p:cNvSpPr>
          <p:nvPr>
            <p:ph type="title"/>
          </p:nvPr>
        </p:nvSpPr>
        <p:spPr/>
        <p:txBody>
          <a:bodyPr/>
          <a:lstStyle/>
          <a:p>
            <a:r>
              <a:rPr lang="en-US" dirty="0" smtClean="0"/>
              <a:t>Part 2 Historical Event: The Chernobyl Accident</a:t>
            </a:r>
            <a:endParaRPr lang="en-US" dirty="0"/>
          </a:p>
        </p:txBody>
      </p:sp>
    </p:spTree>
    <p:extLst>
      <p:ext uri="{BB962C8B-B14F-4D97-AF65-F5344CB8AC3E}">
        <p14:creationId xmlns:p14="http://schemas.microsoft.com/office/powerpoint/2010/main" val="236450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event happened as an accident and was not caused by any historical or social factors.</a:t>
            </a:r>
          </a:p>
          <a:p>
            <a:r>
              <a:rPr lang="en-US" dirty="0" smtClean="0"/>
              <a:t>Previous awareness of the great destructive potential and extensiveness of radioactive materials was not known.</a:t>
            </a:r>
            <a:endParaRPr lang="en-US" dirty="0"/>
          </a:p>
        </p:txBody>
      </p:sp>
      <p:sp>
        <p:nvSpPr>
          <p:cNvPr id="3" name="Title 2"/>
          <p:cNvSpPr>
            <a:spLocks noGrp="1"/>
          </p:cNvSpPr>
          <p:nvPr>
            <p:ph type="title"/>
          </p:nvPr>
        </p:nvSpPr>
        <p:spPr/>
        <p:txBody>
          <a:bodyPr/>
          <a:lstStyle/>
          <a:p>
            <a:r>
              <a:rPr lang="en-US" sz="4400" dirty="0" smtClean="0"/>
              <a:t>Social and Historical Context</a:t>
            </a:r>
            <a:endParaRPr lang="en-US" sz="4400" dirty="0"/>
          </a:p>
        </p:txBody>
      </p:sp>
    </p:spTree>
    <p:extLst>
      <p:ext uri="{BB962C8B-B14F-4D97-AF65-F5344CB8AC3E}">
        <p14:creationId xmlns:p14="http://schemas.microsoft.com/office/powerpoint/2010/main" val="267946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110" y="2209800"/>
            <a:ext cx="7745505" cy="3877815"/>
          </a:xfrm>
        </p:spPr>
        <p:txBody>
          <a:bodyPr>
            <a:normAutofit fontScale="92500" lnSpcReduction="10000"/>
          </a:bodyPr>
          <a:lstStyle/>
          <a:p>
            <a:r>
              <a:rPr lang="en-US" dirty="0" smtClean="0"/>
              <a:t>The Chernobyl Disaster considerably helped in understanding the pseudoscience of phrenology</a:t>
            </a:r>
            <a:r>
              <a:rPr lang="en-US" dirty="0" smtClean="0"/>
              <a:t>.</a:t>
            </a:r>
          </a:p>
          <a:p>
            <a:r>
              <a:rPr lang="en-GB" dirty="0" smtClean="0"/>
              <a:t>Phrenology held that the shape of the contours of one’s head can be used to decode thei</a:t>
            </a:r>
            <a:r>
              <a:rPr lang="en-GB" dirty="0" smtClean="0"/>
              <a:t>r personality and character. </a:t>
            </a:r>
          </a:p>
          <a:p>
            <a:r>
              <a:rPr lang="en-GB" dirty="0" smtClean="0"/>
              <a:t>The disaster’s victims experienced considerable psychological trauma that could not be attributed to the shape and contours on their heads</a:t>
            </a:r>
          </a:p>
          <a:p>
            <a:r>
              <a:rPr lang="en-GB" dirty="0" smtClean="0"/>
              <a:t>The effects of the Chernobyl disaster includes deformed foetuses and babies. The shapes and contours of these victims cannot be used to decode their personality.</a:t>
            </a:r>
          </a:p>
          <a:p>
            <a:endParaRPr lang="en-US" dirty="0" smtClean="0"/>
          </a:p>
        </p:txBody>
      </p:sp>
      <p:sp>
        <p:nvSpPr>
          <p:cNvPr id="3" name="Title 2"/>
          <p:cNvSpPr>
            <a:spLocks noGrp="1"/>
          </p:cNvSpPr>
          <p:nvPr>
            <p:ph type="title"/>
          </p:nvPr>
        </p:nvSpPr>
        <p:spPr/>
        <p:txBody>
          <a:bodyPr/>
          <a:lstStyle/>
          <a:p>
            <a:r>
              <a:rPr lang="en-US" sz="4800" dirty="0" smtClean="0"/>
              <a:t>Impacts of Historical Event</a:t>
            </a:r>
            <a:endParaRPr lang="en-US" sz="4800" dirty="0"/>
          </a:p>
        </p:txBody>
      </p:sp>
    </p:spTree>
    <p:extLst>
      <p:ext uri="{BB962C8B-B14F-4D97-AF65-F5344CB8AC3E}">
        <p14:creationId xmlns:p14="http://schemas.microsoft.com/office/powerpoint/2010/main" val="2365463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0</TotalTime>
  <Words>586</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Book Antiqua</vt:lpstr>
      <vt:lpstr>Wingdings</vt:lpstr>
      <vt:lpstr>Hardcover</vt:lpstr>
      <vt:lpstr>Phrenology and the Chernobyl Accident.</vt:lpstr>
      <vt:lpstr>Part 1: The Evolution of Phrenology</vt:lpstr>
      <vt:lpstr>The Methodology of Phrenology</vt:lpstr>
      <vt:lpstr>Example 1: Before Ablation Was Used.</vt:lpstr>
      <vt:lpstr>Example 2 Pivotal Change: The Use of Ablation</vt:lpstr>
      <vt:lpstr>Example 3 Modern Concept: Conceptual Understanding of the Brain</vt:lpstr>
      <vt:lpstr>Part 2 Historical Event: The Chernobyl Accident</vt:lpstr>
      <vt:lpstr>Social and Historical Context</vt:lpstr>
      <vt:lpstr>Impacts of Historical Event</vt:lpstr>
      <vt:lpstr>Supporting Example 1</vt:lpstr>
      <vt:lpstr>Supporting Example 2</vt:lpstr>
      <vt:lpstr>Images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2015-04-28T14:31:22Z</dcterms:created>
  <dcterms:modified xsi:type="dcterms:W3CDTF">2015-04-28T14:31:23Z</dcterms:modified>
</cp:coreProperties>
</file>