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1" r:id="rId1"/>
  </p:sldMasterIdLst>
  <p:sldIdLst>
    <p:sldId id="293" r:id="rId2"/>
    <p:sldId id="318" r:id="rId3"/>
    <p:sldId id="295" r:id="rId4"/>
    <p:sldId id="298" r:id="rId5"/>
    <p:sldId id="319" r:id="rId6"/>
    <p:sldId id="312" r:id="rId7"/>
    <p:sldId id="317" r:id="rId8"/>
    <p:sldId id="316" r:id="rId9"/>
    <p:sldId id="300" r:id="rId10"/>
    <p:sldId id="315" r:id="rId11"/>
    <p:sldId id="310" r:id="rId12"/>
    <p:sldId id="299" r:id="rId13"/>
    <p:sldId id="311" r:id="rId14"/>
  </p:sldIdLst>
  <p:sldSz cx="10826750" cy="8120063" type="B4ISO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541179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1082362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623541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2164722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705902" algn="l" defTabSz="1082362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3247082" algn="l" defTabSz="1082362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788264" algn="l" defTabSz="1082362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4329444" algn="l" defTabSz="1082362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7EEE"/>
    <a:srgbClr val="66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14" autoAdjust="0"/>
    <p:restoredTop sz="98866" autoAdjust="0"/>
  </p:normalViewPr>
  <p:slideViewPr>
    <p:cSldViewPr>
      <p:cViewPr>
        <p:scale>
          <a:sx n="50" d="100"/>
          <a:sy n="50" d="100"/>
        </p:scale>
        <p:origin x="-1920" y="-1242"/>
      </p:cViewPr>
      <p:guideLst>
        <p:guide orient="horz" pos="2558"/>
        <p:guide pos="34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99695" y="1624013"/>
            <a:ext cx="9744075" cy="2165350"/>
          </a:xfrm>
        </p:spPr>
        <p:txBody>
          <a:bodyPr lIns="54118" tIns="0" rIns="54118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5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4015" y="3944821"/>
            <a:ext cx="7578725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41179" indent="0" algn="ctr">
              <a:buNone/>
            </a:lvl2pPr>
            <a:lvl3pPr marL="1082362" indent="0" algn="ctr">
              <a:buNone/>
            </a:lvl3pPr>
            <a:lvl4pPr marL="1623541" indent="0" algn="ctr">
              <a:buNone/>
            </a:lvl4pPr>
            <a:lvl5pPr marL="2164722" indent="0" algn="ctr">
              <a:buNone/>
            </a:lvl5pPr>
            <a:lvl6pPr marL="2705902" indent="0" algn="ctr">
              <a:buNone/>
            </a:lvl6pPr>
            <a:lvl7pPr marL="3247082" indent="0" algn="ctr">
              <a:buNone/>
            </a:lvl7pPr>
            <a:lvl8pPr marL="3788264" indent="0" algn="ctr">
              <a:buNone/>
            </a:lvl8pPr>
            <a:lvl9pPr marL="4329444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C00D1AE-2DBE-4619-9135-398641C5E37A}" type="slidenum">
              <a:rPr lang="en-US"/>
              <a:pPr lvl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7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CA6AE69-B322-4A45-A5E3-A52DED3A0A11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02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9396" y="325189"/>
            <a:ext cx="2436019" cy="69283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325189"/>
            <a:ext cx="7127610" cy="6928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B6C53AC-E850-4E1B-AC53-4285018576BD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8528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249" y="721783"/>
            <a:ext cx="9567388" cy="13533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8248" y="2345796"/>
            <a:ext cx="4511146" cy="4872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9839" y="2345796"/>
            <a:ext cx="4511146" cy="4872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42984" y="7627594"/>
            <a:ext cx="2255573" cy="45111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248" y="7537370"/>
            <a:ext cx="5052483" cy="541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24188" y="7279862"/>
            <a:ext cx="2255573" cy="451115"/>
          </a:xfrm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57AB2DE-57FF-4925-A6D5-F33E8B49F079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74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768CA5E-0EC7-484E-8AFC-152006B0A749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2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681" y="721783"/>
            <a:ext cx="8390731" cy="216535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4681" y="2969289"/>
            <a:ext cx="8390731" cy="1787542"/>
          </a:xfrm>
        </p:spPr>
        <p:txBody>
          <a:bodyPr/>
          <a:lstStyle>
            <a:lvl1pPr marL="8659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1642C4D-E848-41C1-9A39-0C08E3F5EAE4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8724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7" y="1894682"/>
            <a:ext cx="4781815" cy="5358869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3600" y="1894682"/>
            <a:ext cx="4781815" cy="5358869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5959B5C-64FE-4423-BD35-9C34ECB21384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823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40" y="323302"/>
            <a:ext cx="9744075" cy="13533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9" y="1817621"/>
            <a:ext cx="4783696" cy="889069"/>
          </a:xfrm>
        </p:spPr>
        <p:txBody>
          <a:bodyPr anchor="ctr"/>
          <a:lstStyle>
            <a:lvl1pPr marL="0" indent="0">
              <a:buNone/>
              <a:defRPr sz="2800" b="0" cap="all" baseline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99839" y="1817621"/>
            <a:ext cx="4785574" cy="889069"/>
          </a:xfrm>
        </p:spPr>
        <p:txBody>
          <a:bodyPr anchor="ctr"/>
          <a:lstStyle>
            <a:lvl1pPr marL="0" indent="0">
              <a:buNone/>
              <a:defRPr sz="2800" b="0" cap="all" baseline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1339" y="2796913"/>
            <a:ext cx="4783696" cy="4456639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99839" y="2796913"/>
            <a:ext cx="4785574" cy="4456639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7FE01E1-7A1B-4BAA-8D68-859BE2408AB4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091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838A883-730D-48DE-906B-4CA3D033B888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663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BE077A4-4871-4893-A9DE-25C2E510FD88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744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323302"/>
            <a:ext cx="3561926" cy="1375900"/>
          </a:xfrm>
        </p:spPr>
        <p:txBody>
          <a:bodyPr anchor="b">
            <a:sp3d prstMaterial="softEdge"/>
          </a:bodyPr>
          <a:lstStyle>
            <a:lvl1pPr algn="l">
              <a:buNone/>
              <a:defRPr sz="25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41337" y="1804459"/>
            <a:ext cx="3561926" cy="5449092"/>
          </a:xfrm>
        </p:spPr>
        <p:txBody>
          <a:bodyPr/>
          <a:lstStyle>
            <a:lvl1pPr marL="0" indent="0">
              <a:buNone/>
              <a:defRPr sz="16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32959" y="323306"/>
            <a:ext cx="6052454" cy="6930248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A36293B-6CE2-4259-A352-1B32F518C4D7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339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350" y="721784"/>
            <a:ext cx="6496050" cy="618400"/>
          </a:xfrm>
        </p:spPr>
        <p:txBody>
          <a:bodyPr lIns="54118" rIns="54118" bIns="0" anchor="b">
            <a:sp3d prstMaterial="softEdge"/>
          </a:bodyPr>
          <a:lstStyle>
            <a:lvl1pPr algn="ctr">
              <a:buNone/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65350" y="2169106"/>
            <a:ext cx="6496050" cy="4691592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4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5350" y="1381504"/>
            <a:ext cx="6496050" cy="627955"/>
          </a:xfrm>
        </p:spPr>
        <p:txBody>
          <a:bodyPr lIns="54118" rIns="54118"/>
          <a:lstStyle>
            <a:lvl1pPr marL="0" indent="0" algn="ctr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7F5AB21A-8787-436F-94B6-965615C1A800}" type="slidenum">
              <a:rPr lang="en-US"/>
              <a:pPr lvl="1">
                <a:defRPr/>
              </a:pPr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589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41340" y="325175"/>
            <a:ext cx="9744075" cy="1353344"/>
          </a:xfrm>
          <a:prstGeom prst="rect">
            <a:avLst/>
          </a:prstGeom>
        </p:spPr>
        <p:txBody>
          <a:bodyPr vert="horz" lIns="108235" tIns="54118" rIns="108235" bIns="54118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41340" y="1894687"/>
            <a:ext cx="9744075" cy="557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235" tIns="54118" rIns="108235" bIns="541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41337" y="7597530"/>
            <a:ext cx="2526242" cy="432315"/>
          </a:xfrm>
          <a:prstGeom prst="rect">
            <a:avLst/>
          </a:prstGeom>
        </p:spPr>
        <p:txBody>
          <a:bodyPr vert="horz" lIns="108235" tIns="54118" rIns="108235" bIns="54118" anchor="b"/>
          <a:lstStyle>
            <a:lvl1pPr algn="l" eaLnBrk="1" latinLnBrk="0" hangingPunct="1">
              <a:defRPr kumimoji="0" sz="1400">
                <a:solidFill>
                  <a:schemeClr val="tx1">
                    <a:shade val="50000"/>
                  </a:schemeClr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99142" y="7597530"/>
            <a:ext cx="3428471" cy="432315"/>
          </a:xfrm>
          <a:prstGeom prst="rect">
            <a:avLst/>
          </a:prstGeom>
        </p:spPr>
        <p:txBody>
          <a:bodyPr vert="horz" lIns="108235" tIns="54118" rIns="108235" bIns="54118" anchor="b"/>
          <a:lstStyle>
            <a:lvl1pPr algn="ctr" eaLnBrk="1" latinLnBrk="0" hangingPunct="1">
              <a:defRPr kumimoji="0" sz="1400">
                <a:solidFill>
                  <a:schemeClr val="tx1">
                    <a:shade val="50000"/>
                  </a:schemeClr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83183" y="7597530"/>
            <a:ext cx="902229" cy="432315"/>
          </a:xfrm>
          <a:prstGeom prst="rect">
            <a:avLst/>
          </a:prstGeom>
        </p:spPr>
        <p:txBody>
          <a:bodyPr vert="horz" lIns="0" tIns="54118" rIns="0" bIns="54118" anchor="b"/>
          <a:lstStyle>
            <a:lvl1pPr algn="r" eaLnBrk="1" latinLnBrk="0" hangingPunct="1">
              <a:defRPr kumimoji="0" sz="1400">
                <a:solidFill>
                  <a:schemeClr val="tx1">
                    <a:shade val="50000"/>
                  </a:schemeClr>
                </a:solidFill>
              </a:defRPr>
            </a:lvl1pPr>
            <a:lvl2pPr lvl="1">
              <a:defRPr>
                <a:latin typeface="Times New Roman" charset="0"/>
                <a:cs typeface="+mn-cs"/>
              </a:defRPr>
            </a:lvl2pPr>
          </a:lstStyle>
          <a:p>
            <a:pPr lvl="1">
              <a:defRPr/>
            </a:pPr>
            <a:fld id="{3573CD6B-FCF3-4F34-A48C-8E8ED9C988D6}" type="slidenum">
              <a:rPr lang="en-US"/>
              <a:pPr lvl="1"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7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7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7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7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700" b="1">
          <a:solidFill>
            <a:schemeClr val="tx1"/>
          </a:solidFill>
          <a:latin typeface="Lucida Sans" pitchFamily="34" charset="0"/>
        </a:defRPr>
      </a:lvl5pPr>
      <a:lvl6pPr marL="541179" algn="ctr" rtl="0" fontAlgn="base">
        <a:spcBef>
          <a:spcPct val="0"/>
        </a:spcBef>
        <a:spcAft>
          <a:spcPct val="0"/>
        </a:spcAft>
        <a:defRPr sz="4700" b="1">
          <a:solidFill>
            <a:schemeClr val="tx1"/>
          </a:solidFill>
          <a:latin typeface="Lucida Sans" pitchFamily="34" charset="0"/>
        </a:defRPr>
      </a:lvl6pPr>
      <a:lvl7pPr marL="1082362" algn="ctr" rtl="0" fontAlgn="base">
        <a:spcBef>
          <a:spcPct val="0"/>
        </a:spcBef>
        <a:spcAft>
          <a:spcPct val="0"/>
        </a:spcAft>
        <a:defRPr sz="4700" b="1">
          <a:solidFill>
            <a:schemeClr val="tx1"/>
          </a:solidFill>
          <a:latin typeface="Lucida Sans" pitchFamily="34" charset="0"/>
        </a:defRPr>
      </a:lvl7pPr>
      <a:lvl8pPr marL="1623541" algn="ctr" rtl="0" fontAlgn="base">
        <a:spcBef>
          <a:spcPct val="0"/>
        </a:spcBef>
        <a:spcAft>
          <a:spcPct val="0"/>
        </a:spcAft>
        <a:defRPr sz="4700" b="1">
          <a:solidFill>
            <a:schemeClr val="tx1"/>
          </a:solidFill>
          <a:latin typeface="Lucida Sans" pitchFamily="34" charset="0"/>
        </a:defRPr>
      </a:lvl8pPr>
      <a:lvl9pPr marL="2164722" algn="ctr" rtl="0" fontAlgn="base">
        <a:spcBef>
          <a:spcPct val="0"/>
        </a:spcBef>
        <a:spcAft>
          <a:spcPct val="0"/>
        </a:spcAft>
        <a:defRPr sz="4700" b="1">
          <a:solidFill>
            <a:schemeClr val="tx1"/>
          </a:solidFill>
          <a:latin typeface="Lucida Sans" pitchFamily="34" charset="0"/>
        </a:defRPr>
      </a:lvl9pPr>
    </p:titleStyle>
    <p:bodyStyle>
      <a:lvl1pPr marL="648290" indent="-486689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868" indent="-334479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675" indent="-27059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992" indent="-216097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3" indent="-216097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088957" indent="-216473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327077" indent="-216473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197" indent="-216473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803314" indent="-216473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1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235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647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05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470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882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294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Image for Pyramid Lake, Nev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33" y="2436019"/>
            <a:ext cx="5232929" cy="392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533789" y="451115"/>
            <a:ext cx="7849394" cy="170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35" tIns="54118" rIns="108235" bIns="541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Arial" charset="0"/>
              </a:rPr>
              <a:t>Pyramid Lake,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Arial" charset="0"/>
              </a:rPr>
              <a:t>Nevada: A Valuable Resource</a:t>
            </a:r>
          </a:p>
        </p:txBody>
      </p: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902229" y="6856949"/>
            <a:ext cx="9383183" cy="4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35" tIns="54118" rIns="108235" bIns="541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rial" charset="0"/>
              </a:rPr>
              <a:t>For the Northern Piaute Indian Tribe and the World</a:t>
            </a:r>
            <a:endParaRPr lang="en-US" altLang="en-US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592" y="992452"/>
            <a:ext cx="5778026" cy="135334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600" dirty="0"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More Human Impact – Some Positives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type="body" sz="half" idx="1"/>
          </p:nvPr>
        </p:nvSpPr>
        <p:spPr>
          <a:xfrm>
            <a:off x="812008" y="3067579"/>
            <a:ext cx="9386943" cy="4601369"/>
          </a:xfrm>
        </p:spPr>
        <p:txBody>
          <a:bodyPr/>
          <a:lstStyle/>
          <a:p>
            <a:pPr eaLnBrk="0" hangingPunct="0">
              <a:buFont typeface="Wingdings 2" pitchFamily="18" charset="2"/>
              <a:buNone/>
            </a:pPr>
            <a:r>
              <a:rPr lang="en-US" altLang="en-US" sz="2800" b="1" u="sng">
                <a:solidFill>
                  <a:schemeClr val="bg1"/>
                </a:solidFill>
                <a:latin typeface="Arial" charset="0"/>
                <a:ea typeface="Tahoma" pitchFamily="34" charset="0"/>
                <a:cs typeface="Arial" charset="0"/>
              </a:rPr>
              <a:t>1960’s</a:t>
            </a:r>
            <a:r>
              <a:rPr lang="en-US" altLang="en-US" sz="2800" b="1">
                <a:solidFill>
                  <a:schemeClr val="bg1"/>
                </a:solidFill>
                <a:latin typeface="Arial" charset="0"/>
                <a:ea typeface="Tahoma" pitchFamily="34" charset="0"/>
                <a:cs typeface="Arial" charset="0"/>
              </a:rPr>
              <a:t> </a:t>
            </a:r>
          </a:p>
          <a:p>
            <a:pPr eaLnBrk="0" hangingPunct="0"/>
            <a:r>
              <a:rPr lang="en-US" altLang="en-US" sz="2800" b="1">
                <a:solidFill>
                  <a:schemeClr val="bg1"/>
                </a:solidFill>
                <a:latin typeface="Arial" charset="0"/>
                <a:ea typeface="Tahoma" pitchFamily="34" charset="0"/>
                <a:cs typeface="Arial" charset="0"/>
              </a:rPr>
              <a:t>The U.S. fish and Wildlife, the Bureau of Land Management (BIA), and the tribe stepped in to help with the environmental problems</a:t>
            </a:r>
          </a:p>
          <a:p>
            <a:pPr eaLnBrk="0" hangingPunct="0"/>
            <a:endParaRPr lang="en-US" altLang="en-US" sz="900" b="1">
              <a:solidFill>
                <a:schemeClr val="bg1"/>
              </a:solidFill>
              <a:latin typeface="Arial" charset="0"/>
              <a:ea typeface="Tahoma" pitchFamily="34" charset="0"/>
              <a:cs typeface="Arial" charset="0"/>
            </a:endParaRPr>
          </a:p>
          <a:p>
            <a:pPr eaLnBrk="0" hangingPunct="0">
              <a:buFont typeface="Wingdings 2" pitchFamily="18" charset="2"/>
              <a:buNone/>
            </a:pPr>
            <a:r>
              <a:rPr lang="en-US" altLang="en-US" sz="2800" b="1" u="sng">
                <a:solidFill>
                  <a:schemeClr val="bg1"/>
                </a:solidFill>
                <a:latin typeface="Arial" charset="0"/>
                <a:ea typeface="Tahoma" pitchFamily="34" charset="0"/>
                <a:cs typeface="Arial" charset="0"/>
              </a:rPr>
              <a:t>1970’s</a:t>
            </a:r>
            <a:r>
              <a:rPr lang="en-US" altLang="en-US" sz="2800" b="1">
                <a:solidFill>
                  <a:schemeClr val="bg1"/>
                </a:solidFill>
                <a:latin typeface="Arial" charset="0"/>
                <a:ea typeface="Tahoma" pitchFamily="34" charset="0"/>
                <a:cs typeface="Arial" charset="0"/>
              </a:rPr>
              <a:t> </a:t>
            </a:r>
          </a:p>
          <a:p>
            <a:pPr eaLnBrk="0" hangingPunct="0"/>
            <a:r>
              <a:rPr lang="en-US" altLang="en-US" sz="2800" b="1">
                <a:solidFill>
                  <a:schemeClr val="bg1"/>
                </a:solidFill>
                <a:latin typeface="Arial" charset="0"/>
                <a:ea typeface="Tahoma" pitchFamily="34" charset="0"/>
                <a:cs typeface="Arial" charset="0"/>
              </a:rPr>
              <a:t>Endangered Species Act listed the Cui-ui as an endangered species </a:t>
            </a:r>
          </a:p>
          <a:p>
            <a:pPr eaLnBrk="0" hangingPunct="0"/>
            <a:r>
              <a:rPr lang="en-US" altLang="en-US" sz="2800" b="1">
                <a:solidFill>
                  <a:schemeClr val="bg1"/>
                </a:solidFill>
                <a:latin typeface="Arial" charset="0"/>
                <a:ea typeface="Tahoma" pitchFamily="34" charset="0"/>
                <a:cs typeface="Arial" charset="0"/>
              </a:rPr>
              <a:t>The Marble Bluff damn was modified to allow safe passage of the fish</a:t>
            </a:r>
          </a:p>
          <a:p>
            <a:endParaRPr lang="en-US" altLang="en-US" sz="2100">
              <a:ea typeface="Tahoma" pitchFamily="34" charset="0"/>
              <a:cs typeface="Arial" charset="0"/>
            </a:endParaRPr>
          </a:p>
        </p:txBody>
      </p:sp>
      <p:pic>
        <p:nvPicPr>
          <p:cNvPr id="22532" name="Picture 2" descr="https://s-media-cache-ak0.pinimg.com/originals/7a/39/27/7a39274628b0cf5ffe1f0d5bb701ff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4454757" cy="279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ChangeArrowheads="1"/>
          </p:cNvSpPr>
          <p:nvPr/>
        </p:nvSpPr>
        <p:spPr bwMode="auto">
          <a:xfrm>
            <a:off x="451115" y="2165350"/>
            <a:ext cx="9653852" cy="13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35" tIns="54118" rIns="108235" bIns="5411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endParaRPr lang="en-US" altLang="en-US" b="1">
              <a:solidFill>
                <a:schemeClr val="bg1"/>
              </a:solidFill>
              <a:latin typeface="Arial" charset="0"/>
              <a:ea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r>
              <a:rPr lang="en-US" altLang="en-US" b="1">
                <a:solidFill>
                  <a:schemeClr val="bg1"/>
                </a:solidFill>
                <a:latin typeface="Arial" charset="0"/>
                <a:ea typeface="Tahoma" pitchFamily="34" charset="0"/>
              </a:rPr>
              <a:t>1990 - the tribe was awarded water rights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endParaRPr lang="en-US" altLang="en-US" sz="900" b="1">
              <a:solidFill>
                <a:schemeClr val="bg1"/>
              </a:solidFill>
              <a:latin typeface="Arial" charset="0"/>
              <a:ea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r>
              <a:rPr lang="en-US" altLang="en-US" b="1">
                <a:solidFill>
                  <a:schemeClr val="bg1"/>
                </a:solidFill>
                <a:latin typeface="Arial" charset="0"/>
                <a:ea typeface="Tahoma" pitchFamily="34" charset="0"/>
              </a:rPr>
              <a:t>The tribe set up hatcheries to protect the Cui-ui and the Lahontan Cutthroat Trout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endParaRPr lang="en-US" altLang="en-US" b="1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</a:pPr>
            <a:endParaRPr lang="en-US" altLang="en-US" sz="1200"/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2073478" y="451116"/>
            <a:ext cx="6617772" cy="81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235" tIns="54118" rIns="108235" bIns="541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600" b="1">
                <a:solidFill>
                  <a:schemeClr val="bg1"/>
                </a:solidFill>
                <a:latin typeface="Arial" charset="0"/>
                <a:ea typeface="Tahoma" pitchFamily="34" charset="0"/>
              </a:rPr>
              <a:t>The 1970s and Beyond</a:t>
            </a:r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451115" y="1533790"/>
            <a:ext cx="9653852" cy="70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35" tIns="54118" rIns="108235" bIns="54118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9C2D1"/>
              </a:buClr>
              <a:buSzPct val="75000"/>
              <a:buFont typeface="Wingdings" pitchFamily="2" charset="2"/>
              <a:buChar char="l"/>
            </a:pPr>
            <a:r>
              <a:rPr lang="en-US" altLang="en-US" b="1">
                <a:solidFill>
                  <a:schemeClr val="bg1"/>
                </a:solidFill>
                <a:latin typeface="Arial" charset="0"/>
                <a:ea typeface="Tahoma" pitchFamily="34" charset="0"/>
              </a:rPr>
              <a:t>Clean Water Act and creating the Environmental Protection Agency (EPA) = better water quality</a:t>
            </a:r>
          </a:p>
        </p:txBody>
      </p:sp>
      <p:pic>
        <p:nvPicPr>
          <p:cNvPr id="23557" name="Picture 11" descr="Cui-u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14" y="4962261"/>
            <a:ext cx="5684044" cy="27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11"/>
          <p:cNvSpPr>
            <a:spLocks noChangeArrowheads="1"/>
          </p:cNvSpPr>
          <p:nvPr/>
        </p:nvSpPr>
        <p:spPr bwMode="auto">
          <a:xfrm>
            <a:off x="1443565" y="4330707"/>
            <a:ext cx="3347646" cy="4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235" tIns="54118" rIns="108235" bIns="541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Arial" charset="0"/>
              </a:rPr>
              <a:t>Koch Cui-ui Hatchery</a:t>
            </a:r>
          </a:p>
        </p:txBody>
      </p:sp>
      <p:pic>
        <p:nvPicPr>
          <p:cNvPr id="23559" name="Picture 8" descr="Dun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6274" y="4420923"/>
            <a:ext cx="3819437" cy="2864578"/>
          </a:xfrm>
        </p:spPr>
      </p:pic>
      <p:sp>
        <p:nvSpPr>
          <p:cNvPr id="23560" name="Rectangle 13"/>
          <p:cNvSpPr>
            <a:spLocks noChangeArrowheads="1"/>
          </p:cNvSpPr>
          <p:nvPr/>
        </p:nvSpPr>
        <p:spPr bwMode="auto">
          <a:xfrm>
            <a:off x="6746542" y="7398285"/>
            <a:ext cx="3331616" cy="4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235" tIns="54118" rIns="108235" bIns="541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Arial" charset="0"/>
              </a:rPr>
              <a:t>David Dunn Hatchery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Future Human Impact/Conclusion</a:t>
            </a:r>
            <a:endParaRPr lang="en-US" dirty="0">
              <a:solidFill>
                <a:schemeClr val="bg1"/>
              </a:solidFill>
              <a:effectLst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4579" name="Picture 11" descr="Stone Mother and Pyramid, Pyramid Lake Nev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4904" y="1714238"/>
            <a:ext cx="6766719" cy="4229199"/>
          </a:xfrm>
        </p:spPr>
      </p:pic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451114" y="6315610"/>
            <a:ext cx="10104967" cy="121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35" tIns="54118" rIns="108235" bIns="541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  <a:latin typeface="Arial" charset="0"/>
                <a:ea typeface="Tahoma" pitchFamily="34" charset="0"/>
              </a:rPr>
              <a:t>Pyramid Lake is a valuable natural resource, especially for the Northern Piautes......steps have been taken, but more can always be done!!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337" y="270669"/>
            <a:ext cx="9202738" cy="721783"/>
          </a:xfrm>
        </p:spPr>
        <p:txBody>
          <a:bodyPr>
            <a:noAutofit/>
          </a:bodyPr>
          <a:lstStyle/>
          <a:p>
            <a:pPr marL="649417" indent="-487062" algn="ct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References</a:t>
            </a:r>
          </a:p>
          <a:p>
            <a:pPr marL="649417" indent="-487062" algn="ctr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10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649417" indent="-487062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 NPS. (</a:t>
            </a:r>
            <a:r>
              <a:rPr lang="en-US" sz="2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n.d</a:t>
            </a:r>
            <a:r>
              <a:rPr lang="en-US" sz="2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.). Derby Diversion Dam Nevada. </a:t>
            </a:r>
            <a:r>
              <a:rPr lang="en-US" sz="2100" i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Bureau of Reclamation </a:t>
            </a:r>
          </a:p>
          <a:p>
            <a:pPr marL="649417" indent="-487062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100" i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649417" indent="-487062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100" i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Historic Dams, Irrigation Projects, and </a:t>
            </a:r>
            <a:r>
              <a:rPr lang="en-US" sz="2100" i="1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Powerplants</a:t>
            </a:r>
            <a:r>
              <a:rPr lang="en-US" sz="2100" i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:  Managing  </a:t>
            </a:r>
          </a:p>
          <a:p>
            <a:pPr marL="649417" indent="-487062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100" i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649417" indent="-487062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100" i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Water in the West.  </a:t>
            </a:r>
            <a:r>
              <a:rPr lang="en-US" sz="2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Retrieved from </a:t>
            </a:r>
          </a:p>
          <a:p>
            <a:pPr marL="649417" indent="-487062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</a:t>
            </a:r>
          </a:p>
          <a:p>
            <a:pPr marL="649417" indent="-487062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http://www.nps.gov/nr/travel/ReclamationDamsIrrigationProject</a:t>
            </a:r>
          </a:p>
          <a:p>
            <a:pPr marL="649417" indent="-487062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10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649417" indent="-487062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</a:t>
            </a:r>
            <a:r>
              <a:rPr lang="en-US" sz="2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ndPowerplants</a:t>
            </a:r>
            <a:r>
              <a:rPr lang="en-US" sz="2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/Derby_Diversion_Dam.html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/>
            </a:r>
            <a:br>
              <a:rPr lang="en-US" sz="2100" dirty="0">
                <a:latin typeface="Arial" pitchFamily="34" charset="0"/>
                <a:cs typeface="Arial" pitchFamily="34" charset="0"/>
              </a:rPr>
            </a:b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marL="649417" indent="-487062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Pyramid Lake Fisheries. (</a:t>
            </a:r>
            <a:r>
              <a:rPr lang="en-US" sz="2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n.d</a:t>
            </a:r>
            <a:r>
              <a:rPr lang="en-US" sz="2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.). </a:t>
            </a:r>
            <a:r>
              <a:rPr lang="en-US" sz="2100" i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Welcome to Pyramid Lake Fisheries!</a:t>
            </a:r>
            <a:endParaRPr lang="en-US" sz="2100" i="1" dirty="0">
              <a:latin typeface="Arial" pitchFamily="34" charset="0"/>
              <a:cs typeface="Arial" pitchFamily="34" charset="0"/>
            </a:endParaRPr>
          </a:p>
          <a:p>
            <a:pPr marL="649417" lvl="1" indent="-487062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endParaRPr lang="en-US" sz="1600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649417" lvl="1" indent="-487062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</a:t>
            </a:r>
            <a:r>
              <a:rPr lang="en-US" sz="2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Retrieved from http://www.pyramidlakefisheries.org/</a:t>
            </a:r>
          </a:p>
          <a:p>
            <a:pPr marL="649417" lvl="1" indent="-487062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 marL="649417" indent="-487062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Smith, D. H. (2000). </a:t>
            </a:r>
            <a:r>
              <a:rPr lang="en-US" sz="2100" i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Modern tribal development</a:t>
            </a:r>
            <a:r>
              <a:rPr lang="en-US" sz="2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: </a:t>
            </a:r>
            <a:r>
              <a:rPr lang="en-US" sz="2100" i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Paths to self</a:t>
            </a:r>
            <a:r>
              <a:rPr lang="en-US" sz="2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-</a:t>
            </a:r>
            <a:r>
              <a:rPr lang="en-US" sz="2100" i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sufficiency </a:t>
            </a:r>
          </a:p>
          <a:p>
            <a:pPr marL="649417" indent="-487062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100" i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649417" indent="-487062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100" i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and cultural integrity in Indian country</a:t>
            </a:r>
            <a:r>
              <a:rPr lang="en-US" sz="2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. Walnut Creek, CA: </a:t>
            </a:r>
            <a:r>
              <a:rPr lang="en-US" sz="2100" dirty="0" err="1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AltaMira</a:t>
            </a:r>
            <a:r>
              <a:rPr lang="en-US" sz="2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</a:p>
          <a:p>
            <a:pPr marL="649417" indent="-487062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</a:t>
            </a:r>
          </a:p>
          <a:p>
            <a:pPr marL="649417" indent="-487062"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100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Press.  </a:t>
            </a:r>
          </a:p>
          <a:p>
            <a:pPr marL="649417" indent="-487062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1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3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This presentation will cover: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49417" indent="-487062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Geography/Area Map</a:t>
            </a:r>
          </a:p>
          <a:p>
            <a:pPr marL="649417" indent="-487062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Biotic and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Abiotic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Statistics</a:t>
            </a:r>
          </a:p>
          <a:p>
            <a:pPr marL="649417" indent="-487062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Recent History and Human Impact</a:t>
            </a:r>
          </a:p>
          <a:p>
            <a:pPr marL="649417" indent="-487062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Traditional Use of Fish</a:t>
            </a:r>
          </a:p>
          <a:p>
            <a:pPr marL="649417" indent="-487062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More Human Impact – Some Positives</a:t>
            </a:r>
          </a:p>
          <a:p>
            <a:pPr marL="649417" indent="-487062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 1970s and Beyond</a:t>
            </a:r>
          </a:p>
          <a:p>
            <a:pPr marL="649417" indent="-487062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Future Human Impact/Conclusion</a:t>
            </a:r>
          </a:p>
          <a:p>
            <a:pPr marL="649417" indent="-487062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References</a:t>
            </a:r>
          </a:p>
          <a:p>
            <a:pPr marL="649417" indent="-487062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b="1" dirty="0" smtClean="0">
              <a:solidFill>
                <a:schemeClr val="tx2">
                  <a:lumMod val="20000"/>
                  <a:lumOff val="80000"/>
                </a:schemeClr>
              </a:solidFill>
              <a:latin typeface="Tahoma" pitchFamily="34" charset="0"/>
            </a:endParaRPr>
          </a:p>
          <a:p>
            <a:pPr marL="649417" indent="-487062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/>
          </a:p>
          <a:p>
            <a:pPr marL="649417" indent="-487062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l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670"/>
            <a:ext cx="10826750" cy="27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bl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88508"/>
            <a:ext cx="10826750" cy="29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Angler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1624013"/>
            <a:ext cx="8390731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887136" y="812011"/>
            <a:ext cx="5052483" cy="62468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35" tIns="54118" rIns="108235" bIns="541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charset="0"/>
              </a:rPr>
              <a:t>Pyramid Lake Area Map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6586280"/>
            <a:ext cx="10556081" cy="4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35" tIns="54118" rIns="108235" bIns="541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rial" charset="0"/>
                <a:ea typeface="Tahoma" pitchFamily="34" charset="0"/>
              </a:rPr>
              <a:t>Location: approximately 65 miles north of Carson City, Nevada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 descr="https://c2.staticflickr.com/4/3402/3302118503_d7e6a58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2" y="2345797"/>
            <a:ext cx="4511146" cy="334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41338" y="812012"/>
            <a:ext cx="5142706" cy="6357157"/>
          </a:xfrm>
          <a:prstGeom prst="rect">
            <a:avLst/>
          </a:prstGeom>
          <a:noFill/>
        </p:spPr>
        <p:txBody>
          <a:bodyPr lIns="108235" tIns="54118" rIns="108235" bIns="54118">
            <a:spAutoFit/>
          </a:bodyPr>
          <a:lstStyle/>
          <a:p>
            <a:pPr eaLnBrk="0" hangingPunct="0">
              <a:defRPr/>
            </a:pPr>
            <a:endParaRPr lang="en-US" b="1" u="sng" dirty="0">
              <a:solidFill>
                <a:schemeClr val="tx2">
                  <a:lumMod val="20000"/>
                  <a:lumOff val="80000"/>
                </a:schemeClr>
              </a:solidFill>
              <a:latin typeface="Tahoma" pitchFamily="34" charset="0"/>
              <a:cs typeface="+mn-cs"/>
            </a:endParaRPr>
          </a:p>
          <a:p>
            <a:pPr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Elevation: 3,817 feet </a:t>
            </a:r>
          </a:p>
          <a:p>
            <a:pPr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Acreage:  112,000 </a:t>
            </a:r>
          </a:p>
          <a:p>
            <a:pPr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Length 15 miles </a:t>
            </a:r>
          </a:p>
          <a:p>
            <a:pPr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Width: 11 miles </a:t>
            </a:r>
          </a:p>
          <a:p>
            <a:pPr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Deepest Point: 350 feet  </a:t>
            </a:r>
          </a:p>
          <a:p>
            <a:pPr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Salinity content: 17%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Permanent surface inflow:</a:t>
            </a:r>
          </a:p>
          <a:p>
            <a:pPr eaLnBrk="0" hangingPunct="0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Truckee River (from Lake </a:t>
            </a:r>
          </a:p>
          <a:p>
            <a:pPr eaLnBrk="0" hangingPunct="0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Tahoe)</a:t>
            </a:r>
          </a:p>
          <a:p>
            <a:pPr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Rainfall level: 7.5 in/yr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388" name="Rectangle 13"/>
          <p:cNvSpPr>
            <a:spLocks noChangeArrowheads="1"/>
          </p:cNvSpPr>
          <p:nvPr/>
        </p:nvSpPr>
        <p:spPr bwMode="auto">
          <a:xfrm>
            <a:off x="1440837" y="360892"/>
            <a:ext cx="8003344" cy="81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235" tIns="54118" rIns="108235" bIns="541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600" b="1">
                <a:solidFill>
                  <a:schemeClr val="bg1"/>
                </a:solidFill>
                <a:latin typeface="Arial" charset="0"/>
                <a:ea typeface="Tahoma" pitchFamily="34" charset="0"/>
              </a:rPr>
              <a:t>Biotic and Abiotic Statistics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6225382" y="5864491"/>
            <a:ext cx="3940757" cy="49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235" tIns="54118" rIns="108235" bIns="541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500" b="1" i="1">
                <a:solidFill>
                  <a:schemeClr val="bg1"/>
                </a:solidFill>
                <a:latin typeface="Arial" charset="0"/>
              </a:rPr>
              <a:t>Sunset on Pyramid Lake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an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" y="1172898"/>
            <a:ext cx="5774267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6856942" y="2526247"/>
            <a:ext cx="3518694" cy="121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35" tIns="54118" rIns="108235" bIns="541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Arial" charset="0"/>
              </a:rPr>
              <a:t>Cui-ui fillets drying in a tree (Paiute -  Herbert Pancho, 1930)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902229" y="270672"/>
            <a:ext cx="9112515" cy="62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35" tIns="54118" rIns="108235" bIns="541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Arial" charset="0"/>
                <a:ea typeface="Tahoma" pitchFamily="34" charset="0"/>
              </a:rPr>
              <a:t>Traditional use of fish: A Valuable Resource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5864490" y="6496057"/>
            <a:ext cx="3925368" cy="4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235" tIns="54118" rIns="108235" bIns="541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Arial" charset="0"/>
              </a:rPr>
              <a:t>Lahontan Cutthroat Trout</a:t>
            </a:r>
            <a:endParaRPr lang="en-US" altLang="en-US" b="1">
              <a:latin typeface="Arial" charset="0"/>
            </a:endParaRPr>
          </a:p>
        </p:txBody>
      </p:sp>
      <p:pic>
        <p:nvPicPr>
          <p:cNvPr id="17414" name="Picture 5" descr="Lahontan_cutthroat_tr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90" y="5864490"/>
            <a:ext cx="3654028" cy="189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786" y="7"/>
            <a:ext cx="9383183" cy="5326106"/>
          </a:xfrm>
          <a:prstGeom prst="rect">
            <a:avLst/>
          </a:prstGeom>
        </p:spPr>
        <p:txBody>
          <a:bodyPr lIns="108235" tIns="54118" rIns="108235" bIns="54118">
            <a:spAutoFit/>
          </a:bodyPr>
          <a:lstStyle/>
          <a:p>
            <a:pPr algn="ctr" eaLnBrk="0" hangingPunct="0"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Recent History and Human Impact</a:t>
            </a:r>
          </a:p>
          <a:p>
            <a:pPr eaLnBrk="0" hangingPunct="0">
              <a:buFont typeface="Wingdings" pitchFamily="2" charset="2"/>
              <a:buNone/>
              <a:defRPr/>
            </a:pPr>
            <a:endParaRPr lang="en-US" sz="25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 eaLnBrk="0" hangingPunct="0"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1950s and 1960s</a:t>
            </a:r>
          </a:p>
          <a:p>
            <a:pPr marL="270590" indent="-270590" eaLnBrk="0" hangingPunct="0">
              <a:buFont typeface="Arial" pitchFamily="34" charset="0"/>
              <a:buChar char="•"/>
              <a:defRPr/>
            </a:pPr>
            <a:endParaRPr lang="en-US" sz="25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270590" indent="-270590" eaLnBrk="0" hangingPunct="0">
              <a:buFont typeface="Arial" pitchFamily="34" charset="0"/>
              <a:buChar char="•"/>
              <a:defRPr/>
            </a:pPr>
            <a:r>
              <a:rPr lang="en-US" sz="25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Truckee River was used to grow and support Reno and Sparks, Nevada </a:t>
            </a:r>
          </a:p>
          <a:p>
            <a:pPr marL="270590" indent="-270590" eaLnBrk="0" hangingPunct="0">
              <a:defRPr/>
            </a:pPr>
            <a:endParaRPr lang="en-US" sz="25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270590" indent="-270590" eaLnBrk="0" hangingPunct="0">
              <a:buFont typeface="Arial" pitchFamily="34" charset="0"/>
              <a:buChar char="•"/>
              <a:defRPr/>
            </a:pPr>
            <a:r>
              <a:rPr lang="en-US" sz="25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A number of erected dams created a delta at the mouth of Pyramid Lake - fish couldn’t get upstream to spawn </a:t>
            </a:r>
          </a:p>
          <a:p>
            <a:pPr marL="270590" indent="-270590" eaLnBrk="0" hangingPunct="0">
              <a:buFont typeface="Arial" pitchFamily="34" charset="0"/>
              <a:buChar char="•"/>
              <a:defRPr/>
            </a:pPr>
            <a:endParaRPr lang="en-US" sz="25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270590" indent="-270590" eaLnBrk="0" hangingPunct="0">
              <a:buFont typeface="Arial" pitchFamily="34" charset="0"/>
              <a:buChar char="•"/>
              <a:defRPr/>
            </a:pPr>
            <a:r>
              <a:rPr lang="en-US" sz="25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 river was in a state of degradation from the dumping of waste from companies upstream</a:t>
            </a:r>
            <a:endParaRPr lang="en-US" sz="23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  <a:defRPr/>
            </a:pPr>
            <a:endParaRPr lang="en-US" sz="21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435" name="Picture 4" descr="https://encrypted-tbn2.gstatic.com/images?q=tbn:ANd9GcSMdhw2NJZnuR1KlRSq1DqlWY_rYMl4A4CpcDm-pKtkq38M-Kj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" y="5413381"/>
            <a:ext cx="3699140" cy="246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5503599" y="6405833"/>
            <a:ext cx="3925368" cy="4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235" tIns="54118" rIns="108235" bIns="541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Arial" charset="0"/>
              </a:rPr>
              <a:t>Lahontan Cutthroat Trout</a:t>
            </a:r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On the Truckee River about 20 miles east of Reno, Nevada, Derby Diversion Dam was Specification No. 1 of the brand new U.S. Reclamation Service, organized under the Reclamation Act of 1902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1" y="360893"/>
            <a:ext cx="6424624" cy="424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6947164" y="2075132"/>
            <a:ext cx="3543212" cy="78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235" tIns="54118" rIns="108235" bIns="541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bg1"/>
                </a:solidFill>
                <a:latin typeface="Arial" charset="0"/>
              </a:rPr>
              <a:t>Derby Damn</a:t>
            </a: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812006" y="5142708"/>
            <a:ext cx="9383183" cy="222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35" tIns="54118" rIns="108235" bIns="54118"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en-US" sz="2500" b="1">
                <a:solidFill>
                  <a:schemeClr val="bg1"/>
                </a:solidFill>
                <a:latin typeface="Arial" charset="0"/>
              </a:rPr>
              <a:t>Location: On the Truckee River approximately 20 east of Reno,  Nevada - constructed  in 1905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en-US" sz="2500" b="1">
                <a:solidFill>
                  <a:schemeClr val="bg1"/>
                </a:solidFill>
                <a:latin typeface="Arial" charset="0"/>
                <a:ea typeface="Tahoma" pitchFamily="34" charset="0"/>
              </a:rPr>
              <a:t>Derby damn provides irrigation water for about 73,000 acres of cropland - reducing water needed to support marine (and other) life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rPr>
              <a:t>Pyramid Lake water levels from 1840 to 1980 </a:t>
            </a:r>
            <a:r>
              <a:rPr lang="en-US" sz="8500" b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en-US" sz="8500" b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" y="31366"/>
            <a:ext cx="218649" cy="4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8235" tIns="54118" rIns="108235" bIns="5411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48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17" y="2165355"/>
            <a:ext cx="9924521" cy="384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0" y="6699059"/>
            <a:ext cx="10826750" cy="121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35" tIns="54118" rIns="108235" bIns="541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rial" charset="0"/>
                <a:ea typeface="Tahoma" pitchFamily="34" charset="0"/>
              </a:rPr>
              <a:t>Building the Derby Damn caused the near extinction of the Lahontan Cutthroat Trout</a:t>
            </a:r>
            <a:endParaRPr lang="en-US" altLang="en-US">
              <a:latin typeface="Arial" charset="0"/>
              <a:ea typeface="Tahoma" pitchFamily="34" charset="0"/>
            </a:endParaRPr>
          </a:p>
          <a:p>
            <a:pPr algn="ctr" eaLnBrk="1" hangingPunct="1"/>
            <a:endParaRPr lang="en-US" altLang="en-US">
              <a:ea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07" y="0"/>
            <a:ext cx="6736644" cy="50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 rot="2361606">
            <a:off x="1511258" y="-302421"/>
            <a:ext cx="895692" cy="511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lIns="108235" tIns="54118" rIns="108235" bIns="5411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Marble Bluff 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Damn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1114" y="5503599"/>
            <a:ext cx="10014744" cy="195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235" tIns="54118" rIns="108235" bIns="54118">
            <a:spAutoFit/>
          </a:bodyPr>
          <a:lstStyle>
            <a:lvl1pPr marL="171450" indent="-1714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en-US" b="1">
                <a:solidFill>
                  <a:schemeClr val="bg1"/>
                </a:solidFill>
                <a:latin typeface="Arial" charset="0"/>
              </a:rPr>
              <a:t>Location: On the Truckee River approximately 2.3 miles     upriver from Pyramid Lake 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en-US" b="1">
                <a:solidFill>
                  <a:schemeClr val="bg1"/>
                </a:solidFill>
                <a:latin typeface="Arial" charset="0"/>
              </a:rPr>
              <a:t> Constructed  in 1975, by the Bureau of Reclamation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en-US" b="1">
                <a:solidFill>
                  <a:schemeClr val="bg1"/>
                </a:solidFill>
                <a:latin typeface="Arial" charset="0"/>
              </a:rPr>
              <a:t>Poses a barrier to the efficient passage of the cui-ui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3381</TotalTime>
  <Words>447</Words>
  <Application>Microsoft Office PowerPoint</Application>
  <PresentationFormat>B4 (ISO) Paper (250x353 mm)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Times New Roman</vt:lpstr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Tahoma</vt:lpstr>
      <vt:lpstr>Apex</vt:lpstr>
      <vt:lpstr>PowerPoint Presentation</vt:lpstr>
      <vt:lpstr>This presentation will cover: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Pyramid Lake water levels from 1840 to 1980  </vt:lpstr>
      <vt:lpstr>PowerPoint Presentation</vt:lpstr>
      <vt:lpstr>More Human Impact – Some Positives</vt:lpstr>
      <vt:lpstr>PowerPoint Presentation</vt:lpstr>
      <vt:lpstr>Future Human Impact/Conclusion</vt:lpstr>
      <vt:lpstr>PowerPoint Presentation</vt:lpstr>
    </vt:vector>
  </TitlesOfParts>
  <Company>CCCS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Laura &amp; Libby</dc:creator>
  <cp:lastModifiedBy>support</cp:lastModifiedBy>
  <cp:revision>189</cp:revision>
  <dcterms:created xsi:type="dcterms:W3CDTF">2001-11-07T00:22:40Z</dcterms:created>
  <dcterms:modified xsi:type="dcterms:W3CDTF">2015-04-02T12:43:03Z</dcterms:modified>
</cp:coreProperties>
</file>