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2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5CCC-DDD1-4260-B5F2-6ACA02CC883C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9C3B4-FE72-44CA-BE02-17403F0B8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disparity in access is particularly challenging since people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without a stable, ongoing relationship with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primary doctor are less likely to get specialty and preventive services, therefore are less likely to experience better health outcomes. </a:t>
            </a:r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9C3B4-FE72-44CA-BE02-17403F0B8E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overall, about 77.3% of the individuals had a frequent principal doctor or care provider, in  year 2011. </a:t>
            </a:r>
          </a:p>
          <a:p>
            <a:r>
              <a:rPr lang="en-US" dirty="0" smtClean="0"/>
              <a:t>Between the year 2002 to 2011, the Asians and Blacks were less likely compared to Whites to have a frequent or usual main care doctor in all years except 2004.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9C3B4-FE72-44CA-BE02-17403F0B8E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all years, individuals between the ages 1of 8-44 were least likely to have a regular chief doctor, while folks of the age 65 and above were highly probable to have a regular doctor (in the year 2011, 61.8% and 90.2%, respectively).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all years, the proportion of individuals with a regular doctor was higher for individuals with basic activity limits and complex activity limitations compared to individuals with neither limitation.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9C3B4-FE72-44CA-BE02-17403F0B8E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1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70554E9-AF12-4EE7-B66E-0D5E12C68346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59F5E12-5D29-43A4-A5C1-5E0745650E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Racial and Ethnic Disparities in Healthcare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Student’s Name</a:t>
            </a:r>
          </a:p>
          <a:p>
            <a:r>
              <a:rPr lang="en-US" dirty="0" smtClean="0"/>
              <a:t>Institutional Affiliation </a:t>
            </a:r>
          </a:p>
          <a:p>
            <a:r>
              <a:rPr lang="en-US" dirty="0" smtClean="0"/>
              <a:t>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isparities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Access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Healthcare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main points highlighted in this presentation focus on the disparities in access to healthcare. </a:t>
            </a:r>
          </a:p>
          <a:p>
            <a:pPr lvl="0"/>
            <a:r>
              <a:rPr lang="en-US" dirty="0"/>
              <a:t>Essential elements like access to health insurance and the socioeconomic status of an individual however, do not enlighten all of the racial and ethnic disparities in access to care.</a:t>
            </a:r>
          </a:p>
          <a:p>
            <a:pPr lvl="0"/>
            <a:r>
              <a:rPr lang="en-US" dirty="0"/>
              <a:t>The minority Americans are more likely to have a high probability of experiencing problems accessing high-quality healthcare as compared whites.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Factors deterring access to healthcare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Geographical isolation – this makes finding and locating healthcare very difficult. </a:t>
            </a:r>
          </a:p>
          <a:p>
            <a:pPr lvl="0"/>
            <a:r>
              <a:rPr lang="en-US" dirty="0"/>
              <a:t>Language and cultural barrier – limits non-English speakers from pursuing healthcare  </a:t>
            </a:r>
          </a:p>
          <a:p>
            <a:pPr lvl="0"/>
            <a:r>
              <a:rPr lang="en-US" dirty="0"/>
              <a:t>Availability of support services such as transportation and childcare is scarce.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Graphical Representation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6868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Interpretation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1"/>
            <a:ext cx="7315200" cy="3870960"/>
          </a:xfrm>
        </p:spPr>
        <p:txBody>
          <a:bodyPr>
            <a:normAutofit/>
          </a:bodyPr>
          <a:lstStyle/>
          <a:p>
            <a:r>
              <a:rPr lang="en-US" dirty="0" smtClean="0"/>
              <a:t>The graph represented above gives factual figures of the people who have frequent primary </a:t>
            </a:r>
            <a:r>
              <a:rPr lang="en-US" dirty="0"/>
              <a:t>care </a:t>
            </a:r>
            <a:r>
              <a:rPr lang="en-US" dirty="0" smtClean="0"/>
              <a:t>provider (doctor), arranged by </a:t>
            </a:r>
            <a:r>
              <a:rPr lang="en-US" dirty="0"/>
              <a:t>race and age, </a:t>
            </a:r>
            <a:r>
              <a:rPr lang="en-US" dirty="0" smtClean="0"/>
              <a:t>from the years of 2002-2011</a:t>
            </a:r>
            <a:endParaRPr lang="en-US" dirty="0"/>
          </a:p>
          <a:p>
            <a:r>
              <a:rPr lang="en-US" b="1" dirty="0"/>
              <a:t>Note</a:t>
            </a:r>
            <a:r>
              <a:rPr lang="en-US" dirty="0"/>
              <a:t>: A </a:t>
            </a:r>
            <a:r>
              <a:rPr lang="en-US" dirty="0" smtClean="0"/>
              <a:t>regular primary doctor is </a:t>
            </a:r>
            <a:r>
              <a:rPr lang="en-US" dirty="0"/>
              <a:t>defined as the source of </a:t>
            </a:r>
            <a:r>
              <a:rPr lang="en-US" dirty="0" smtClean="0"/>
              <a:t>health care </a:t>
            </a:r>
            <a:r>
              <a:rPr lang="en-US" dirty="0"/>
              <a:t>that </a:t>
            </a:r>
            <a:r>
              <a:rPr lang="en-US" dirty="0" smtClean="0"/>
              <a:t>an individual often  </a:t>
            </a:r>
            <a:r>
              <a:rPr lang="en-US" dirty="0"/>
              <a:t>goes to for </a:t>
            </a:r>
            <a:r>
              <a:rPr lang="en-US" dirty="0" smtClean="0"/>
              <a:t>professional medical advice, for example, </a:t>
            </a:r>
            <a:r>
              <a:rPr lang="en-US" dirty="0"/>
              <a:t>preventive health care, </a:t>
            </a:r>
            <a:r>
              <a:rPr lang="en-US" dirty="0"/>
              <a:t>referrals to other health </a:t>
            </a:r>
            <a:r>
              <a:rPr lang="en-US" dirty="0" smtClean="0"/>
              <a:t>professionals and new </a:t>
            </a:r>
            <a:r>
              <a:rPr lang="en-US" dirty="0"/>
              <a:t>health </a:t>
            </a:r>
            <a:r>
              <a:rPr lang="en-US" dirty="0" smtClean="0"/>
              <a:t>problems.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observed disparities can be addressed using highly targeted involvement entailing the implementation of enhanced interpreter services or culturally competent educational materials.</a:t>
            </a:r>
          </a:p>
          <a:p>
            <a:pPr lvl="0"/>
            <a:r>
              <a:rPr lang="en-US" dirty="0"/>
              <a:t>This would prompt the population to seek appropriate medical intervention in due time.  </a:t>
            </a:r>
          </a:p>
        </p:txBody>
      </p:sp>
    </p:spTree>
    <p:extLst>
      <p:ext uri="{BB962C8B-B14F-4D97-AF65-F5344CB8AC3E}">
        <p14:creationId xmlns:p14="http://schemas.microsoft.com/office/powerpoint/2010/main" val="35024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Limitations to this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Access to healthcare is largely determined by expectations regarding the etiology of a particular disparity or the assumed nature of the difference.</a:t>
            </a:r>
          </a:p>
          <a:p>
            <a:pPr lvl="0"/>
            <a:r>
              <a:rPr lang="en-US" dirty="0"/>
              <a:t>Certain disparities may be determined, for instance, by gaps in access to healthcare and insurance coverage. </a:t>
            </a:r>
          </a:p>
          <a:p>
            <a:pPr lvl="0"/>
            <a:r>
              <a:rPr lang="en-US" dirty="0"/>
              <a:t>These disparities can be difficult to directly address using an appropriate strategy.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Given the rapidly growing diversity in the demographics of America there is an increasing number of minority Americans.</a:t>
            </a:r>
          </a:p>
          <a:p>
            <a:pPr lvl="0"/>
            <a:r>
              <a:rPr lang="en-US" dirty="0"/>
              <a:t>This means that the amount of people at risk of disease and not getting the care they need is also increasing.</a:t>
            </a:r>
          </a:p>
          <a:p>
            <a:pPr lvl="0"/>
            <a:r>
              <a:rPr lang="en-US" dirty="0"/>
              <a:t>The information presents gives a snapshot of the number of diversified individuals and how they respectively have access to regular doctors.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References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Agency </a:t>
            </a:r>
            <a:r>
              <a:rPr lang="en-US" dirty="0"/>
              <a:t>for Healthcare Research and Quality. National Healthcare Disparities Report. 2014.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Agency </a:t>
            </a:r>
            <a:r>
              <a:rPr lang="en-US" dirty="0"/>
              <a:t>for Healthcare Research and Quality. </a:t>
            </a:r>
            <a:r>
              <a:rPr lang="en-US" i="1" dirty="0"/>
              <a:t>User Comparative Database Report</a:t>
            </a:r>
            <a:r>
              <a:rPr lang="en-US" dirty="0"/>
              <a:t>. 2014.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Friis </a:t>
            </a:r>
            <a:r>
              <a:rPr lang="en-US" dirty="0"/>
              <a:t>R. H. </a:t>
            </a:r>
            <a:r>
              <a:rPr lang="en-US" i="1" dirty="0"/>
              <a:t>Epidemiology 101</a:t>
            </a:r>
            <a:r>
              <a:rPr lang="en-US" dirty="0"/>
              <a:t>. Sudbury, Mass: Jones and Bartlett Publishers. 2010.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570</Words>
  <Application>Microsoft Office PowerPoint</Application>
  <PresentationFormat>On-screen Show (4:3)</PresentationFormat>
  <Paragraphs>39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Racial and Ethnic Disparities in Healthcare </vt:lpstr>
      <vt:lpstr>Disparities in Access to Healthcare</vt:lpstr>
      <vt:lpstr>Factors deterring access to healthcare </vt:lpstr>
      <vt:lpstr>Graphical Representation  </vt:lpstr>
      <vt:lpstr>Interpretation </vt:lpstr>
      <vt:lpstr>Recommendations</vt:lpstr>
      <vt:lpstr>Limitations to this Study</vt:lpstr>
      <vt:lpstr>Summary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2015-03-23T17:05:21Z</dcterms:created>
  <dcterms:modified xsi:type="dcterms:W3CDTF">2015-03-23T17:08:25Z</dcterms:modified>
</cp:coreProperties>
</file>