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120" y="-77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22898130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53242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81797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14093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19415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93989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62132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12283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63540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64111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11256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9613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61992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13524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38112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0318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83345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9632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3141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 smtClean="0"/>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3"/>
            <a:ext cx="609600" cy="273844"/>
          </a:xfrm>
        </p:spPr>
        <p:txBody>
          <a:bodyPr/>
          <a:lstStyle/>
          <a:p>
            <a:pPr marL="0" lvl="0" indent="0">
              <a:spcBef>
                <a:spcPts val="0"/>
              </a:spcBef>
              <a:buSzPct val="25000"/>
              <a:buNone/>
            </a:pPr>
            <a:fld id="{00000000-1234-1234-1234-123412341234}" type="slidenum">
              <a:rPr lang="en" smtClean="0"/>
              <a:t>‹#›</a:t>
            </a:fld>
            <a:endParaRPr lang="en"/>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lvl="0" indent="0">
              <a:spcBef>
                <a:spcPts val="0"/>
              </a:spcBef>
              <a:buSzPct val="25000"/>
              <a:buNone/>
            </a:pPr>
            <a:fld id="{00000000-1234-1234-1234-123412341234}" type="slidenum">
              <a:rPr lang="en" smtClean="0"/>
              <a:t>‹#›</a:t>
            </a:fld>
            <a:endParaRPr lang="en"/>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922350" y="223852"/>
            <a:ext cx="7467600" cy="1204897"/>
          </a:xfrm>
          <a:prstGeom prst="rect">
            <a:avLst/>
          </a:prstGeom>
        </p:spPr>
        <p:txBody>
          <a:bodyPr lIns="91425" tIns="91425" rIns="91425" bIns="91425" anchor="ctr" anchorCtr="0">
            <a:noAutofit/>
          </a:bodyPr>
          <a:lstStyle/>
          <a:p>
            <a:pPr algn="ctr" rtl="0">
              <a:spcBef>
                <a:spcPts val="0"/>
              </a:spcBef>
              <a:buNone/>
            </a:pPr>
            <a:r>
              <a:rPr lang="en" sz="2400" b="1" dirty="0">
                <a:effectLst>
                  <a:outerShdw blurRad="38100" dist="38100" dir="2700000" algn="tl">
                    <a:srgbClr val="000000">
                      <a:alpha val="43137"/>
                    </a:srgbClr>
                  </a:outerShdw>
                </a:effectLst>
                <a:latin typeface="Times New Roman"/>
                <a:ea typeface="Times New Roman"/>
                <a:cs typeface="Times New Roman"/>
                <a:sym typeface="Times New Roman"/>
              </a:rPr>
              <a:t>Group Five Theories Presentation</a:t>
            </a:r>
          </a:p>
          <a:p>
            <a:pPr algn="ctr">
              <a:spcBef>
                <a:spcPts val="0"/>
              </a:spcBef>
              <a:buNone/>
            </a:pPr>
            <a:r>
              <a:rPr lang="en" sz="2400" b="1" dirty="0" smtClean="0">
                <a:effectLst>
                  <a:outerShdw blurRad="38100" dist="38100" dir="2700000" algn="tl">
                    <a:srgbClr val="000000">
                      <a:alpha val="43137"/>
                    </a:srgbClr>
                  </a:outerShdw>
                </a:effectLst>
                <a:latin typeface="Times New Roman"/>
                <a:ea typeface="Times New Roman"/>
                <a:cs typeface="Times New Roman"/>
                <a:sym typeface="Times New Roman"/>
              </a:rPr>
              <a:t>Roy/Kolcaba</a:t>
            </a:r>
            <a:endParaRPr lang="en" sz="2400" b="1" dirty="0">
              <a:effectLst>
                <a:outerShdw blurRad="38100" dist="38100" dir="2700000" algn="tl">
                  <a:srgbClr val="000000">
                    <a:alpha val="43137"/>
                  </a:srgbClr>
                </a:outerShdw>
              </a:effectLst>
              <a:latin typeface="Times New Roman"/>
              <a:ea typeface="Times New Roman"/>
              <a:cs typeface="Times New Roman"/>
              <a:sym typeface="Times New Roman"/>
            </a:endParaRPr>
          </a:p>
        </p:txBody>
      </p:sp>
      <p:sp>
        <p:nvSpPr>
          <p:cNvPr id="87" name="Shape 87"/>
          <p:cNvSpPr txBox="1">
            <a:spLocks noGrp="1"/>
          </p:cNvSpPr>
          <p:nvPr>
            <p:ph idx="1"/>
          </p:nvPr>
        </p:nvSpPr>
        <p:spPr>
          <a:xfrm>
            <a:off x="922350" y="1581150"/>
            <a:ext cx="7467600" cy="2995600"/>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t" anchorCtr="0">
            <a:noAutofit/>
          </a:bodyPr>
          <a:lstStyle/>
          <a:p>
            <a:pPr algn="ctr" rtl="0">
              <a:spcBef>
                <a:spcPts val="0"/>
              </a:spcBef>
              <a:buNone/>
            </a:pPr>
            <a:endParaRPr lang="en" sz="1600" dirty="0" smtClean="0">
              <a:solidFill>
                <a:srgbClr val="92D050"/>
              </a:solidFill>
              <a:latin typeface="Times New Roman"/>
              <a:ea typeface="Times New Roman"/>
              <a:cs typeface="Times New Roman"/>
              <a:sym typeface="Times New Roman"/>
            </a:endParaRPr>
          </a:p>
          <a:p>
            <a:pPr algn="ctr" rtl="0">
              <a:spcBef>
                <a:spcPts val="0"/>
              </a:spcBef>
              <a:buNone/>
            </a:pPr>
            <a:endParaRPr lang="en" sz="1600" dirty="0">
              <a:solidFill>
                <a:srgbClr val="92D050"/>
              </a:solidFill>
              <a:latin typeface="Times New Roman"/>
              <a:ea typeface="Times New Roman"/>
              <a:cs typeface="Times New Roman"/>
              <a:sym typeface="Times New Roman"/>
            </a:endParaRPr>
          </a:p>
          <a:p>
            <a:pPr algn="ctr" rtl="0">
              <a:spcBef>
                <a:spcPts val="0"/>
              </a:spcBef>
              <a:buNone/>
            </a:pPr>
            <a:endParaRPr lang="en" sz="1600" dirty="0">
              <a:solidFill>
                <a:srgbClr val="92D050"/>
              </a:solidFill>
              <a:latin typeface="Times New Roman"/>
              <a:ea typeface="Times New Roman"/>
              <a:cs typeface="Times New Roman"/>
              <a:sym typeface="Times New Roman"/>
            </a:endParaRPr>
          </a:p>
          <a:p>
            <a:pPr algn="ctr" rtl="0">
              <a:spcBef>
                <a:spcPts val="0"/>
              </a:spcBef>
              <a:buNone/>
            </a:pPr>
            <a:endParaRPr sz="1800" dirty="0">
              <a:solidFill>
                <a:srgbClr val="92D050"/>
              </a:solidFill>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528066"/>
            <a:ext cx="8229600" cy="595884"/>
          </a:xfrm>
          <a:prstGeom prst="rect">
            <a:avLst/>
          </a:prstGeom>
        </p:spPr>
        <p:txBody>
          <a:bodyPr lIns="91425" tIns="91425" rIns="91425" bIns="91425" anchor="ctr" anchorCtr="0">
            <a:noAutofit/>
          </a:bodyPr>
          <a:lstStyle/>
          <a:p>
            <a:pPr algn="ctr">
              <a:spcBef>
                <a:spcPts val="0"/>
              </a:spcBef>
              <a:buNone/>
            </a:pPr>
            <a:r>
              <a:rPr lang="en" sz="2400" dirty="0">
                <a:latin typeface="Times New Roman"/>
                <a:ea typeface="Times New Roman"/>
                <a:cs typeface="Times New Roman"/>
                <a:sym typeface="Times New Roman"/>
              </a:rPr>
              <a:t>Philosophical Foundations - Kolcaba</a:t>
            </a:r>
          </a:p>
        </p:txBody>
      </p:sp>
      <p:sp>
        <p:nvSpPr>
          <p:cNvPr id="146" name="Shape 146"/>
          <p:cNvSpPr txBox="1">
            <a:spLocks noGrp="1"/>
          </p:cNvSpPr>
          <p:nvPr>
            <p:ph idx="1"/>
          </p:nvPr>
        </p:nvSpPr>
        <p:spPr>
          <a:xfrm>
            <a:off x="457200" y="1112100"/>
            <a:ext cx="8305800" cy="3345900"/>
          </a:xfrm>
          <a:prstGeom prst="rect">
            <a:avLst/>
          </a:prstGeom>
        </p:spPr>
        <p:style>
          <a:lnRef idx="1">
            <a:schemeClr val="accent2"/>
          </a:lnRef>
          <a:fillRef idx="2">
            <a:schemeClr val="accent2"/>
          </a:fillRef>
          <a:effectRef idx="1">
            <a:schemeClr val="accent2"/>
          </a:effectRef>
          <a:fontRef idx="minor">
            <a:schemeClr val="dk1"/>
          </a:fontRef>
        </p:style>
        <p:txBody>
          <a:bodyPr lIns="91425" tIns="91425" rIns="91425" bIns="91425" anchor="t" anchorCtr="0">
            <a:noAutofit/>
          </a:bodyPr>
          <a:lstStyle/>
          <a:p>
            <a:pPr marL="0" lvl="0" indent="0" rtl="0">
              <a:lnSpc>
                <a:spcPct val="115000"/>
              </a:lnSpc>
              <a:spcBef>
                <a:spcPts val="0"/>
              </a:spcBef>
              <a:buNone/>
            </a:pPr>
            <a:r>
              <a:rPr lang="en" sz="1200" dirty="0">
                <a:solidFill>
                  <a:schemeClr val="dk1"/>
                </a:solidFill>
                <a:latin typeface="Times New Roman"/>
                <a:ea typeface="Times New Roman"/>
                <a:cs typeface="Times New Roman"/>
                <a:sym typeface="Times New Roman"/>
              </a:rPr>
              <a:t>Nurse scientists are beginning to explore the effectiveness of broadly targeted interventions such as progressive muscle relaxation, imagery, and therapeutic touch. These interventions and others are intended to elicit positive whole person responses and thus would be measured most accurately by whole person </a:t>
            </a:r>
            <a:r>
              <a:rPr lang="en" sz="1200" dirty="0" smtClean="0">
                <a:solidFill>
                  <a:schemeClr val="dk1"/>
                </a:solidFill>
                <a:latin typeface="Times New Roman"/>
                <a:ea typeface="Times New Roman"/>
                <a:cs typeface="Times New Roman"/>
                <a:sym typeface="Times New Roman"/>
              </a:rPr>
              <a:t>outcomes. </a:t>
            </a:r>
            <a:r>
              <a:rPr lang="en" sz="1200" dirty="0">
                <a:solidFill>
                  <a:schemeClr val="dk1"/>
                </a:solidFill>
                <a:latin typeface="Times New Roman"/>
                <a:ea typeface="Times New Roman"/>
                <a:cs typeface="Times New Roman"/>
                <a:sym typeface="Times New Roman"/>
              </a:rPr>
              <a:t>Whole person responses have been difficult to operationalize because of their complicated content domains, possible carry-over effects between components of the outcome, and the theoretical difficulties of interpreting a total score. However, comfort is a holistic outcome that accounts for whole person responses and it has been previously operationalized (Kolcaba, 1992). </a:t>
            </a:r>
          </a:p>
          <a:p>
            <a:pPr marL="0" lvl="0" indent="0" rtl="0">
              <a:lnSpc>
                <a:spcPct val="115000"/>
              </a:lnSpc>
              <a:spcBef>
                <a:spcPts val="0"/>
              </a:spcBef>
              <a:buNone/>
            </a:pPr>
            <a:endParaRPr sz="1200" dirty="0">
              <a:solidFill>
                <a:schemeClr val="dk1"/>
              </a:solidFill>
              <a:latin typeface="Times New Roman"/>
              <a:ea typeface="Times New Roman"/>
              <a:cs typeface="Times New Roman"/>
              <a:sym typeface="Times New Roman"/>
            </a:endParaRPr>
          </a:p>
          <a:p>
            <a:pPr marL="365760" lvl="1" indent="0">
              <a:lnSpc>
                <a:spcPct val="115000"/>
              </a:lnSpc>
              <a:spcBef>
                <a:spcPts val="0"/>
              </a:spcBef>
              <a:buNone/>
            </a:pPr>
            <a:r>
              <a:rPr lang="en" sz="1400" dirty="0">
                <a:solidFill>
                  <a:schemeClr val="dk1"/>
                </a:solidFill>
                <a:latin typeface="Times New Roman"/>
                <a:ea typeface="Times New Roman"/>
                <a:cs typeface="Times New Roman"/>
                <a:sym typeface="Times New Roman"/>
              </a:rPr>
              <a:t>The basic assumptions of the theory of comfort are </a:t>
            </a:r>
            <a:r>
              <a:rPr lang="en" sz="1400" dirty="0" smtClean="0">
                <a:solidFill>
                  <a:schemeClr val="dk1"/>
                </a:solidFill>
                <a:latin typeface="Times New Roman"/>
                <a:ea typeface="Times New Roman"/>
                <a:cs typeface="Times New Roman"/>
                <a:sym typeface="Times New Roman"/>
              </a:rPr>
              <a:t>that: </a:t>
            </a:r>
          </a:p>
          <a:p>
            <a:pPr marL="594360" lvl="1" indent="-228600">
              <a:lnSpc>
                <a:spcPct val="115000"/>
              </a:lnSpc>
              <a:spcBef>
                <a:spcPts val="0"/>
              </a:spcBef>
              <a:buAutoNum type="alphaLcParenBoth"/>
            </a:pPr>
            <a:r>
              <a:rPr lang="en" sz="1400" dirty="0" smtClean="0">
                <a:solidFill>
                  <a:schemeClr val="dk1"/>
                </a:solidFill>
                <a:latin typeface="Times New Roman"/>
                <a:ea typeface="Times New Roman"/>
                <a:cs typeface="Times New Roman"/>
                <a:sym typeface="Times New Roman"/>
              </a:rPr>
              <a:t>human </a:t>
            </a:r>
            <a:r>
              <a:rPr lang="en" sz="1400" dirty="0">
                <a:solidFill>
                  <a:schemeClr val="dk1"/>
                </a:solidFill>
                <a:latin typeface="Times New Roman"/>
                <a:ea typeface="Times New Roman"/>
                <a:cs typeface="Times New Roman"/>
                <a:sym typeface="Times New Roman"/>
              </a:rPr>
              <a:t>beings have holistic responses to complex </a:t>
            </a:r>
            <a:r>
              <a:rPr lang="en" sz="1400" dirty="0" smtClean="0">
                <a:solidFill>
                  <a:schemeClr val="dk1"/>
                </a:solidFill>
                <a:latin typeface="Times New Roman"/>
                <a:ea typeface="Times New Roman"/>
                <a:cs typeface="Times New Roman"/>
                <a:sym typeface="Times New Roman"/>
              </a:rPr>
              <a:t>stimuli </a:t>
            </a:r>
          </a:p>
          <a:p>
            <a:pPr marL="594360" lvl="1" indent="-228600">
              <a:lnSpc>
                <a:spcPct val="115000"/>
              </a:lnSpc>
              <a:spcBef>
                <a:spcPts val="0"/>
              </a:spcBef>
              <a:buAutoNum type="alphaLcParenBoth"/>
            </a:pPr>
            <a:r>
              <a:rPr lang="en" sz="1400" dirty="0" smtClean="0">
                <a:solidFill>
                  <a:schemeClr val="dk1"/>
                </a:solidFill>
                <a:latin typeface="Times New Roman"/>
                <a:ea typeface="Times New Roman"/>
                <a:cs typeface="Times New Roman"/>
                <a:sym typeface="Times New Roman"/>
              </a:rPr>
              <a:t>comfort </a:t>
            </a:r>
            <a:r>
              <a:rPr lang="en" sz="1400" dirty="0">
                <a:solidFill>
                  <a:schemeClr val="dk1"/>
                </a:solidFill>
                <a:latin typeface="Times New Roman"/>
                <a:ea typeface="Times New Roman"/>
                <a:cs typeface="Times New Roman"/>
                <a:sym typeface="Times New Roman"/>
              </a:rPr>
              <a:t>is a desirable holistic outcome that is germane to the discipline of </a:t>
            </a:r>
            <a:r>
              <a:rPr lang="en" sz="1400" dirty="0" smtClean="0">
                <a:solidFill>
                  <a:schemeClr val="dk1"/>
                </a:solidFill>
                <a:latin typeface="Times New Roman"/>
                <a:ea typeface="Times New Roman"/>
                <a:cs typeface="Times New Roman"/>
                <a:sym typeface="Times New Roman"/>
              </a:rPr>
              <a:t>nursing</a:t>
            </a:r>
          </a:p>
          <a:p>
            <a:pPr marL="594360" lvl="1" indent="-228600">
              <a:lnSpc>
                <a:spcPct val="115000"/>
              </a:lnSpc>
              <a:spcBef>
                <a:spcPts val="0"/>
              </a:spcBef>
              <a:buAutoNum type="alphaLcParenBoth"/>
            </a:pPr>
            <a:r>
              <a:rPr lang="en" sz="1400" dirty="0" smtClean="0">
                <a:solidFill>
                  <a:schemeClr val="dk1"/>
                </a:solidFill>
                <a:latin typeface="Times New Roman"/>
                <a:ea typeface="Times New Roman"/>
                <a:cs typeface="Times New Roman"/>
                <a:sym typeface="Times New Roman"/>
              </a:rPr>
              <a:t>human </a:t>
            </a:r>
            <a:r>
              <a:rPr lang="en" sz="1400" dirty="0">
                <a:solidFill>
                  <a:schemeClr val="dk1"/>
                </a:solidFill>
                <a:latin typeface="Times New Roman"/>
                <a:ea typeface="Times New Roman"/>
                <a:cs typeface="Times New Roman"/>
                <a:sym typeface="Times New Roman"/>
              </a:rPr>
              <a:t>beings strive to meet, or to have met, their basic comfort needs. </a:t>
            </a:r>
            <a:r>
              <a:rPr lang="en" sz="1400" dirty="0" smtClean="0">
                <a:solidFill>
                  <a:schemeClr val="dk1"/>
                </a:solidFill>
                <a:latin typeface="Times New Roman"/>
                <a:ea typeface="Times New Roman"/>
                <a:cs typeface="Times New Roman"/>
                <a:sym typeface="Times New Roman"/>
              </a:rPr>
              <a:t>(</a:t>
            </a:r>
            <a:r>
              <a:rPr lang="en" sz="1400" dirty="0">
                <a:solidFill>
                  <a:schemeClr val="dk1"/>
                </a:solidFill>
                <a:latin typeface="Times New Roman"/>
                <a:ea typeface="Times New Roman"/>
                <a:cs typeface="Times New Roman"/>
                <a:sym typeface="Times New Roman"/>
              </a:rPr>
              <a:t>Kolcaba, 1992).</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prstGeom prst="rect">
            <a:avLst/>
          </a:prstGeom>
        </p:spPr>
        <p:txBody>
          <a:bodyPr lIns="91425" tIns="91425" rIns="91425" bIns="91425" anchor="ctr" anchorCtr="0">
            <a:noAutofit/>
          </a:bodyPr>
          <a:lstStyle/>
          <a:p>
            <a:pPr algn="ctr">
              <a:spcBef>
                <a:spcPts val="0"/>
              </a:spcBef>
              <a:buNone/>
            </a:pPr>
            <a:r>
              <a:rPr lang="en" sz="2000" b="1" dirty="0">
                <a:solidFill>
                  <a:schemeClr val="dk1"/>
                </a:solidFill>
                <a:latin typeface="Times New Roman"/>
                <a:ea typeface="Times New Roman"/>
                <a:cs typeface="Times New Roman"/>
                <a:sym typeface="Times New Roman"/>
              </a:rPr>
              <a:t>Main Theoretical Components</a:t>
            </a:r>
            <a:r>
              <a:rPr lang="en" sz="2000" b="1" dirty="0">
                <a:latin typeface="Times New Roman"/>
                <a:ea typeface="Times New Roman"/>
                <a:cs typeface="Times New Roman"/>
                <a:sym typeface="Times New Roman"/>
              </a:rPr>
              <a:t> for the Roy Adaptation Theory</a:t>
            </a:r>
          </a:p>
        </p:txBody>
      </p:sp>
      <p:sp>
        <p:nvSpPr>
          <p:cNvPr id="152" name="Shape 152"/>
          <p:cNvSpPr txBox="1">
            <a:spLocks noGrp="1"/>
          </p:cNvSpPr>
          <p:nvPr>
            <p:ph type="body" idx="1"/>
          </p:nvPr>
        </p:nvSpPr>
        <p:spPr>
          <a:xfrm>
            <a:off x="457200" y="1657349"/>
            <a:ext cx="4040099" cy="3316075"/>
          </a:xfrm>
          <a:prstGeom prst="rect">
            <a:avLst/>
          </a:prstGeom>
        </p:spPr>
        <p:txBody>
          <a:bodyPr lIns="91425" tIns="91425" rIns="91425" bIns="91425" anchor="t" anchorCtr="0">
            <a:noAutofit/>
          </a:bodyPr>
          <a:lstStyle/>
          <a:p>
            <a:pPr marL="457200" lvl="0" indent="-304800" rtl="0">
              <a:spcBef>
                <a:spcPts val="0"/>
              </a:spcBef>
              <a:buClr>
                <a:schemeClr val="dk1"/>
              </a:buClr>
              <a:buSzPct val="100000"/>
              <a:buFont typeface="Times New Roman"/>
              <a:buChar char="●"/>
            </a:pPr>
            <a:r>
              <a:rPr lang="en" sz="1100" dirty="0">
                <a:solidFill>
                  <a:schemeClr val="dk1"/>
                </a:solidFill>
                <a:latin typeface="Times New Roman"/>
                <a:ea typeface="Times New Roman"/>
                <a:cs typeface="Times New Roman"/>
                <a:sym typeface="Times New Roman"/>
              </a:rPr>
              <a:t>Roy’s Adaptation Theory is used by most professionals in areas of human science and humanities. The system is vital in the field of nursing simply because it helps in development of structural framework used for practice and aids to further nursing knowledge providing an understanding of nursing scientific process and in the nursing role for setting health standards (Polit &amp; Beck, 2012). </a:t>
            </a:r>
          </a:p>
          <a:p>
            <a:pPr marL="457200" lvl="0" indent="-304800" rtl="0">
              <a:spcBef>
                <a:spcPts val="0"/>
              </a:spcBef>
              <a:buClr>
                <a:schemeClr val="dk1"/>
              </a:buClr>
              <a:buSzPct val="100000"/>
              <a:buFont typeface="Times New Roman"/>
              <a:buChar char="●"/>
            </a:pPr>
            <a:r>
              <a:rPr lang="en" sz="1100" dirty="0">
                <a:solidFill>
                  <a:schemeClr val="dk1"/>
                </a:solidFill>
                <a:latin typeface="Times New Roman"/>
                <a:ea typeface="Times New Roman"/>
                <a:cs typeface="Times New Roman"/>
                <a:sym typeface="Times New Roman"/>
              </a:rPr>
              <a:t>Roy’s model helps the nursing profession with a framework to aid further model-based research. The Theory of Adaptation model has helped shape the profession and nursing practice at length (Polit &amp; Beck, 2012). </a:t>
            </a:r>
          </a:p>
          <a:p>
            <a:pPr marL="457200" lvl="0" indent="-304800">
              <a:spcBef>
                <a:spcPts val="0"/>
              </a:spcBef>
              <a:buClr>
                <a:schemeClr val="dk1"/>
              </a:buClr>
              <a:buSzPct val="100000"/>
              <a:buFont typeface="Times New Roman"/>
              <a:buChar char="●"/>
            </a:pPr>
            <a:r>
              <a:rPr lang="en" sz="1100" dirty="0">
                <a:solidFill>
                  <a:schemeClr val="dk1"/>
                </a:solidFill>
                <a:latin typeface="Times New Roman"/>
                <a:ea typeface="Times New Roman"/>
                <a:cs typeface="Times New Roman"/>
                <a:sym typeface="Times New Roman"/>
              </a:rPr>
              <a:t>Her nursing theory is important to the modern treatment of patients.  Her definitions of metaparadigms are; “Person: biopsychosocial being seeking equilibrium; Nursing: manipulates the stimuli to promote coping; Health: successful coping with stressors” (Zerwekh, &amp; Claborn, 2009, p. 167).</a:t>
            </a:r>
          </a:p>
        </p:txBody>
      </p:sp>
      <p:sp>
        <p:nvSpPr>
          <p:cNvPr id="153" name="Shape 153"/>
          <p:cNvSpPr txBox="1">
            <a:spLocks noGrp="1"/>
          </p:cNvSpPr>
          <p:nvPr>
            <p:ph type="body" sz="half" idx="3"/>
          </p:nvPr>
        </p:nvSpPr>
        <p:spPr>
          <a:xfrm>
            <a:off x="4645025" y="1657350"/>
            <a:ext cx="4041900" cy="3085974"/>
          </a:xfrm>
          <a:prstGeom prst="rect">
            <a:avLst/>
          </a:prstGeom>
        </p:spPr>
        <p:txBody>
          <a:bodyPr lIns="91425" tIns="91425" rIns="91425" bIns="91425" anchor="t" anchorCtr="0">
            <a:noAutofit/>
          </a:bodyPr>
          <a:lstStyle/>
          <a:p>
            <a:pPr marL="457200" lvl="0" indent="-304800" rtl="0">
              <a:lnSpc>
                <a:spcPct val="100000"/>
              </a:lnSpc>
              <a:spcBef>
                <a:spcPts val="1200"/>
              </a:spcBef>
              <a:buClr>
                <a:schemeClr val="dk1"/>
              </a:buClr>
              <a:buSzPct val="100000"/>
              <a:buFont typeface="Times New Roman"/>
              <a:buChar char="●"/>
            </a:pPr>
            <a:r>
              <a:rPr lang="en" sz="1100" dirty="0">
                <a:solidFill>
                  <a:schemeClr val="dk1"/>
                </a:solidFill>
                <a:latin typeface="Times New Roman"/>
                <a:ea typeface="Times New Roman"/>
                <a:cs typeface="Times New Roman"/>
                <a:sym typeface="Times New Roman"/>
              </a:rPr>
              <a:t>The primary focus includes the evaluation of whether nurses within healthcare institutions currently use the adaptation model and how they believe this has changed their practice (Andrews &amp; Roy, 1991).</a:t>
            </a:r>
          </a:p>
          <a:p>
            <a:pPr marL="457200" lvl="0" indent="-304800" rtl="0">
              <a:lnSpc>
                <a:spcPct val="100000"/>
              </a:lnSpc>
              <a:spcBef>
                <a:spcPts val="1200"/>
              </a:spcBef>
              <a:buClr>
                <a:schemeClr val="dk1"/>
              </a:buClr>
              <a:buSzPct val="100000"/>
              <a:buFont typeface="Times New Roman"/>
              <a:buChar char="●"/>
            </a:pPr>
            <a:r>
              <a:rPr lang="en" sz="1100" dirty="0">
                <a:solidFill>
                  <a:schemeClr val="dk1"/>
                </a:solidFill>
                <a:latin typeface="Times New Roman"/>
                <a:ea typeface="Times New Roman"/>
                <a:cs typeface="Times New Roman"/>
                <a:sym typeface="Times New Roman"/>
              </a:rPr>
              <a:t>It will be necessary to determine the impact that implementing this model has as an intervention to enhance nursing best practices (Andrews &amp; Roy, 1991).</a:t>
            </a:r>
          </a:p>
          <a:p>
            <a:pPr marL="457200" lvl="0" indent="-304800">
              <a:spcBef>
                <a:spcPts val="0"/>
              </a:spcBef>
              <a:buClr>
                <a:schemeClr val="dk1"/>
              </a:buClr>
              <a:buSzPct val="100000"/>
              <a:buFont typeface="Times New Roman"/>
              <a:buChar char="●"/>
            </a:pPr>
            <a:r>
              <a:rPr lang="en" sz="1100" dirty="0">
                <a:solidFill>
                  <a:schemeClr val="dk1"/>
                </a:solidFill>
                <a:latin typeface="Times New Roman"/>
                <a:ea typeface="Times New Roman"/>
                <a:cs typeface="Times New Roman"/>
                <a:sym typeface="Times New Roman"/>
              </a:rPr>
              <a:t>This question will be explored by providing nurses with surveys that will assess the aforementioned questions in addition to providing nurses with information about the adaptation model that will facilitate its use in the healthcare setting (Andrews &amp; Roy, 1991).</a:t>
            </a:r>
          </a:p>
        </p:txBody>
      </p:sp>
      <p:sp>
        <p:nvSpPr>
          <p:cNvPr id="154" name="Shape 154"/>
          <p:cNvSpPr txBox="1">
            <a:spLocks noGrp="1"/>
          </p:cNvSpPr>
          <p:nvPr>
            <p:ph sz="quarter" idx="2"/>
          </p:nvPr>
        </p:nvSpPr>
        <p:spPr>
          <a:xfrm>
            <a:off x="457200" y="1276350"/>
            <a:ext cx="4040099" cy="457200"/>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t" anchorCtr="0">
            <a:noAutofit/>
          </a:bodyPr>
          <a:lstStyle/>
          <a:p>
            <a:pPr algn="ctr">
              <a:spcBef>
                <a:spcPts val="0"/>
              </a:spcBef>
              <a:buNone/>
            </a:pPr>
            <a:r>
              <a:rPr lang="en" b="1" dirty="0"/>
              <a:t>Level of Abstraction</a:t>
            </a:r>
          </a:p>
        </p:txBody>
      </p:sp>
      <p:sp>
        <p:nvSpPr>
          <p:cNvPr id="155" name="Shape 155"/>
          <p:cNvSpPr txBox="1">
            <a:spLocks noGrp="1"/>
          </p:cNvSpPr>
          <p:nvPr>
            <p:ph sz="quarter" idx="4"/>
          </p:nvPr>
        </p:nvSpPr>
        <p:spPr>
          <a:xfrm>
            <a:off x="4648200" y="1276350"/>
            <a:ext cx="4041900" cy="457200"/>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t" anchorCtr="0">
            <a:noAutofit/>
          </a:bodyPr>
          <a:lstStyle/>
          <a:p>
            <a:pPr algn="ctr">
              <a:spcBef>
                <a:spcPts val="0"/>
              </a:spcBef>
              <a:buNone/>
            </a:pPr>
            <a:r>
              <a:rPr lang="en" b="1" dirty="0"/>
              <a:t>Primary Focus</a:t>
            </a: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prstGeom prst="rect">
            <a:avLst/>
          </a:prstGeom>
        </p:spPr>
        <p:txBody>
          <a:bodyPr lIns="91425" tIns="91425" rIns="91425" bIns="91425" anchor="ctr" anchorCtr="0">
            <a:noAutofit/>
          </a:bodyPr>
          <a:lstStyle/>
          <a:p>
            <a:pPr algn="ctr">
              <a:spcBef>
                <a:spcPts val="0"/>
              </a:spcBef>
              <a:buNone/>
            </a:pPr>
            <a:r>
              <a:rPr lang="en" sz="1800" b="1" dirty="0">
                <a:solidFill>
                  <a:schemeClr val="dk1"/>
                </a:solidFill>
                <a:effectLst>
                  <a:outerShdw blurRad="38100" dist="38100" dir="2700000" algn="tl">
                    <a:srgbClr val="000000">
                      <a:alpha val="43137"/>
                    </a:srgbClr>
                  </a:outerShdw>
                </a:effectLst>
                <a:latin typeface="Times New Roman"/>
                <a:ea typeface="Times New Roman"/>
                <a:cs typeface="Times New Roman"/>
                <a:sym typeface="Times New Roman"/>
              </a:rPr>
              <a:t>Main Theoretical Components for Kolcaba’s Comfort Theory</a:t>
            </a:r>
          </a:p>
        </p:txBody>
      </p:sp>
      <p:sp>
        <p:nvSpPr>
          <p:cNvPr id="161" name="Shape 161"/>
          <p:cNvSpPr txBox="1">
            <a:spLocks noGrp="1"/>
          </p:cNvSpPr>
          <p:nvPr>
            <p:ph type="body" idx="1"/>
          </p:nvPr>
        </p:nvSpPr>
        <p:spPr>
          <a:xfrm>
            <a:off x="457200" y="2038350"/>
            <a:ext cx="4040099" cy="2705074"/>
          </a:xfrm>
          <a:prstGeom prst="rect">
            <a:avLst/>
          </a:prstGeom>
        </p:spPr>
        <p:txBody>
          <a:bodyPr lIns="91425" tIns="91425" rIns="91425" bIns="91425" anchor="t" anchorCtr="0">
            <a:noAutofit/>
          </a:bodyPr>
          <a:lstStyle/>
          <a:p>
            <a:pPr marL="457200" lvl="0" indent="-304800" rtl="0">
              <a:spcBef>
                <a:spcPts val="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The Theory of Comfort is a mid-range theory for nursing practice and research. It is a mid-range theory because of the limited number of concepts and propositions, low level of abstraction, and ease of application to actual practice. </a:t>
            </a:r>
          </a:p>
          <a:p>
            <a:pPr marL="457200" lvl="0" indent="-304800">
              <a:spcBef>
                <a:spcPts val="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In order to use the theory, three steps are required: </a:t>
            </a:r>
            <a:endParaRPr lang="en" sz="1000" dirty="0" smtClean="0">
              <a:solidFill>
                <a:schemeClr val="dk1"/>
              </a:solidFill>
              <a:latin typeface="Times New Roman"/>
              <a:ea typeface="Times New Roman"/>
              <a:cs typeface="Times New Roman"/>
              <a:sym typeface="Times New Roman"/>
            </a:endParaRPr>
          </a:p>
          <a:p>
            <a:pPr lvl="0">
              <a:spcBef>
                <a:spcPts val="0"/>
              </a:spcBef>
              <a:buClr>
                <a:schemeClr val="dk1"/>
              </a:buClr>
              <a:buSzPct val="100000"/>
            </a:pPr>
            <a:endParaRPr lang="en" sz="1000" dirty="0" smtClean="0">
              <a:solidFill>
                <a:schemeClr val="dk1"/>
              </a:solidFill>
              <a:latin typeface="Times New Roman"/>
              <a:ea typeface="Times New Roman"/>
              <a:cs typeface="Times New Roman"/>
              <a:sym typeface="Times New Roman"/>
            </a:endParaRPr>
          </a:p>
          <a:p>
            <a:pPr lvl="1">
              <a:buClr>
                <a:schemeClr val="dk1"/>
              </a:buClr>
              <a:buSzPct val="100000"/>
            </a:pPr>
            <a:r>
              <a:rPr lang="en" sz="1000" dirty="0" smtClean="0">
                <a:solidFill>
                  <a:schemeClr val="dk1"/>
                </a:solidFill>
                <a:latin typeface="Times New Roman"/>
                <a:ea typeface="Times New Roman"/>
                <a:cs typeface="Times New Roman"/>
                <a:sym typeface="Times New Roman"/>
              </a:rPr>
              <a:t>(a) understanding </a:t>
            </a:r>
            <a:r>
              <a:rPr lang="en" sz="1000" dirty="0">
                <a:solidFill>
                  <a:schemeClr val="dk1"/>
                </a:solidFill>
                <a:latin typeface="Times New Roman"/>
                <a:ea typeface="Times New Roman"/>
                <a:cs typeface="Times New Roman"/>
                <a:sym typeface="Times New Roman"/>
              </a:rPr>
              <a:t>the technical definition of </a:t>
            </a:r>
            <a:r>
              <a:rPr lang="en" sz="1000" dirty="0" smtClean="0">
                <a:solidFill>
                  <a:schemeClr val="dk1"/>
                </a:solidFill>
                <a:latin typeface="Times New Roman"/>
                <a:ea typeface="Times New Roman"/>
                <a:cs typeface="Times New Roman"/>
                <a:sym typeface="Times New Roman"/>
              </a:rPr>
              <a:t>comfort          and </a:t>
            </a:r>
            <a:r>
              <a:rPr lang="en" sz="1000" dirty="0">
                <a:solidFill>
                  <a:schemeClr val="dk1"/>
                </a:solidFill>
                <a:latin typeface="Times New Roman"/>
                <a:ea typeface="Times New Roman"/>
                <a:cs typeface="Times New Roman"/>
                <a:sym typeface="Times New Roman"/>
              </a:rPr>
              <a:t>its </a:t>
            </a:r>
            <a:r>
              <a:rPr lang="en" sz="1000" dirty="0" smtClean="0">
                <a:solidFill>
                  <a:schemeClr val="dk1"/>
                </a:solidFill>
                <a:latin typeface="Times New Roman"/>
                <a:ea typeface="Times New Roman"/>
                <a:cs typeface="Times New Roman"/>
                <a:sym typeface="Times New Roman"/>
              </a:rPr>
              <a:t>origins</a:t>
            </a:r>
          </a:p>
          <a:p>
            <a:pPr lvl="1">
              <a:buClr>
                <a:schemeClr val="dk1"/>
              </a:buClr>
              <a:buSzPct val="100000"/>
            </a:pPr>
            <a:r>
              <a:rPr lang="en" sz="1000" dirty="0" smtClean="0">
                <a:solidFill>
                  <a:schemeClr val="dk1"/>
                </a:solidFill>
                <a:latin typeface="Times New Roman"/>
                <a:ea typeface="Times New Roman"/>
                <a:cs typeface="Times New Roman"/>
                <a:sym typeface="Times New Roman"/>
              </a:rPr>
              <a:t>(b) understanding </a:t>
            </a:r>
            <a:r>
              <a:rPr lang="en" sz="1000" dirty="0">
                <a:solidFill>
                  <a:schemeClr val="dk1"/>
                </a:solidFill>
                <a:latin typeface="Times New Roman"/>
                <a:ea typeface="Times New Roman"/>
                <a:cs typeface="Times New Roman"/>
                <a:sym typeface="Times New Roman"/>
              </a:rPr>
              <a:t>the relationships (propositions) </a:t>
            </a:r>
            <a:r>
              <a:rPr lang="en" sz="1000" dirty="0" smtClean="0">
                <a:solidFill>
                  <a:schemeClr val="dk1"/>
                </a:solidFill>
                <a:latin typeface="Times New Roman"/>
                <a:ea typeface="Times New Roman"/>
                <a:cs typeface="Times New Roman"/>
                <a:sym typeface="Times New Roman"/>
              </a:rPr>
              <a:t>  between </a:t>
            </a:r>
            <a:r>
              <a:rPr lang="en" sz="1000" dirty="0">
                <a:solidFill>
                  <a:schemeClr val="dk1"/>
                </a:solidFill>
                <a:latin typeface="Times New Roman"/>
                <a:ea typeface="Times New Roman"/>
                <a:cs typeface="Times New Roman"/>
                <a:sym typeface="Times New Roman"/>
              </a:rPr>
              <a:t>the general concepts entailed in the </a:t>
            </a:r>
            <a:r>
              <a:rPr lang="en" sz="1000" dirty="0" smtClean="0">
                <a:solidFill>
                  <a:schemeClr val="dk1"/>
                </a:solidFill>
                <a:latin typeface="Times New Roman"/>
                <a:ea typeface="Times New Roman"/>
                <a:cs typeface="Times New Roman"/>
                <a:sym typeface="Times New Roman"/>
              </a:rPr>
              <a:t>theory</a:t>
            </a:r>
          </a:p>
          <a:p>
            <a:pPr lvl="1">
              <a:buClr>
                <a:schemeClr val="dk1"/>
              </a:buClr>
              <a:buSzPct val="100000"/>
            </a:pPr>
            <a:r>
              <a:rPr lang="en" sz="1000" dirty="0" smtClean="0">
                <a:solidFill>
                  <a:schemeClr val="dk1"/>
                </a:solidFill>
                <a:latin typeface="Times New Roman"/>
                <a:ea typeface="Times New Roman"/>
                <a:cs typeface="Times New Roman"/>
                <a:sym typeface="Times New Roman"/>
              </a:rPr>
              <a:t>(c) relating </a:t>
            </a:r>
            <a:r>
              <a:rPr lang="en" sz="1000" dirty="0">
                <a:solidFill>
                  <a:schemeClr val="dk1"/>
                </a:solidFill>
                <a:latin typeface="Times New Roman"/>
                <a:ea typeface="Times New Roman"/>
                <a:cs typeface="Times New Roman"/>
                <a:sym typeface="Times New Roman"/>
              </a:rPr>
              <a:t>the general concepts to specific pediatric </a:t>
            </a:r>
            <a:r>
              <a:rPr lang="en" sz="1000" dirty="0" smtClean="0">
                <a:solidFill>
                  <a:schemeClr val="dk1"/>
                </a:solidFill>
                <a:latin typeface="Times New Roman"/>
                <a:ea typeface="Times New Roman"/>
                <a:cs typeface="Times New Roman"/>
                <a:sym typeface="Times New Roman"/>
              </a:rPr>
              <a:t> problems/settings </a:t>
            </a:r>
            <a:r>
              <a:rPr lang="en" sz="1000" dirty="0">
                <a:solidFill>
                  <a:schemeClr val="dk1"/>
                </a:solidFill>
                <a:latin typeface="Times New Roman"/>
                <a:ea typeface="Times New Roman"/>
                <a:cs typeface="Times New Roman"/>
                <a:sym typeface="Times New Roman"/>
              </a:rPr>
              <a:t>in order to enlighten practice and generate research questions (Kolcaba &amp; DiMarco, 2005).</a:t>
            </a:r>
          </a:p>
        </p:txBody>
      </p:sp>
      <p:sp>
        <p:nvSpPr>
          <p:cNvPr id="162" name="Shape 162"/>
          <p:cNvSpPr txBox="1">
            <a:spLocks noGrp="1"/>
          </p:cNvSpPr>
          <p:nvPr>
            <p:ph type="body" sz="half" idx="3"/>
          </p:nvPr>
        </p:nvSpPr>
        <p:spPr>
          <a:xfrm>
            <a:off x="4645025" y="2038350"/>
            <a:ext cx="4041900" cy="2704799"/>
          </a:xfrm>
          <a:prstGeom prst="rect">
            <a:avLst/>
          </a:prstGeom>
        </p:spPr>
        <p:txBody>
          <a:bodyPr lIns="91425" tIns="91425" rIns="91425" bIns="91425" anchor="t" anchorCtr="0">
            <a:noAutofit/>
          </a:bodyPr>
          <a:lstStyle/>
          <a:p>
            <a:pPr marL="457200" lvl="0" indent="-304800">
              <a:spcBef>
                <a:spcPts val="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Comfort is a positive outcome that has been linked empirically to successful engagement in seeking behaviors and theoretically to positive institutional outcomes such as higher patient satisfaction (Kolcaba &amp; DiMarco, 2005).</a:t>
            </a:r>
          </a:p>
        </p:txBody>
      </p:sp>
      <p:sp>
        <p:nvSpPr>
          <p:cNvPr id="163" name="Shape 163"/>
          <p:cNvSpPr txBox="1">
            <a:spLocks noGrp="1"/>
          </p:cNvSpPr>
          <p:nvPr>
            <p:ph sz="quarter" idx="2"/>
          </p:nvPr>
        </p:nvSpPr>
        <p:spPr>
          <a:xfrm>
            <a:off x="533400" y="1428750"/>
            <a:ext cx="3963899" cy="411599"/>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t" anchorCtr="0">
            <a:noAutofit/>
          </a:bodyPr>
          <a:lstStyle/>
          <a:p>
            <a:pPr algn="ctr">
              <a:spcBef>
                <a:spcPts val="0"/>
              </a:spcBef>
              <a:buNone/>
            </a:pPr>
            <a:r>
              <a:rPr lang="en" sz="1800" b="1" dirty="0">
                <a:solidFill>
                  <a:schemeClr val="dk1"/>
                </a:solidFill>
                <a:latin typeface="Times New Roman"/>
                <a:ea typeface="Times New Roman"/>
                <a:cs typeface="Times New Roman"/>
                <a:sym typeface="Times New Roman"/>
              </a:rPr>
              <a:t>Level of Abstraction</a:t>
            </a:r>
          </a:p>
        </p:txBody>
      </p:sp>
      <p:sp>
        <p:nvSpPr>
          <p:cNvPr id="164" name="Shape 164"/>
          <p:cNvSpPr txBox="1">
            <a:spLocks noGrp="1"/>
          </p:cNvSpPr>
          <p:nvPr>
            <p:ph sz="quarter" idx="4"/>
          </p:nvPr>
        </p:nvSpPr>
        <p:spPr>
          <a:xfrm>
            <a:off x="4706549" y="1428750"/>
            <a:ext cx="4041900" cy="411599"/>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t" anchorCtr="0">
            <a:noAutofit/>
          </a:bodyPr>
          <a:lstStyle/>
          <a:p>
            <a:pPr algn="ctr">
              <a:spcBef>
                <a:spcPts val="0"/>
              </a:spcBef>
              <a:buNone/>
            </a:pPr>
            <a:r>
              <a:rPr lang="en" sz="1800" b="1" dirty="0">
                <a:latin typeface="Times New Roman"/>
                <a:ea typeface="Times New Roman"/>
                <a:cs typeface="Times New Roman"/>
                <a:sym typeface="Times New Roman"/>
              </a:rPr>
              <a:t>Primary Focus</a:t>
            </a:r>
          </a:p>
        </p:txBody>
      </p:sp>
      <p:pic>
        <p:nvPicPr>
          <p:cNvPr id="165" name="Shape 165"/>
          <p:cNvPicPr preferRelativeResize="0"/>
          <p:nvPr/>
        </p:nvPicPr>
        <p:blipFill>
          <a:blip r:embed="rId3">
            <a:alphaModFix/>
          </a:blip>
          <a:stretch>
            <a:fillRect/>
          </a:stretch>
        </p:blipFill>
        <p:spPr>
          <a:xfrm>
            <a:off x="4708350" y="2952750"/>
            <a:ext cx="4040099" cy="17524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prstGeom prst="rect">
            <a:avLst/>
          </a:prstGeom>
        </p:spPr>
        <p:txBody>
          <a:bodyPr lIns="91425" tIns="91425" rIns="91425" bIns="91425" anchor="ctr" anchorCtr="0">
            <a:noAutofit/>
          </a:bodyPr>
          <a:lstStyle/>
          <a:p>
            <a:pPr algn="ctr">
              <a:spcBef>
                <a:spcPts val="0"/>
              </a:spcBef>
              <a:buNone/>
            </a:pPr>
            <a:r>
              <a:rPr lang="en" sz="2400">
                <a:latin typeface="Times New Roman"/>
                <a:ea typeface="Times New Roman"/>
                <a:cs typeface="Times New Roman"/>
                <a:sym typeface="Times New Roman"/>
              </a:rPr>
              <a:t>Applying Roy’s Adaptation Model in Practice</a:t>
            </a:r>
          </a:p>
        </p:txBody>
      </p:sp>
      <p:sp>
        <p:nvSpPr>
          <p:cNvPr id="171" name="Shape 171"/>
          <p:cNvSpPr txBox="1">
            <a:spLocks noGrp="1"/>
          </p:cNvSpPr>
          <p:nvPr>
            <p:ph idx="1"/>
          </p:nvPr>
        </p:nvSpPr>
        <p:spPr>
          <a:xfrm>
            <a:off x="3918000" y="1504949"/>
            <a:ext cx="4006800" cy="3089825"/>
          </a:xfrm>
          <a:prstGeom prst="rect">
            <a:avLst/>
          </a:prstGeom>
        </p:spPr>
        <p:txBody>
          <a:bodyPr lIns="91425" tIns="91425" rIns="91425" bIns="91425" anchor="t" anchorCtr="0">
            <a:noAutofit/>
          </a:bodyPr>
          <a:lstStyle/>
          <a:p>
            <a:pPr marL="0" lvl="0" indent="0" rtl="0">
              <a:lnSpc>
                <a:spcPct val="100000"/>
              </a:lnSpc>
              <a:spcBef>
                <a:spcPts val="1200"/>
              </a:spcBef>
              <a:buNone/>
            </a:pPr>
            <a:r>
              <a:rPr lang="en" sz="1000" dirty="0">
                <a:solidFill>
                  <a:schemeClr val="dk1"/>
                </a:solidFill>
                <a:latin typeface="Times New Roman"/>
                <a:ea typeface="Times New Roman"/>
                <a:cs typeface="Times New Roman"/>
                <a:sym typeface="Times New Roman"/>
              </a:rPr>
              <a:t>To ensure that the adaptation model of nursing can be adequately used to promote human health, nurses must follow a six-step process that includes:</a:t>
            </a:r>
          </a:p>
          <a:p>
            <a:pPr marL="457200" lvl="0" indent="-317500" rtl="0">
              <a:lnSpc>
                <a:spcPct val="100000"/>
              </a:lnSpc>
              <a:spcBef>
                <a:spcPts val="120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an assessment of behavior</a:t>
            </a:r>
          </a:p>
          <a:p>
            <a:pPr marL="457200" lvl="0" indent="-317500" rtl="0">
              <a:lnSpc>
                <a:spcPct val="100000"/>
              </a:lnSpc>
              <a:spcBef>
                <a:spcPts val="120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assessment of stimuli</a:t>
            </a:r>
          </a:p>
          <a:p>
            <a:pPr marL="457200" lvl="0" indent="-317500" rtl="0">
              <a:lnSpc>
                <a:spcPct val="100000"/>
              </a:lnSpc>
              <a:spcBef>
                <a:spcPts val="120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nursing diagnosis</a:t>
            </a:r>
          </a:p>
          <a:p>
            <a:pPr marL="457200" lvl="0" indent="-317500" rtl="0">
              <a:lnSpc>
                <a:spcPct val="100000"/>
              </a:lnSpc>
              <a:spcBef>
                <a:spcPts val="120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goal setting</a:t>
            </a:r>
          </a:p>
          <a:p>
            <a:pPr marL="457200" lvl="0" indent="-317500" rtl="0">
              <a:lnSpc>
                <a:spcPct val="100000"/>
              </a:lnSpc>
              <a:spcBef>
                <a:spcPts val="120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intervention </a:t>
            </a:r>
          </a:p>
          <a:p>
            <a:pPr marL="457200" lvl="0" indent="-317500" rtl="0">
              <a:lnSpc>
                <a:spcPct val="100000"/>
              </a:lnSpc>
              <a:spcBef>
                <a:spcPts val="1200"/>
              </a:spcBef>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evaluation (Rambo, 1984). </a:t>
            </a:r>
          </a:p>
          <a:p>
            <a:pPr marL="0" lvl="0" indent="0" rtl="0">
              <a:lnSpc>
                <a:spcPct val="100000"/>
              </a:lnSpc>
              <a:spcBef>
                <a:spcPts val="1200"/>
              </a:spcBef>
              <a:buNone/>
            </a:pPr>
            <a:r>
              <a:rPr lang="en" sz="1000" dirty="0">
                <a:solidFill>
                  <a:schemeClr val="dk1"/>
                </a:solidFill>
                <a:latin typeface="Times New Roman"/>
                <a:ea typeface="Times New Roman"/>
                <a:cs typeface="Times New Roman"/>
                <a:sym typeface="Times New Roman"/>
              </a:rPr>
              <a:t>This understanding of the recovery process can be used to enhance patient health. It is therefore to train nurses to use this model and assess whether they believe that its implementation would be valuable to their practice (Rambo, 1984).</a:t>
            </a:r>
          </a:p>
          <a:p>
            <a:pPr>
              <a:spcBef>
                <a:spcPts val="0"/>
              </a:spcBef>
              <a:buNone/>
            </a:pPr>
            <a:endParaRPr sz="1200" dirty="0"/>
          </a:p>
        </p:txBody>
      </p:sp>
      <p:pic>
        <p:nvPicPr>
          <p:cNvPr id="172" name="Shape 172"/>
          <p:cNvPicPr preferRelativeResize="0"/>
          <p:nvPr/>
        </p:nvPicPr>
        <p:blipFill>
          <a:blip r:embed="rId3">
            <a:alphaModFix/>
          </a:blip>
          <a:stretch>
            <a:fillRect/>
          </a:stretch>
        </p:blipFill>
        <p:spPr>
          <a:xfrm>
            <a:off x="457199" y="1428750"/>
            <a:ext cx="3013550" cy="3121174"/>
          </a:xfrm>
          <a:prstGeom prst="rect">
            <a:avLst/>
          </a:prstGeom>
          <a:noFill/>
          <a:ln>
            <a:noFill/>
          </a:ln>
        </p:spPr>
      </p:pic>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528066"/>
            <a:ext cx="8229600" cy="672084"/>
          </a:xfrm>
          <a:prstGeom prst="rect">
            <a:avLst/>
          </a:prstGeom>
        </p:spPr>
        <p:txBody>
          <a:bodyPr lIns="91425" tIns="91425" rIns="91425" bIns="91425" anchor="ctr" anchorCtr="0">
            <a:noAutofit/>
          </a:bodyPr>
          <a:lstStyle/>
          <a:p>
            <a:pPr algn="ctr">
              <a:spcBef>
                <a:spcPts val="0"/>
              </a:spcBef>
              <a:buNone/>
            </a:pPr>
            <a:r>
              <a:rPr lang="en" sz="2400" dirty="0">
                <a:latin typeface="Times New Roman"/>
                <a:ea typeface="Times New Roman"/>
                <a:cs typeface="Times New Roman"/>
                <a:sym typeface="Times New Roman"/>
              </a:rPr>
              <a:t>Applying Kolcaba’s Comfort Theory in Practice</a:t>
            </a:r>
          </a:p>
        </p:txBody>
      </p:sp>
      <p:sp>
        <p:nvSpPr>
          <p:cNvPr id="178" name="Shape 178"/>
          <p:cNvSpPr txBox="1">
            <a:spLocks noGrp="1"/>
          </p:cNvSpPr>
          <p:nvPr>
            <p:ph idx="1"/>
          </p:nvPr>
        </p:nvSpPr>
        <p:spPr>
          <a:xfrm>
            <a:off x="457200" y="1276350"/>
            <a:ext cx="4507765" cy="1585412"/>
          </a:xfrm>
          <a:prstGeom prst="rect">
            <a:avLst/>
          </a:prstGeom>
        </p:spPr>
        <p:style>
          <a:lnRef idx="1">
            <a:schemeClr val="accent2"/>
          </a:lnRef>
          <a:fillRef idx="2">
            <a:schemeClr val="accent2"/>
          </a:fillRef>
          <a:effectRef idx="1">
            <a:schemeClr val="accent2"/>
          </a:effectRef>
          <a:fontRef idx="minor">
            <a:schemeClr val="dk1"/>
          </a:fontRef>
        </p:style>
        <p:txBody>
          <a:bodyPr lIns="91425" tIns="91425" rIns="91425" bIns="91425" anchor="t" anchorCtr="0">
            <a:noAutofit/>
          </a:bodyPr>
          <a:lstStyle/>
          <a:p>
            <a:pPr marL="177800" indent="0">
              <a:spcBef>
                <a:spcPts val="0"/>
              </a:spcBef>
              <a:buNone/>
            </a:pPr>
            <a:r>
              <a:rPr lang="en" sz="1200" dirty="0">
                <a:latin typeface="Times New Roman"/>
                <a:ea typeface="Times New Roman"/>
                <a:cs typeface="Times New Roman"/>
                <a:sym typeface="Times New Roman"/>
              </a:rPr>
              <a:t>The Comfort Daisies were developed by Katharine Kolcaba and the Faces Pain Rating Scale is used in pediatric hospitals all over the United States. “Patients with pain may have problems completing long questionnaires. The important aspects of selecting a pain scale for patients with stroke are that it should be short and easily understandable, place a low burden on patients, and be reliable when replicated” (</a:t>
            </a:r>
            <a:r>
              <a:rPr lang="en" sz="1200" dirty="0" smtClean="0">
                <a:solidFill>
                  <a:schemeClr val="dk1"/>
                </a:solidFill>
                <a:latin typeface="Times New Roman"/>
                <a:ea typeface="Times New Roman"/>
                <a:cs typeface="Times New Roman"/>
                <a:sym typeface="Times New Roman"/>
              </a:rPr>
              <a:t>Li-Ling</a:t>
            </a:r>
            <a:r>
              <a:rPr lang="en" sz="1200" dirty="0">
                <a:solidFill>
                  <a:schemeClr val="dk1"/>
                </a:solidFill>
                <a:latin typeface="Times New Roman"/>
                <a:ea typeface="Times New Roman"/>
                <a:cs typeface="Times New Roman"/>
                <a:sym typeface="Times New Roman"/>
              </a:rPr>
              <a:t>, </a:t>
            </a:r>
            <a:r>
              <a:rPr lang="en" sz="1200" dirty="0" smtClean="0">
                <a:solidFill>
                  <a:schemeClr val="dk1"/>
                </a:solidFill>
                <a:latin typeface="Times New Roman"/>
                <a:ea typeface="Times New Roman"/>
                <a:cs typeface="Times New Roman"/>
                <a:sym typeface="Times New Roman"/>
              </a:rPr>
              <a:t>Ching-Yi</a:t>
            </a:r>
            <a:r>
              <a:rPr lang="en" sz="1200" dirty="0">
                <a:solidFill>
                  <a:schemeClr val="dk1"/>
                </a:solidFill>
                <a:latin typeface="Times New Roman"/>
                <a:ea typeface="Times New Roman"/>
                <a:cs typeface="Times New Roman"/>
                <a:sym typeface="Times New Roman"/>
              </a:rPr>
              <a:t>, </a:t>
            </a:r>
            <a:r>
              <a:rPr lang="en" sz="1200" dirty="0" smtClean="0">
                <a:solidFill>
                  <a:schemeClr val="dk1"/>
                </a:solidFill>
                <a:latin typeface="Times New Roman"/>
                <a:ea typeface="Times New Roman"/>
                <a:cs typeface="Times New Roman"/>
                <a:sym typeface="Times New Roman"/>
              </a:rPr>
              <a:t>Keh-Chung</a:t>
            </a:r>
            <a:r>
              <a:rPr lang="en" sz="1200" dirty="0">
                <a:solidFill>
                  <a:schemeClr val="dk1"/>
                </a:solidFill>
                <a:latin typeface="Times New Roman"/>
                <a:ea typeface="Times New Roman"/>
                <a:cs typeface="Times New Roman"/>
                <a:sym typeface="Times New Roman"/>
              </a:rPr>
              <a:t>, &amp; </a:t>
            </a:r>
            <a:r>
              <a:rPr lang="en" sz="1200" dirty="0" smtClean="0">
                <a:solidFill>
                  <a:schemeClr val="dk1"/>
                </a:solidFill>
                <a:latin typeface="Times New Roman"/>
                <a:ea typeface="Times New Roman"/>
                <a:cs typeface="Times New Roman"/>
                <a:sym typeface="Times New Roman"/>
              </a:rPr>
              <a:t>Ching-Ju</a:t>
            </a:r>
            <a:r>
              <a:rPr lang="en" sz="1200" dirty="0">
                <a:solidFill>
                  <a:schemeClr val="dk1"/>
                </a:solidFill>
                <a:latin typeface="Times New Roman"/>
                <a:ea typeface="Times New Roman"/>
                <a:cs typeface="Times New Roman"/>
                <a:sym typeface="Times New Roman"/>
              </a:rPr>
              <a:t>. 2014. pp. 135-136). </a:t>
            </a:r>
          </a:p>
        </p:txBody>
      </p:sp>
      <p:pic>
        <p:nvPicPr>
          <p:cNvPr id="179" name="Shape 179"/>
          <p:cNvPicPr preferRelativeResize="0"/>
          <p:nvPr/>
        </p:nvPicPr>
        <p:blipFill>
          <a:blip r:embed="rId3">
            <a:alphaModFix/>
          </a:blip>
          <a:stretch>
            <a:fillRect/>
          </a:stretch>
        </p:blipFill>
        <p:spPr>
          <a:xfrm>
            <a:off x="5090104" y="1276350"/>
            <a:ext cx="3452469" cy="1585412"/>
          </a:xfrm>
          <a:prstGeom prst="rect">
            <a:avLst/>
          </a:prstGeom>
          <a:noFill/>
          <a:ln>
            <a:noFill/>
          </a:ln>
        </p:spPr>
      </p:pic>
      <p:pic>
        <p:nvPicPr>
          <p:cNvPr id="180" name="Shape 180"/>
          <p:cNvPicPr preferRelativeResize="0"/>
          <p:nvPr/>
        </p:nvPicPr>
        <p:blipFill>
          <a:blip r:embed="rId4">
            <a:alphaModFix/>
          </a:blip>
          <a:stretch>
            <a:fillRect/>
          </a:stretch>
        </p:blipFill>
        <p:spPr>
          <a:xfrm>
            <a:off x="891300" y="2984900"/>
            <a:ext cx="7361375" cy="16727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2667000" y="438150"/>
            <a:ext cx="3733800" cy="609600"/>
          </a:xfrm>
          <a:prstGeom prst="rect">
            <a:avLst/>
          </a:prstGeom>
        </p:spPr>
        <p:style>
          <a:lnRef idx="0">
            <a:schemeClr val="accent3"/>
          </a:lnRef>
          <a:fillRef idx="3">
            <a:schemeClr val="accent3"/>
          </a:fillRef>
          <a:effectRef idx="3">
            <a:schemeClr val="accent3"/>
          </a:effectRef>
          <a:fontRef idx="minor">
            <a:schemeClr val="lt1"/>
          </a:fontRef>
        </p:style>
        <p:txBody>
          <a:bodyPr lIns="91425" tIns="91425" rIns="91425" bIns="91425" anchor="ctr" anchorCtr="0">
            <a:noAutofit/>
          </a:bodyPr>
          <a:lstStyle/>
          <a:p>
            <a:pPr algn="ctr">
              <a:spcBef>
                <a:spcPts val="0"/>
              </a:spcBef>
              <a:buNone/>
            </a:pPr>
            <a:r>
              <a:rPr lang="en" sz="2400" dirty="0">
                <a:latin typeface="Times New Roman"/>
                <a:ea typeface="Times New Roman"/>
                <a:cs typeface="Times New Roman"/>
                <a:sym typeface="Times New Roman"/>
              </a:rPr>
              <a:t>Christian Worldview</a:t>
            </a:r>
          </a:p>
        </p:txBody>
      </p:sp>
      <p:sp>
        <p:nvSpPr>
          <p:cNvPr id="186" name="Shape 186"/>
          <p:cNvSpPr txBox="1">
            <a:spLocks noGrp="1"/>
          </p:cNvSpPr>
          <p:nvPr>
            <p:ph type="body" idx="1"/>
          </p:nvPr>
        </p:nvSpPr>
        <p:spPr>
          <a:xfrm>
            <a:off x="457200" y="1733549"/>
            <a:ext cx="4040099" cy="2743201"/>
          </a:xfrm>
          <a:prstGeom prst="rect">
            <a:avLst/>
          </a:prstGeom>
        </p:spPr>
        <p:txBody>
          <a:bodyPr lIns="91425" tIns="91425" rIns="91425" bIns="91425" anchor="t" anchorCtr="0">
            <a:noAutofit/>
          </a:bodyPr>
          <a:lstStyle/>
          <a:p>
            <a:pPr marL="323850" lvl="0" indent="-171450" rtl="0">
              <a:lnSpc>
                <a:spcPct val="120000"/>
              </a:lnSpc>
              <a:spcBef>
                <a:spcPts val="500"/>
              </a:spcBef>
              <a:spcAft>
                <a:spcPts val="500"/>
              </a:spcAft>
              <a:buClr>
                <a:schemeClr val="tx2">
                  <a:lumMod val="60000"/>
                  <a:lumOff val="40000"/>
                </a:schemeClr>
              </a:buClr>
              <a:buSzPct val="100000"/>
              <a:buFont typeface="Arial" panose="020B0604020202020204" pitchFamily="34" charset="0"/>
              <a:buChar char="•"/>
            </a:pPr>
            <a:r>
              <a:rPr lang="en" sz="1200" dirty="0" smtClean="0">
                <a:solidFill>
                  <a:schemeClr val="dk1"/>
                </a:solidFill>
                <a:latin typeface="Times New Roman"/>
                <a:ea typeface="Times New Roman"/>
                <a:cs typeface="Times New Roman"/>
                <a:sym typeface="Times New Roman"/>
              </a:rPr>
              <a:t>God </a:t>
            </a:r>
            <a:r>
              <a:rPr lang="en" sz="1200" dirty="0">
                <a:solidFill>
                  <a:schemeClr val="dk1"/>
                </a:solidFill>
                <a:latin typeface="Times New Roman"/>
                <a:ea typeface="Times New Roman"/>
                <a:cs typeface="Times New Roman"/>
                <a:sym typeface="Times New Roman"/>
              </a:rPr>
              <a:t>is intimately revealed in the diversity of creation and is the common destiny of creation (Shelly &amp; Miller, 2006, p. 47).</a:t>
            </a:r>
          </a:p>
          <a:p>
            <a:pPr marL="323850" lvl="0" indent="-171450" algn="l" rtl="0">
              <a:spcBef>
                <a:spcPts val="0"/>
              </a:spcBef>
              <a:buClr>
                <a:schemeClr val="bg2">
                  <a:lumMod val="50000"/>
                </a:schemeClr>
              </a:buClr>
              <a:buSzPct val="100000"/>
              <a:buFont typeface="Arial" panose="020B0604020202020204" pitchFamily="34" charset="0"/>
              <a:buChar char="•"/>
            </a:pPr>
            <a:r>
              <a:rPr lang="en" sz="1200" dirty="0">
                <a:solidFill>
                  <a:schemeClr val="dk1"/>
                </a:solidFill>
                <a:latin typeface="Times New Roman"/>
                <a:ea typeface="Times New Roman"/>
                <a:cs typeface="Times New Roman"/>
                <a:sym typeface="Times New Roman"/>
              </a:rPr>
              <a:t>Persons have mutual relationships with the world and God (Boston College Connell School of Nursing, 2013). </a:t>
            </a:r>
          </a:p>
          <a:p>
            <a:pPr marL="323850" lvl="0" indent="-171450" algn="l">
              <a:spcBef>
                <a:spcPts val="0"/>
              </a:spcBef>
              <a:buClr>
                <a:schemeClr val="bg2">
                  <a:lumMod val="50000"/>
                </a:schemeClr>
              </a:buClr>
              <a:buSzPct val="100000"/>
              <a:buFont typeface="Arial" panose="020B0604020202020204" pitchFamily="34" charset="0"/>
              <a:buChar char="•"/>
            </a:pPr>
            <a:r>
              <a:rPr lang="en" sz="1200" dirty="0">
                <a:solidFill>
                  <a:schemeClr val="dk1"/>
                </a:solidFill>
                <a:latin typeface="Times New Roman"/>
                <a:ea typeface="Times New Roman"/>
                <a:cs typeface="Times New Roman"/>
                <a:sym typeface="Times New Roman"/>
              </a:rPr>
              <a:t>“The theories of … Sr. Callista Roy represent[s] the influential of General Systems Theory (GST) and the comprehensive sense of holism. …Roy acknowledge[s] God in some way… we can see the strong influence of biblical views in the concept of person, health, environment and nursing” (Shelly &amp; Miller, 2006, p. 50).</a:t>
            </a:r>
          </a:p>
        </p:txBody>
      </p:sp>
      <p:sp>
        <p:nvSpPr>
          <p:cNvPr id="187" name="Shape 187"/>
          <p:cNvSpPr txBox="1">
            <a:spLocks noGrp="1"/>
          </p:cNvSpPr>
          <p:nvPr>
            <p:ph type="body" sz="half" idx="3"/>
          </p:nvPr>
        </p:nvSpPr>
        <p:spPr>
          <a:xfrm>
            <a:off x="4645025" y="1733550"/>
            <a:ext cx="4041900" cy="2965050"/>
          </a:xfrm>
          <a:prstGeom prst="rect">
            <a:avLst/>
          </a:prstGeom>
        </p:spPr>
        <p:txBody>
          <a:bodyPr lIns="91425" tIns="91425" rIns="91425" bIns="91425" anchor="t" anchorCtr="0">
            <a:noAutofit/>
          </a:bodyPr>
          <a:lstStyle/>
          <a:p>
            <a:pPr marL="171450" indent="-171450" rtl="0">
              <a:spcBef>
                <a:spcPts val="0"/>
              </a:spcBef>
              <a:buFont typeface="Arial" panose="020B0604020202020204" pitchFamily="34" charset="0"/>
              <a:buChar char="•"/>
            </a:pPr>
            <a:r>
              <a:rPr lang="en" sz="1200" dirty="0" smtClean="0">
                <a:solidFill>
                  <a:schemeClr val="dk1"/>
                </a:solidFill>
                <a:latin typeface="Times New Roman"/>
                <a:ea typeface="Times New Roman"/>
                <a:cs typeface="Times New Roman"/>
                <a:sym typeface="Times New Roman"/>
              </a:rPr>
              <a:t>Christian </a:t>
            </a:r>
            <a:r>
              <a:rPr lang="en" sz="1200" dirty="0">
                <a:solidFill>
                  <a:schemeClr val="dk1"/>
                </a:solidFill>
                <a:latin typeface="Times New Roman"/>
                <a:ea typeface="Times New Roman"/>
                <a:cs typeface="Times New Roman"/>
                <a:sym typeface="Times New Roman"/>
              </a:rPr>
              <a:t>nursing is a ministry of compassionate care for the whole person in response to God’s grace towards a sinful world, which aims to foster optimal health (shalom) and bring comfort in suffering and death for anyone in need (Shelly &amp; Miller, 2006, p. 244).  </a:t>
            </a:r>
          </a:p>
          <a:p>
            <a:pPr>
              <a:spcBef>
                <a:spcPts val="0"/>
              </a:spcBef>
              <a:buNone/>
            </a:pPr>
            <a:endParaRPr lang="en" sz="1200" dirty="0" smtClean="0">
              <a:solidFill>
                <a:schemeClr val="dk1"/>
              </a:solidFill>
              <a:latin typeface="Times New Roman"/>
              <a:ea typeface="Times New Roman"/>
              <a:cs typeface="Times New Roman"/>
              <a:sym typeface="Times New Roman"/>
            </a:endParaRPr>
          </a:p>
          <a:p>
            <a:pPr marL="171450" indent="-171450">
              <a:spcBef>
                <a:spcPts val="0"/>
              </a:spcBef>
              <a:buFont typeface="Arial" panose="020B0604020202020204" pitchFamily="34" charset="0"/>
              <a:buChar char="•"/>
            </a:pPr>
            <a:r>
              <a:rPr lang="en" sz="1200" dirty="0" smtClean="0">
                <a:solidFill>
                  <a:schemeClr val="dk1"/>
                </a:solidFill>
                <a:latin typeface="Times New Roman"/>
                <a:ea typeface="Times New Roman"/>
                <a:cs typeface="Times New Roman"/>
                <a:sym typeface="Times New Roman"/>
              </a:rPr>
              <a:t>Comfort </a:t>
            </a:r>
            <a:r>
              <a:rPr lang="en" sz="1200" dirty="0">
                <a:solidFill>
                  <a:schemeClr val="dk1"/>
                </a:solidFill>
                <a:latin typeface="Times New Roman"/>
                <a:ea typeface="Times New Roman"/>
                <a:cs typeface="Times New Roman"/>
                <a:sym typeface="Times New Roman"/>
              </a:rPr>
              <a:t>is related to a Christian Worldview because comfort is a common practice as a Christian nurse. Christian nursing is holistic and caring for the whole person as Kolcaba’s theory is related to comfort and caring for the whole person. Christian nursing also means providing comfort hope and compassionate care for those who are suffering (Shelly &amp; Miller, 2006, p. 254).</a:t>
            </a:r>
          </a:p>
        </p:txBody>
      </p:sp>
      <p:sp>
        <p:nvSpPr>
          <p:cNvPr id="188" name="Shape 188"/>
          <p:cNvSpPr txBox="1">
            <a:spLocks noGrp="1"/>
          </p:cNvSpPr>
          <p:nvPr>
            <p:ph sz="quarter" idx="2"/>
          </p:nvPr>
        </p:nvSpPr>
        <p:spPr>
          <a:xfrm>
            <a:off x="457200" y="1123950"/>
            <a:ext cx="4040099" cy="533400"/>
          </a:xfrm>
          <a:prstGeom prst="rect">
            <a:avLst/>
          </a:prstGeom>
        </p:spPr>
        <p:txBody>
          <a:bodyPr lIns="91425" tIns="91425" rIns="91425" bIns="91425" anchor="t" anchorCtr="0">
            <a:noAutofit/>
          </a:bodyPr>
          <a:lstStyle/>
          <a:p>
            <a:pPr algn="ctr">
              <a:spcBef>
                <a:spcPts val="0"/>
              </a:spcBef>
              <a:buNone/>
            </a:pPr>
            <a:r>
              <a:rPr lang="en" sz="2400" b="1" dirty="0">
                <a:latin typeface="Times New Roman"/>
                <a:ea typeface="Times New Roman"/>
                <a:cs typeface="Times New Roman"/>
                <a:sym typeface="Times New Roman"/>
              </a:rPr>
              <a:t>Roy</a:t>
            </a:r>
          </a:p>
        </p:txBody>
      </p:sp>
      <p:sp>
        <p:nvSpPr>
          <p:cNvPr id="189" name="Shape 189"/>
          <p:cNvSpPr txBox="1">
            <a:spLocks noGrp="1"/>
          </p:cNvSpPr>
          <p:nvPr>
            <p:ph sz="quarter" idx="4"/>
          </p:nvPr>
        </p:nvSpPr>
        <p:spPr>
          <a:xfrm>
            <a:off x="4648200" y="1123950"/>
            <a:ext cx="4041900" cy="594976"/>
          </a:xfrm>
          <a:prstGeom prst="rect">
            <a:avLst/>
          </a:prstGeom>
        </p:spPr>
        <p:txBody>
          <a:bodyPr lIns="91425" tIns="91425" rIns="91425" bIns="91425" anchor="t" anchorCtr="0">
            <a:noAutofit/>
          </a:bodyPr>
          <a:lstStyle/>
          <a:p>
            <a:pPr algn="ctr">
              <a:spcBef>
                <a:spcPts val="0"/>
              </a:spcBef>
              <a:buNone/>
            </a:pPr>
            <a:r>
              <a:rPr lang="en" sz="2400" b="1" dirty="0">
                <a:solidFill>
                  <a:schemeClr val="dk1"/>
                </a:solidFill>
                <a:latin typeface="Times New Roman"/>
                <a:ea typeface="Times New Roman"/>
                <a:cs typeface="Times New Roman"/>
                <a:sym typeface="Times New Roman"/>
              </a:rPr>
              <a:t>Kolcaba</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85750"/>
            <a:ext cx="8229600" cy="857250"/>
          </a:xfrm>
          <a:prstGeom prst="rect">
            <a:avLst/>
          </a:prstGeom>
        </p:spPr>
        <p:txBody>
          <a:bodyPr lIns="91425" tIns="91425" rIns="91425" bIns="91425" anchor="ctr" anchorCtr="0">
            <a:noAutofit/>
          </a:bodyPr>
          <a:lstStyle/>
          <a:p>
            <a:pPr algn="ctr">
              <a:spcBef>
                <a:spcPts val="0"/>
              </a:spcBef>
              <a:buNone/>
            </a:pPr>
            <a:r>
              <a:rPr lang="en" sz="1800" dirty="0">
                <a:latin typeface="Times New Roman"/>
                <a:ea typeface="Times New Roman"/>
                <a:cs typeface="Times New Roman"/>
                <a:sym typeface="Times New Roman"/>
              </a:rPr>
              <a:t>References</a:t>
            </a:r>
          </a:p>
        </p:txBody>
      </p:sp>
      <p:sp>
        <p:nvSpPr>
          <p:cNvPr id="195" name="Shape 195"/>
          <p:cNvSpPr txBox="1">
            <a:spLocks noGrp="1"/>
          </p:cNvSpPr>
          <p:nvPr>
            <p:ph idx="1"/>
          </p:nvPr>
        </p:nvSpPr>
        <p:spPr>
          <a:xfrm>
            <a:off x="457200" y="1047750"/>
            <a:ext cx="8229600" cy="3546949"/>
          </a:xfrm>
          <a:prstGeom prst="rect">
            <a:avLst/>
          </a:prstGeom>
        </p:spPr>
        <p:style>
          <a:lnRef idx="2">
            <a:schemeClr val="dk1"/>
          </a:lnRef>
          <a:fillRef idx="1">
            <a:schemeClr val="lt1"/>
          </a:fillRef>
          <a:effectRef idx="0">
            <a:schemeClr val="dk1"/>
          </a:effectRef>
          <a:fontRef idx="minor">
            <a:schemeClr val="dk1"/>
          </a:fontRef>
        </p:style>
        <p:txBody>
          <a:bodyPr lIns="91425" tIns="91425" rIns="91425" bIns="91425" anchor="t" anchorCtr="0">
            <a:noAutofit/>
          </a:bodyPr>
          <a:lstStyle/>
          <a:p>
            <a:pPr marL="457200" lvl="0" indent="-457200" rtl="0">
              <a:lnSpc>
                <a:spcPct val="20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Andrews, H. A., &amp; Roy, C. (1991). </a:t>
            </a:r>
            <a:r>
              <a:rPr lang="en" sz="1200" i="1" dirty="0">
                <a:solidFill>
                  <a:schemeClr val="dk1"/>
                </a:solidFill>
                <a:latin typeface="Times New Roman"/>
                <a:ea typeface="Times New Roman"/>
                <a:cs typeface="Times New Roman"/>
                <a:sym typeface="Times New Roman"/>
              </a:rPr>
              <a:t>The adaptation model</a:t>
            </a:r>
            <a:r>
              <a:rPr lang="en" sz="1200" dirty="0">
                <a:solidFill>
                  <a:schemeClr val="dk1"/>
                </a:solidFill>
                <a:latin typeface="Times New Roman"/>
                <a:ea typeface="Times New Roman"/>
                <a:cs typeface="Times New Roman"/>
                <a:sym typeface="Times New Roman"/>
              </a:rPr>
              <a:t>. Norwalk, CT: Appleton &amp; Lange.</a:t>
            </a:r>
          </a:p>
          <a:p>
            <a:pPr marL="457200" lvl="0" indent="-457200" rtl="0">
              <a:lnSpc>
                <a:spcPct val="20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Boston College Connell School of Nursing (2013). The Roy adaptation model.  Retrieved from </a:t>
            </a:r>
            <a:r>
              <a:rPr lang="en" sz="1200" dirty="0">
                <a:solidFill>
                  <a:schemeClr val="tx1"/>
                </a:solidFill>
                <a:latin typeface="Times New Roman"/>
                <a:ea typeface="Times New Roman"/>
                <a:cs typeface="Times New Roman"/>
                <a:sym typeface="Times New Roman"/>
              </a:rPr>
              <a:t>https://</a:t>
            </a:r>
            <a:r>
              <a:rPr lang="en" sz="1200" dirty="0" smtClean="0">
                <a:solidFill>
                  <a:schemeClr val="tx1"/>
                </a:solidFill>
                <a:latin typeface="Times New Roman"/>
                <a:ea typeface="Times New Roman"/>
                <a:cs typeface="Times New Roman"/>
                <a:sym typeface="Times New Roman"/>
              </a:rPr>
              <a:t>www.bc.edu/schools/son/faculty/featured/theorist/Roy_Adaptation_Model.html</a:t>
            </a:r>
          </a:p>
          <a:p>
            <a:pPr marL="457200" lvl="0" indent="-457200" rtl="0">
              <a:lnSpc>
                <a:spcPct val="200000"/>
              </a:lnSpc>
              <a:spcBef>
                <a:spcPts val="0"/>
              </a:spcBef>
              <a:buClr>
                <a:schemeClr val="dk1"/>
              </a:buClr>
              <a:buSzPct val="91666"/>
              <a:buFont typeface="Arial"/>
              <a:buNone/>
            </a:pPr>
            <a:r>
              <a:rPr lang="en" sz="1200" dirty="0" smtClean="0">
                <a:solidFill>
                  <a:schemeClr val="dk1"/>
                </a:solidFill>
                <a:latin typeface="Times New Roman"/>
                <a:ea typeface="Times New Roman"/>
                <a:cs typeface="Times New Roman"/>
                <a:sym typeface="Times New Roman"/>
              </a:rPr>
              <a:t>Katherine Kolcaba: </a:t>
            </a:r>
            <a:r>
              <a:rPr lang="en" sz="1200" dirty="0">
                <a:solidFill>
                  <a:schemeClr val="dk1"/>
                </a:solidFill>
                <a:latin typeface="Times New Roman"/>
                <a:ea typeface="Times New Roman"/>
                <a:cs typeface="Times New Roman"/>
                <a:sym typeface="Times New Roman"/>
              </a:rPr>
              <a:t>Middle range nursing theorist</a:t>
            </a:r>
            <a:r>
              <a:rPr lang="en" sz="1200" dirty="0" smtClean="0">
                <a:solidFill>
                  <a:schemeClr val="dk1"/>
                </a:solidFill>
                <a:latin typeface="Times New Roman"/>
                <a:ea typeface="Times New Roman"/>
                <a:cs typeface="Times New Roman"/>
                <a:sym typeface="Times New Roman"/>
              </a:rPr>
              <a:t>. </a:t>
            </a:r>
            <a:r>
              <a:rPr lang="en-US" sz="1200" dirty="0" smtClean="0">
                <a:latin typeface="Times New Roman"/>
                <a:ea typeface="Times New Roman"/>
                <a:cs typeface="Times New Roman"/>
                <a:sym typeface="Times New Roman"/>
              </a:rPr>
              <a:t>(n.d.).</a:t>
            </a:r>
            <a:r>
              <a:rPr lang="en" sz="1200" dirty="0" smtClean="0">
                <a:solidFill>
                  <a:schemeClr val="dk1"/>
                </a:solidFill>
                <a:latin typeface="Times New Roman"/>
                <a:ea typeface="Times New Roman"/>
                <a:cs typeface="Times New Roman"/>
                <a:sym typeface="Times New Roman"/>
              </a:rPr>
              <a:t> </a:t>
            </a:r>
            <a:r>
              <a:rPr lang="en" sz="1200" dirty="0">
                <a:solidFill>
                  <a:schemeClr val="dk1"/>
                </a:solidFill>
                <a:latin typeface="Times New Roman"/>
                <a:ea typeface="Times New Roman"/>
                <a:cs typeface="Times New Roman"/>
                <a:sym typeface="Times New Roman"/>
              </a:rPr>
              <a:t>Retrieved from https://</a:t>
            </a:r>
            <a:r>
              <a:rPr lang="en" sz="1200" dirty="0" smtClean="0">
                <a:solidFill>
                  <a:schemeClr val="dk1"/>
                </a:solidFill>
                <a:latin typeface="Times New Roman"/>
                <a:ea typeface="Times New Roman"/>
                <a:cs typeface="Times New Roman"/>
                <a:sym typeface="Times New Roman"/>
              </a:rPr>
              <a:t>sites.google.com/a/northgeorgia.edu/middle-range-nursing-theorist-presentation/background-of-theory-development</a:t>
            </a:r>
            <a:endParaRPr lang="en" sz="1200" dirty="0">
              <a:solidFill>
                <a:schemeClr val="dk1"/>
              </a:solidFill>
              <a:latin typeface="Times New Roman"/>
              <a:ea typeface="Times New Roman"/>
              <a:cs typeface="Times New Roman"/>
              <a:sym typeface="Times New Roman"/>
            </a:endParaRPr>
          </a:p>
          <a:p>
            <a:pPr marL="457200" lvl="0" indent="-457200">
              <a:lnSpc>
                <a:spcPct val="20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Kolcaba, K. (1994). A theory of holistic comfort for nursing. </a:t>
            </a:r>
            <a:r>
              <a:rPr lang="en" sz="1200" i="1" dirty="0">
                <a:solidFill>
                  <a:schemeClr val="dk1"/>
                </a:solidFill>
                <a:latin typeface="Times New Roman"/>
                <a:ea typeface="Times New Roman"/>
                <a:cs typeface="Times New Roman"/>
                <a:sym typeface="Times New Roman"/>
              </a:rPr>
              <a:t>Journal of Advanced Nursing</a:t>
            </a:r>
            <a:r>
              <a:rPr lang="en" sz="1200" dirty="0">
                <a:solidFill>
                  <a:schemeClr val="dk1"/>
                </a:solidFill>
                <a:latin typeface="Times New Roman"/>
                <a:ea typeface="Times New Roman"/>
                <a:cs typeface="Times New Roman"/>
                <a:sym typeface="Times New Roman"/>
              </a:rPr>
              <a:t>, </a:t>
            </a:r>
            <a:r>
              <a:rPr lang="en" sz="1200" i="1" dirty="0">
                <a:solidFill>
                  <a:schemeClr val="dk1"/>
                </a:solidFill>
                <a:latin typeface="Times New Roman"/>
                <a:ea typeface="Times New Roman"/>
                <a:cs typeface="Times New Roman"/>
                <a:sym typeface="Times New Roman"/>
              </a:rPr>
              <a:t>19</a:t>
            </a:r>
            <a:r>
              <a:rPr lang="en" sz="1200" dirty="0">
                <a:solidFill>
                  <a:schemeClr val="dk1"/>
                </a:solidFill>
                <a:latin typeface="Times New Roman"/>
                <a:ea typeface="Times New Roman"/>
                <a:cs typeface="Times New Roman"/>
                <a:sym typeface="Times New Roman"/>
              </a:rPr>
              <a:t>(6), 1178-1184. </a:t>
            </a:r>
            <a:r>
              <a:rPr lang="en" sz="1200" dirty="0" smtClean="0">
                <a:solidFill>
                  <a:schemeClr val="dk1"/>
                </a:solidFill>
                <a:latin typeface="Times New Roman"/>
                <a:ea typeface="Times New Roman"/>
                <a:cs typeface="Times New Roman"/>
                <a:sym typeface="Times New Roman"/>
              </a:rPr>
              <a:t>http://dx.doi.org/10.1111/j.1365-2648.1994.tb01202.x</a:t>
            </a:r>
            <a:endParaRPr lang="en" sz="1200" dirty="0">
              <a:solidFill>
                <a:schemeClr val="dk1"/>
              </a:solidFill>
              <a:latin typeface="Times New Roman"/>
              <a:ea typeface="Times New Roman"/>
              <a:cs typeface="Times New Roman"/>
              <a:sym typeface="Times New Roman"/>
            </a:endParaRPr>
          </a:p>
          <a:p>
            <a:pPr marL="457200" indent="-457200">
              <a:lnSpc>
                <a:spcPct val="200000"/>
              </a:lnSpc>
              <a:spcBef>
                <a:spcPts val="0"/>
              </a:spcBef>
              <a:buClr>
                <a:schemeClr val="dk1"/>
              </a:buClr>
              <a:buSzPct val="91666"/>
              <a:buNone/>
            </a:pPr>
            <a:r>
              <a:rPr lang="en" sz="1200" dirty="0">
                <a:solidFill>
                  <a:schemeClr val="dk1"/>
                </a:solidFill>
                <a:latin typeface="Times New Roman"/>
                <a:ea typeface="Times New Roman"/>
                <a:cs typeface="Times New Roman"/>
                <a:sym typeface="Times New Roman"/>
              </a:rPr>
              <a:t>Kolcaba, K. (2001). Evolution of the mid-range theory of comfort for outcomes research. </a:t>
            </a:r>
            <a:r>
              <a:rPr lang="en" sz="1200" i="1" dirty="0">
                <a:solidFill>
                  <a:schemeClr val="dk1"/>
                </a:solidFill>
                <a:latin typeface="Times New Roman"/>
                <a:ea typeface="Times New Roman"/>
                <a:cs typeface="Times New Roman"/>
                <a:sym typeface="Times New Roman"/>
              </a:rPr>
              <a:t>Nursing Outlook, 49</a:t>
            </a:r>
            <a:r>
              <a:rPr lang="en" sz="1200" dirty="0">
                <a:solidFill>
                  <a:schemeClr val="dk1"/>
                </a:solidFill>
                <a:latin typeface="Times New Roman"/>
                <a:ea typeface="Times New Roman"/>
                <a:cs typeface="Times New Roman"/>
                <a:sym typeface="Times New Roman"/>
              </a:rPr>
              <a:t>(2), 86-92. </a:t>
            </a:r>
            <a:r>
              <a:rPr lang="en" sz="1200" dirty="0" smtClean="0">
                <a:solidFill>
                  <a:schemeClr val="dk1"/>
                </a:solidFill>
                <a:latin typeface="Times New Roman"/>
                <a:ea typeface="Times New Roman"/>
                <a:cs typeface="Times New Roman"/>
                <a:sym typeface="Times New Roman"/>
              </a:rPr>
              <a:t>Retrieved from </a:t>
            </a:r>
            <a:r>
              <a:rPr lang="en" sz="1200" dirty="0">
                <a:solidFill>
                  <a:schemeClr val="dk1"/>
                </a:solidFill>
                <a:latin typeface="Times New Roman"/>
                <a:ea typeface="Times New Roman"/>
                <a:cs typeface="Times New Roman"/>
                <a:sym typeface="Times New Roman"/>
              </a:rPr>
              <a:t>http://www.ncbi.nlm.nih.gov/pubmed/11309563</a:t>
            </a:r>
          </a:p>
          <a:p>
            <a:pPr marL="457200" lvl="0" indent="-457200">
              <a:lnSpc>
                <a:spcPct val="200000"/>
              </a:lnSpc>
              <a:spcBef>
                <a:spcPts val="0"/>
              </a:spcBef>
              <a:buClr>
                <a:schemeClr val="dk1"/>
              </a:buClr>
              <a:buSzPct val="91666"/>
              <a:buFont typeface="Arial"/>
              <a:buNone/>
            </a:pPr>
            <a:endParaRPr lang="en" sz="1200" dirty="0">
              <a:solidFill>
                <a:schemeClr val="dk1"/>
              </a:solidFill>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361950"/>
            <a:ext cx="8229600" cy="857250"/>
          </a:xfrm>
          <a:prstGeom prst="rect">
            <a:avLst/>
          </a:prstGeom>
        </p:spPr>
        <p:txBody>
          <a:bodyPr lIns="91425" tIns="91425" rIns="91425" bIns="91425" anchor="ctr" anchorCtr="0">
            <a:noAutofit/>
          </a:bodyPr>
          <a:lstStyle/>
          <a:p>
            <a:pPr algn="ctr">
              <a:spcBef>
                <a:spcPts val="0"/>
              </a:spcBef>
              <a:buNone/>
            </a:pPr>
            <a:r>
              <a:rPr lang="en" sz="1800" dirty="0">
                <a:solidFill>
                  <a:schemeClr val="dk1"/>
                </a:solidFill>
                <a:latin typeface="Times New Roman"/>
                <a:ea typeface="Times New Roman"/>
                <a:cs typeface="Times New Roman"/>
                <a:sym typeface="Times New Roman"/>
              </a:rPr>
              <a:t>References</a:t>
            </a:r>
          </a:p>
        </p:txBody>
      </p:sp>
      <p:sp>
        <p:nvSpPr>
          <p:cNvPr id="201" name="Shape 201"/>
          <p:cNvSpPr txBox="1">
            <a:spLocks noGrp="1"/>
          </p:cNvSpPr>
          <p:nvPr>
            <p:ph idx="1"/>
          </p:nvPr>
        </p:nvSpPr>
        <p:spPr>
          <a:xfrm>
            <a:off x="457200" y="1047750"/>
            <a:ext cx="8434500" cy="3581400"/>
          </a:xfrm>
          <a:prstGeom prst="rect">
            <a:avLst/>
          </a:prstGeom>
        </p:spPr>
        <p:style>
          <a:lnRef idx="2">
            <a:schemeClr val="dk1"/>
          </a:lnRef>
          <a:fillRef idx="1">
            <a:schemeClr val="lt1"/>
          </a:fillRef>
          <a:effectRef idx="0">
            <a:schemeClr val="dk1"/>
          </a:effectRef>
          <a:fontRef idx="minor">
            <a:schemeClr val="dk1"/>
          </a:fontRef>
        </p:style>
        <p:txBody>
          <a:bodyPr lIns="91425" tIns="91425" rIns="91425" bIns="91425" anchor="t" anchorCtr="0">
            <a:noAutofit/>
          </a:bodyPr>
          <a:lstStyle/>
          <a:p>
            <a:pPr marL="457200" lvl="0" indent="-457200" rtl="0">
              <a:lnSpc>
                <a:spcPct val="200000"/>
              </a:lnSpc>
              <a:spcBef>
                <a:spcPts val="0"/>
              </a:spcBef>
              <a:buNone/>
            </a:pPr>
            <a:r>
              <a:rPr lang="en" sz="1200" dirty="0" smtClean="0">
                <a:solidFill>
                  <a:schemeClr val="dk1"/>
                </a:solidFill>
                <a:latin typeface="Times New Roman"/>
                <a:ea typeface="Times New Roman"/>
                <a:cs typeface="Times New Roman"/>
                <a:sym typeface="Times New Roman"/>
              </a:rPr>
              <a:t>Kolcaba</a:t>
            </a:r>
            <a:r>
              <a:rPr lang="en" sz="1200" dirty="0">
                <a:solidFill>
                  <a:schemeClr val="dk1"/>
                </a:solidFill>
                <a:latin typeface="Times New Roman"/>
                <a:ea typeface="Times New Roman"/>
                <a:cs typeface="Times New Roman"/>
                <a:sym typeface="Times New Roman"/>
              </a:rPr>
              <a:t>, K., &amp; DiMarco, M. (2005). Comfort theory and its application to pediatric nursing. </a:t>
            </a:r>
            <a:r>
              <a:rPr lang="en" sz="1200" i="1" dirty="0">
                <a:solidFill>
                  <a:schemeClr val="dk1"/>
                </a:solidFill>
                <a:latin typeface="Times New Roman"/>
                <a:ea typeface="Times New Roman"/>
                <a:cs typeface="Times New Roman"/>
                <a:sym typeface="Times New Roman"/>
              </a:rPr>
              <a:t>Pediatric Nursing</a:t>
            </a:r>
            <a:r>
              <a:rPr lang="en" sz="1200" dirty="0">
                <a:solidFill>
                  <a:schemeClr val="dk1"/>
                </a:solidFill>
                <a:latin typeface="Times New Roman"/>
                <a:ea typeface="Times New Roman"/>
                <a:cs typeface="Times New Roman"/>
                <a:sym typeface="Times New Roman"/>
              </a:rPr>
              <a:t>, </a:t>
            </a:r>
            <a:r>
              <a:rPr lang="en" sz="1200" i="1" dirty="0">
                <a:solidFill>
                  <a:schemeClr val="dk1"/>
                </a:solidFill>
                <a:latin typeface="Times New Roman"/>
                <a:ea typeface="Times New Roman"/>
                <a:cs typeface="Times New Roman"/>
                <a:sym typeface="Times New Roman"/>
              </a:rPr>
              <a:t>31</a:t>
            </a:r>
            <a:r>
              <a:rPr lang="en" sz="1200" dirty="0">
                <a:solidFill>
                  <a:schemeClr val="dk1"/>
                </a:solidFill>
                <a:latin typeface="Times New Roman"/>
                <a:ea typeface="Times New Roman"/>
                <a:cs typeface="Times New Roman"/>
                <a:sym typeface="Times New Roman"/>
              </a:rPr>
              <a:t>(3), 187-194. Retrieved from </a:t>
            </a:r>
            <a:r>
              <a:rPr lang="en" sz="1200" dirty="0">
                <a:solidFill>
                  <a:schemeClr val="tx1"/>
                </a:solidFill>
                <a:latin typeface="Times New Roman"/>
                <a:ea typeface="Times New Roman"/>
                <a:cs typeface="Times New Roman"/>
                <a:sym typeface="Times New Roman"/>
              </a:rPr>
              <a:t>http://</a:t>
            </a:r>
            <a:r>
              <a:rPr lang="en" sz="1200" dirty="0" smtClean="0">
                <a:solidFill>
                  <a:schemeClr val="tx1"/>
                </a:solidFill>
                <a:latin typeface="Times New Roman"/>
                <a:ea typeface="Times New Roman"/>
                <a:cs typeface="Times New Roman"/>
                <a:sym typeface="Times New Roman"/>
              </a:rPr>
              <a:t>www.medscape.com/viewarticle/507387</a:t>
            </a:r>
          </a:p>
          <a:p>
            <a:pPr marL="457200" lvl="0" indent="-457200">
              <a:lnSpc>
                <a:spcPct val="200000"/>
              </a:lnSpc>
              <a:spcBef>
                <a:spcPts val="0"/>
              </a:spcBef>
              <a:buNone/>
            </a:pPr>
            <a:r>
              <a:rPr lang="en" sz="1200" dirty="0">
                <a:solidFill>
                  <a:schemeClr val="tx1"/>
                </a:solidFill>
                <a:latin typeface="Times New Roman"/>
                <a:ea typeface="Times New Roman"/>
                <a:cs typeface="Times New Roman"/>
                <a:sym typeface="Times New Roman"/>
              </a:rPr>
              <a:t> </a:t>
            </a:r>
            <a:r>
              <a:rPr lang="en" sz="1200" dirty="0" smtClean="0">
                <a:solidFill>
                  <a:schemeClr val="dk1"/>
                </a:solidFill>
                <a:latin typeface="Times New Roman"/>
                <a:ea typeface="Times New Roman"/>
                <a:cs typeface="Times New Roman"/>
                <a:sym typeface="Times New Roman"/>
              </a:rPr>
              <a:t>Kolcaba, K., &amp; Kolcaba, R. J. (1991). An analysis of the concept of comfort. Journal of Advance Nursing, 16(11). 1301-1310. </a:t>
            </a:r>
            <a:r>
              <a:rPr lang="en-US" sz="1200" dirty="0">
                <a:latin typeface="Times New Roman"/>
                <a:ea typeface="Times New Roman"/>
                <a:cs typeface="Times New Roman"/>
                <a:sym typeface="Times New Roman"/>
              </a:rPr>
              <a:t>http://dx.doi.org/10.1111/j.1365-2648.1991.tb01558.x </a:t>
            </a:r>
          </a:p>
          <a:p>
            <a:pPr marL="457200" lvl="0" indent="-457200" rtl="0">
              <a:lnSpc>
                <a:spcPct val="200000"/>
              </a:lnSpc>
              <a:spcBef>
                <a:spcPts val="0"/>
              </a:spcBef>
              <a:buNone/>
            </a:pPr>
            <a:r>
              <a:rPr lang="en" sz="1200" dirty="0" smtClean="0">
                <a:solidFill>
                  <a:schemeClr val="dk1"/>
                </a:solidFill>
                <a:latin typeface="Times New Roman"/>
                <a:ea typeface="Times New Roman"/>
                <a:cs typeface="Times New Roman"/>
                <a:sym typeface="Times New Roman"/>
              </a:rPr>
              <a:t>Li-Ling</a:t>
            </a:r>
            <a:r>
              <a:rPr lang="en" sz="1200" dirty="0">
                <a:solidFill>
                  <a:schemeClr val="dk1"/>
                </a:solidFill>
                <a:latin typeface="Times New Roman"/>
                <a:ea typeface="Times New Roman"/>
                <a:cs typeface="Times New Roman"/>
                <a:sym typeface="Times New Roman"/>
              </a:rPr>
              <a:t>, C., </a:t>
            </a:r>
            <a:r>
              <a:rPr lang="en" sz="1200" dirty="0" smtClean="0">
                <a:solidFill>
                  <a:schemeClr val="dk1"/>
                </a:solidFill>
                <a:latin typeface="Times New Roman"/>
                <a:ea typeface="Times New Roman"/>
                <a:cs typeface="Times New Roman"/>
                <a:sym typeface="Times New Roman"/>
              </a:rPr>
              <a:t>Ching-Yi</a:t>
            </a:r>
            <a:r>
              <a:rPr lang="en" sz="1200" dirty="0">
                <a:solidFill>
                  <a:schemeClr val="dk1"/>
                </a:solidFill>
                <a:latin typeface="Times New Roman"/>
                <a:ea typeface="Times New Roman"/>
                <a:cs typeface="Times New Roman"/>
                <a:sym typeface="Times New Roman"/>
              </a:rPr>
              <a:t>, W., </a:t>
            </a:r>
            <a:r>
              <a:rPr lang="en" sz="1200" dirty="0" smtClean="0">
                <a:solidFill>
                  <a:schemeClr val="dk1"/>
                </a:solidFill>
                <a:latin typeface="Times New Roman"/>
                <a:ea typeface="Times New Roman"/>
                <a:cs typeface="Times New Roman"/>
                <a:sym typeface="Times New Roman"/>
              </a:rPr>
              <a:t>Keh-Chung</a:t>
            </a:r>
            <a:r>
              <a:rPr lang="en" sz="1200" dirty="0">
                <a:solidFill>
                  <a:schemeClr val="dk1"/>
                </a:solidFill>
                <a:latin typeface="Times New Roman"/>
                <a:ea typeface="Times New Roman"/>
                <a:cs typeface="Times New Roman"/>
                <a:sym typeface="Times New Roman"/>
              </a:rPr>
              <a:t>, L., &amp; </a:t>
            </a:r>
            <a:r>
              <a:rPr lang="en" sz="1200" dirty="0" smtClean="0">
                <a:solidFill>
                  <a:schemeClr val="dk1"/>
                </a:solidFill>
                <a:latin typeface="Times New Roman"/>
                <a:ea typeface="Times New Roman"/>
                <a:cs typeface="Times New Roman"/>
                <a:sym typeface="Times New Roman"/>
              </a:rPr>
              <a:t>Ching-Ju</a:t>
            </a:r>
            <a:r>
              <a:rPr lang="en" sz="1200" dirty="0">
                <a:solidFill>
                  <a:schemeClr val="dk1"/>
                </a:solidFill>
                <a:latin typeface="Times New Roman"/>
                <a:ea typeface="Times New Roman"/>
                <a:cs typeface="Times New Roman"/>
                <a:sym typeface="Times New Roman"/>
              </a:rPr>
              <a:t>, H. (2014). Relative and </a:t>
            </a:r>
            <a:r>
              <a:rPr lang="en" sz="1200" dirty="0" smtClean="0">
                <a:solidFill>
                  <a:schemeClr val="dk1"/>
                </a:solidFill>
                <a:latin typeface="Times New Roman"/>
                <a:ea typeface="Times New Roman"/>
                <a:cs typeface="Times New Roman"/>
                <a:sym typeface="Times New Roman"/>
              </a:rPr>
              <a:t>absolute </a:t>
            </a:r>
            <a:r>
              <a:rPr lang="en" sz="1200" dirty="0">
                <a:latin typeface="Times New Roman"/>
                <a:ea typeface="Times New Roman"/>
                <a:cs typeface="Times New Roman"/>
                <a:sym typeface="Times New Roman"/>
              </a:rPr>
              <a:t>r</a:t>
            </a:r>
            <a:r>
              <a:rPr lang="en" sz="1200" dirty="0" smtClean="0">
                <a:solidFill>
                  <a:schemeClr val="dk1"/>
                </a:solidFill>
                <a:latin typeface="Times New Roman"/>
                <a:ea typeface="Times New Roman"/>
                <a:cs typeface="Times New Roman"/>
                <a:sym typeface="Times New Roman"/>
              </a:rPr>
              <a:t>eliability </a:t>
            </a:r>
            <a:r>
              <a:rPr lang="en" sz="1200" dirty="0">
                <a:solidFill>
                  <a:schemeClr val="dk1"/>
                </a:solidFill>
                <a:latin typeface="Times New Roman"/>
                <a:ea typeface="Times New Roman"/>
                <a:cs typeface="Times New Roman"/>
                <a:sym typeface="Times New Roman"/>
              </a:rPr>
              <a:t>of a </a:t>
            </a:r>
            <a:r>
              <a:rPr lang="en" sz="1200" dirty="0" smtClean="0">
                <a:solidFill>
                  <a:schemeClr val="dk1"/>
                </a:solidFill>
                <a:latin typeface="Times New Roman"/>
                <a:ea typeface="Times New Roman"/>
                <a:cs typeface="Times New Roman"/>
                <a:sym typeface="Times New Roman"/>
              </a:rPr>
              <a:t>vertical </a:t>
            </a:r>
            <a:r>
              <a:rPr lang="en" sz="1200" dirty="0">
                <a:latin typeface="Times New Roman"/>
                <a:ea typeface="Times New Roman"/>
                <a:cs typeface="Times New Roman"/>
                <a:sym typeface="Times New Roman"/>
              </a:rPr>
              <a:t>n</a:t>
            </a:r>
            <a:r>
              <a:rPr lang="en" sz="1200" dirty="0" smtClean="0">
                <a:solidFill>
                  <a:schemeClr val="dk1"/>
                </a:solidFill>
                <a:latin typeface="Times New Roman"/>
                <a:ea typeface="Times New Roman"/>
                <a:cs typeface="Times New Roman"/>
                <a:sym typeface="Times New Roman"/>
              </a:rPr>
              <a:t>umerical </a:t>
            </a:r>
            <a:r>
              <a:rPr lang="en" sz="1200" dirty="0">
                <a:latin typeface="Times New Roman"/>
                <a:ea typeface="Times New Roman"/>
                <a:cs typeface="Times New Roman"/>
                <a:sym typeface="Times New Roman"/>
              </a:rPr>
              <a:t>p</a:t>
            </a:r>
            <a:r>
              <a:rPr lang="en" sz="1200" dirty="0" smtClean="0">
                <a:solidFill>
                  <a:schemeClr val="dk1"/>
                </a:solidFill>
                <a:latin typeface="Times New Roman"/>
                <a:ea typeface="Times New Roman"/>
                <a:cs typeface="Times New Roman"/>
                <a:sym typeface="Times New Roman"/>
              </a:rPr>
              <a:t>ain </a:t>
            </a:r>
            <a:r>
              <a:rPr lang="en" sz="1200" dirty="0">
                <a:latin typeface="Times New Roman"/>
                <a:ea typeface="Times New Roman"/>
                <a:cs typeface="Times New Roman"/>
                <a:sym typeface="Times New Roman"/>
              </a:rPr>
              <a:t>r</a:t>
            </a:r>
            <a:r>
              <a:rPr lang="en" sz="1200" dirty="0" smtClean="0">
                <a:solidFill>
                  <a:schemeClr val="dk1"/>
                </a:solidFill>
                <a:latin typeface="Times New Roman"/>
                <a:ea typeface="Times New Roman"/>
                <a:cs typeface="Times New Roman"/>
                <a:sym typeface="Times New Roman"/>
              </a:rPr>
              <a:t>ating </a:t>
            </a:r>
            <a:r>
              <a:rPr lang="en" sz="1200" dirty="0">
                <a:latin typeface="Times New Roman"/>
                <a:ea typeface="Times New Roman"/>
                <a:cs typeface="Times New Roman"/>
                <a:sym typeface="Times New Roman"/>
              </a:rPr>
              <a:t>s</a:t>
            </a:r>
            <a:r>
              <a:rPr lang="en" sz="1200" dirty="0" smtClean="0">
                <a:solidFill>
                  <a:schemeClr val="dk1"/>
                </a:solidFill>
                <a:latin typeface="Times New Roman"/>
                <a:ea typeface="Times New Roman"/>
                <a:cs typeface="Times New Roman"/>
                <a:sym typeface="Times New Roman"/>
              </a:rPr>
              <a:t>cale </a:t>
            </a:r>
            <a:r>
              <a:rPr lang="en" sz="1200" dirty="0">
                <a:latin typeface="Times New Roman"/>
                <a:ea typeface="Times New Roman"/>
                <a:cs typeface="Times New Roman"/>
                <a:sym typeface="Times New Roman"/>
              </a:rPr>
              <a:t>s</a:t>
            </a:r>
            <a:r>
              <a:rPr lang="en" sz="1200" dirty="0" smtClean="0">
                <a:solidFill>
                  <a:schemeClr val="dk1"/>
                </a:solidFill>
                <a:latin typeface="Times New Roman"/>
                <a:ea typeface="Times New Roman"/>
                <a:cs typeface="Times New Roman"/>
                <a:sym typeface="Times New Roman"/>
              </a:rPr>
              <a:t>upplemented </a:t>
            </a:r>
            <a:r>
              <a:rPr lang="en" sz="1200" dirty="0">
                <a:latin typeface="Times New Roman"/>
                <a:ea typeface="Times New Roman"/>
                <a:cs typeface="Times New Roman"/>
                <a:sym typeface="Times New Roman"/>
              </a:rPr>
              <a:t>w</a:t>
            </a:r>
            <a:r>
              <a:rPr lang="en" sz="1200" dirty="0" smtClean="0">
                <a:solidFill>
                  <a:schemeClr val="dk1"/>
                </a:solidFill>
                <a:latin typeface="Times New Roman"/>
                <a:ea typeface="Times New Roman"/>
                <a:cs typeface="Times New Roman"/>
                <a:sym typeface="Times New Roman"/>
              </a:rPr>
              <a:t>ith </a:t>
            </a:r>
            <a:r>
              <a:rPr lang="en" sz="1200" dirty="0">
                <a:solidFill>
                  <a:schemeClr val="dk1"/>
                </a:solidFill>
                <a:latin typeface="Times New Roman"/>
                <a:ea typeface="Times New Roman"/>
                <a:cs typeface="Times New Roman"/>
                <a:sym typeface="Times New Roman"/>
              </a:rPr>
              <a:t>a </a:t>
            </a:r>
            <a:r>
              <a:rPr lang="en" sz="1200" dirty="0" smtClean="0">
                <a:solidFill>
                  <a:schemeClr val="dk1"/>
                </a:solidFill>
                <a:latin typeface="Times New Roman"/>
                <a:ea typeface="Times New Roman"/>
                <a:cs typeface="Times New Roman"/>
                <a:sym typeface="Times New Roman"/>
              </a:rPr>
              <a:t>faces </a:t>
            </a:r>
            <a:r>
              <a:rPr lang="en" sz="1200" dirty="0">
                <a:latin typeface="Times New Roman"/>
                <a:ea typeface="Times New Roman"/>
                <a:cs typeface="Times New Roman"/>
                <a:sym typeface="Times New Roman"/>
              </a:rPr>
              <a:t>p</a:t>
            </a:r>
            <a:r>
              <a:rPr lang="en" sz="1200" dirty="0" smtClean="0">
                <a:solidFill>
                  <a:schemeClr val="dk1"/>
                </a:solidFill>
                <a:latin typeface="Times New Roman"/>
                <a:ea typeface="Times New Roman"/>
                <a:cs typeface="Times New Roman"/>
                <a:sym typeface="Times New Roman"/>
              </a:rPr>
              <a:t>ain </a:t>
            </a:r>
            <a:r>
              <a:rPr lang="en" sz="1200" dirty="0">
                <a:latin typeface="Times New Roman"/>
                <a:ea typeface="Times New Roman"/>
                <a:cs typeface="Times New Roman"/>
                <a:sym typeface="Times New Roman"/>
              </a:rPr>
              <a:t>s</a:t>
            </a:r>
            <a:r>
              <a:rPr lang="en" sz="1200" dirty="0" smtClean="0">
                <a:solidFill>
                  <a:schemeClr val="dk1"/>
                </a:solidFill>
                <a:latin typeface="Times New Roman"/>
                <a:ea typeface="Times New Roman"/>
                <a:cs typeface="Times New Roman"/>
                <a:sym typeface="Times New Roman"/>
              </a:rPr>
              <a:t>cale </a:t>
            </a:r>
            <a:r>
              <a:rPr lang="en" sz="1200" dirty="0">
                <a:latin typeface="Times New Roman"/>
                <a:ea typeface="Times New Roman"/>
                <a:cs typeface="Times New Roman"/>
                <a:sym typeface="Times New Roman"/>
              </a:rPr>
              <a:t>a</a:t>
            </a:r>
            <a:r>
              <a:rPr lang="en" sz="1200" dirty="0" smtClean="0">
                <a:solidFill>
                  <a:schemeClr val="dk1"/>
                </a:solidFill>
                <a:latin typeface="Times New Roman"/>
                <a:ea typeface="Times New Roman"/>
                <a:cs typeface="Times New Roman"/>
                <a:sym typeface="Times New Roman"/>
              </a:rPr>
              <a:t>fter </a:t>
            </a:r>
            <a:r>
              <a:rPr lang="en" sz="1200" dirty="0">
                <a:latin typeface="Times New Roman"/>
                <a:ea typeface="Times New Roman"/>
                <a:cs typeface="Times New Roman"/>
                <a:sym typeface="Times New Roman"/>
              </a:rPr>
              <a:t>s</a:t>
            </a:r>
            <a:r>
              <a:rPr lang="en" sz="1200" dirty="0" smtClean="0">
                <a:solidFill>
                  <a:schemeClr val="dk1"/>
                </a:solidFill>
                <a:latin typeface="Times New Roman"/>
                <a:ea typeface="Times New Roman"/>
                <a:cs typeface="Times New Roman"/>
                <a:sym typeface="Times New Roman"/>
              </a:rPr>
              <a:t>troke</a:t>
            </a:r>
            <a:r>
              <a:rPr lang="en" sz="1200" dirty="0">
                <a:solidFill>
                  <a:schemeClr val="dk1"/>
                </a:solidFill>
                <a:latin typeface="Times New Roman"/>
                <a:ea typeface="Times New Roman"/>
                <a:cs typeface="Times New Roman"/>
                <a:sym typeface="Times New Roman"/>
              </a:rPr>
              <a:t>. </a:t>
            </a:r>
            <a:r>
              <a:rPr lang="en" sz="1200" i="1" dirty="0">
                <a:solidFill>
                  <a:schemeClr val="dk1"/>
                </a:solidFill>
                <a:latin typeface="Times New Roman"/>
                <a:ea typeface="Times New Roman"/>
                <a:cs typeface="Times New Roman"/>
                <a:sym typeface="Times New Roman"/>
              </a:rPr>
              <a:t>Physical Therapy</a:t>
            </a:r>
            <a:r>
              <a:rPr lang="en" sz="1200" dirty="0">
                <a:solidFill>
                  <a:schemeClr val="dk1"/>
                </a:solidFill>
                <a:latin typeface="Times New Roman"/>
                <a:ea typeface="Times New Roman"/>
                <a:cs typeface="Times New Roman"/>
                <a:sym typeface="Times New Roman"/>
              </a:rPr>
              <a:t>, </a:t>
            </a:r>
            <a:r>
              <a:rPr lang="en" sz="1200" i="1" dirty="0">
                <a:solidFill>
                  <a:schemeClr val="dk1"/>
                </a:solidFill>
                <a:latin typeface="Times New Roman"/>
                <a:ea typeface="Times New Roman"/>
                <a:cs typeface="Times New Roman"/>
                <a:sym typeface="Times New Roman"/>
              </a:rPr>
              <a:t>94</a:t>
            </a:r>
            <a:r>
              <a:rPr lang="en" sz="1200" dirty="0">
                <a:solidFill>
                  <a:schemeClr val="dk1"/>
                </a:solidFill>
                <a:latin typeface="Times New Roman"/>
                <a:ea typeface="Times New Roman"/>
                <a:cs typeface="Times New Roman"/>
                <a:sym typeface="Times New Roman"/>
              </a:rPr>
              <a:t>(1), 129-138. </a:t>
            </a:r>
            <a:r>
              <a:rPr lang="en" sz="1200" dirty="0" smtClean="0">
                <a:solidFill>
                  <a:schemeClr val="dk1"/>
                </a:solidFill>
                <a:latin typeface="Times New Roman"/>
                <a:ea typeface="Times New Roman"/>
                <a:cs typeface="Times New Roman"/>
                <a:sym typeface="Times New Roman"/>
              </a:rPr>
              <a:t>http://dx.doi.org/10.2522/ptj.20120422</a:t>
            </a:r>
          </a:p>
          <a:p>
            <a:pPr marL="457200" indent="-457200">
              <a:lnSpc>
                <a:spcPct val="200000"/>
              </a:lnSpc>
              <a:spcBef>
                <a:spcPts val="0"/>
              </a:spcBef>
              <a:buNone/>
            </a:pPr>
            <a:r>
              <a:rPr lang="en" sz="1200" dirty="0" smtClean="0">
                <a:solidFill>
                  <a:schemeClr val="dk1"/>
                </a:solidFill>
                <a:latin typeface="Times New Roman"/>
                <a:ea typeface="Times New Roman"/>
                <a:cs typeface="Times New Roman"/>
                <a:sym typeface="Times New Roman"/>
              </a:rPr>
              <a:t>March</a:t>
            </a:r>
            <a:r>
              <a:rPr lang="en" sz="1200" dirty="0">
                <a:solidFill>
                  <a:schemeClr val="dk1"/>
                </a:solidFill>
                <a:latin typeface="Times New Roman"/>
                <a:ea typeface="Times New Roman"/>
                <a:cs typeface="Times New Roman"/>
                <a:sym typeface="Times New Roman"/>
              </a:rPr>
              <a:t>, A., &amp; McCormack, D. (2009). Nursing theory: Directed healthcare: Modifying Kolcaba’s comfort theory as an institution-wide approach. </a:t>
            </a:r>
            <a:r>
              <a:rPr lang="en" sz="1200" i="1" dirty="0">
                <a:solidFill>
                  <a:schemeClr val="dk1"/>
                </a:solidFill>
                <a:latin typeface="Times New Roman"/>
                <a:ea typeface="Times New Roman"/>
                <a:cs typeface="Times New Roman"/>
                <a:sym typeface="Times New Roman"/>
              </a:rPr>
              <a:t>Holistic Nursing Practice 23</a:t>
            </a:r>
            <a:r>
              <a:rPr lang="en" sz="1200" dirty="0">
                <a:solidFill>
                  <a:schemeClr val="dk1"/>
                </a:solidFill>
                <a:latin typeface="Times New Roman"/>
                <a:ea typeface="Times New Roman"/>
                <a:cs typeface="Times New Roman"/>
                <a:sym typeface="Times New Roman"/>
              </a:rPr>
              <a:t>(2), 75-80. Retrieved from http://www.sonoma.edu/users/k/koshar/n300/Kolcaba_2.pdf</a:t>
            </a:r>
          </a:p>
          <a:p>
            <a:pPr marL="457200" lvl="0" indent="-457200" rtl="0">
              <a:lnSpc>
                <a:spcPct val="200000"/>
              </a:lnSpc>
              <a:spcBef>
                <a:spcPts val="0"/>
              </a:spcBef>
              <a:buNone/>
            </a:pPr>
            <a:endParaRPr lang="en" sz="1200" dirty="0">
              <a:solidFill>
                <a:schemeClr val="dk1"/>
              </a:solidFill>
              <a:latin typeface="Times New Roman"/>
              <a:ea typeface="Times New Roman"/>
              <a:cs typeface="Times New Roman"/>
              <a:sym typeface="Times New Roman"/>
            </a:endParaRPr>
          </a:p>
          <a:p>
            <a:pPr marL="457200" lvl="0" indent="-457200" rtl="0">
              <a:lnSpc>
                <a:spcPct val="240000"/>
              </a:lnSpc>
              <a:spcBef>
                <a:spcPts val="0"/>
              </a:spcBef>
              <a:buClr>
                <a:schemeClr val="dk1"/>
              </a:buClr>
              <a:buFont typeface="Arial"/>
              <a:buNone/>
            </a:pPr>
            <a:endParaRPr sz="1200" dirty="0">
              <a:solidFill>
                <a:schemeClr val="dk1"/>
              </a:solidFill>
              <a:latin typeface="Times New Roman"/>
              <a:ea typeface="Times New Roman"/>
              <a:cs typeface="Times New Roman"/>
              <a:sym typeface="Times New Roman"/>
            </a:endParaRPr>
          </a:p>
          <a:p>
            <a:pPr>
              <a:spcBef>
                <a:spcPts val="0"/>
              </a:spcBef>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533400" y="438150"/>
            <a:ext cx="7467600" cy="536400"/>
          </a:xfrm>
          <a:prstGeom prst="rect">
            <a:avLst/>
          </a:prstGeom>
        </p:spPr>
        <p:txBody>
          <a:bodyPr lIns="91425" tIns="91425" rIns="91425" bIns="91425" anchor="ctr" anchorCtr="0">
            <a:noAutofit/>
          </a:bodyPr>
          <a:lstStyle/>
          <a:p>
            <a:pPr algn="ctr">
              <a:spcBef>
                <a:spcPts val="0"/>
              </a:spcBef>
              <a:buNone/>
            </a:pPr>
            <a:r>
              <a:rPr lang="en" sz="1800" dirty="0">
                <a:latin typeface="Times New Roman"/>
                <a:ea typeface="Times New Roman"/>
                <a:cs typeface="Times New Roman"/>
                <a:sym typeface="Times New Roman"/>
              </a:rPr>
              <a:t>References</a:t>
            </a:r>
          </a:p>
        </p:txBody>
      </p:sp>
      <p:sp>
        <p:nvSpPr>
          <p:cNvPr id="207" name="Shape 207"/>
          <p:cNvSpPr txBox="1">
            <a:spLocks noGrp="1"/>
          </p:cNvSpPr>
          <p:nvPr>
            <p:ph idx="1"/>
          </p:nvPr>
        </p:nvSpPr>
        <p:spPr>
          <a:xfrm>
            <a:off x="457200" y="1123949"/>
            <a:ext cx="8479200" cy="3661825"/>
          </a:xfrm>
          <a:prstGeom prst="rect">
            <a:avLst/>
          </a:prstGeom>
        </p:spPr>
        <p:style>
          <a:lnRef idx="2">
            <a:schemeClr val="dk1"/>
          </a:lnRef>
          <a:fillRef idx="1">
            <a:schemeClr val="lt1"/>
          </a:fillRef>
          <a:effectRef idx="0">
            <a:schemeClr val="dk1"/>
          </a:effectRef>
          <a:fontRef idx="minor">
            <a:schemeClr val="dk1"/>
          </a:fontRef>
        </p:style>
        <p:txBody>
          <a:bodyPr lIns="91425" tIns="91425" rIns="91425" bIns="91425" anchor="t" anchorCtr="0">
            <a:noAutofit/>
          </a:bodyPr>
          <a:lstStyle/>
          <a:p>
            <a:pPr marL="457200" indent="-457200">
              <a:lnSpc>
                <a:spcPct val="200000"/>
              </a:lnSpc>
              <a:spcBef>
                <a:spcPts val="0"/>
              </a:spcBef>
              <a:buNone/>
            </a:pPr>
            <a:r>
              <a:rPr lang="en" sz="1200" dirty="0">
                <a:latin typeface="Times New Roman"/>
                <a:ea typeface="Times New Roman"/>
                <a:cs typeface="Times New Roman"/>
                <a:sym typeface="Times New Roman"/>
              </a:rPr>
              <a:t>Meleis, A. I. (2012).  </a:t>
            </a:r>
            <a:r>
              <a:rPr lang="en" sz="1200" i="1" dirty="0">
                <a:latin typeface="Times New Roman"/>
                <a:ea typeface="Times New Roman"/>
                <a:cs typeface="Times New Roman"/>
                <a:sym typeface="Times New Roman"/>
              </a:rPr>
              <a:t>Theoretical nursing: Development &amp; progress </a:t>
            </a:r>
            <a:r>
              <a:rPr lang="en" sz="1200" dirty="0">
                <a:latin typeface="Times New Roman"/>
                <a:ea typeface="Times New Roman"/>
                <a:cs typeface="Times New Roman"/>
                <a:sym typeface="Times New Roman"/>
              </a:rPr>
              <a:t>(5th ed.)</a:t>
            </a:r>
            <a:r>
              <a:rPr lang="en" sz="1200" i="1" dirty="0">
                <a:latin typeface="Times New Roman"/>
                <a:ea typeface="Times New Roman"/>
                <a:cs typeface="Times New Roman"/>
                <a:sym typeface="Times New Roman"/>
              </a:rPr>
              <a:t>.</a:t>
            </a:r>
            <a:r>
              <a:rPr lang="en" sz="1200" dirty="0">
                <a:latin typeface="Times New Roman"/>
                <a:ea typeface="Times New Roman"/>
                <a:cs typeface="Times New Roman"/>
                <a:sym typeface="Times New Roman"/>
              </a:rPr>
              <a:t>  Philadelphia, PA: Lippincott, Williams, &amp; Wilkins.</a:t>
            </a:r>
          </a:p>
          <a:p>
            <a:pPr marL="457200" lvl="0" indent="-457200" rtl="0">
              <a:lnSpc>
                <a:spcPct val="200000"/>
              </a:lnSpc>
              <a:spcBef>
                <a:spcPts val="0"/>
              </a:spcBef>
              <a:buNone/>
            </a:pPr>
            <a:r>
              <a:rPr lang="en" sz="1200" dirty="0" smtClean="0">
                <a:solidFill>
                  <a:schemeClr val="dk1"/>
                </a:solidFill>
                <a:latin typeface="Times New Roman"/>
                <a:ea typeface="Times New Roman"/>
                <a:cs typeface="Times New Roman"/>
                <a:sym typeface="Times New Roman"/>
              </a:rPr>
              <a:t>Nursing </a:t>
            </a:r>
            <a:r>
              <a:rPr lang="en" sz="1200" dirty="0">
                <a:solidFill>
                  <a:schemeClr val="dk1"/>
                </a:solidFill>
                <a:latin typeface="Times New Roman"/>
                <a:ea typeface="Times New Roman"/>
                <a:cs typeface="Times New Roman"/>
                <a:sym typeface="Times New Roman"/>
              </a:rPr>
              <a:t>Theory (2013).  Sister Callista Roy, Nursing theorist. Retrieved from http://nurseslabs.com/sister-callista-roy/</a:t>
            </a:r>
          </a:p>
          <a:p>
            <a:pPr marL="457200" indent="-457200" rtl="0">
              <a:lnSpc>
                <a:spcPct val="200000"/>
              </a:lnSpc>
              <a:spcBef>
                <a:spcPts val="0"/>
              </a:spcBef>
              <a:spcAft>
                <a:spcPts val="800"/>
              </a:spcAft>
              <a:buNone/>
            </a:pPr>
            <a:r>
              <a:rPr lang="en" sz="1200" dirty="0">
                <a:solidFill>
                  <a:schemeClr val="dk1"/>
                </a:solidFill>
                <a:latin typeface="Times New Roman"/>
                <a:ea typeface="Times New Roman"/>
                <a:cs typeface="Times New Roman"/>
                <a:sym typeface="Times New Roman"/>
              </a:rPr>
              <a:t>Polit, D., &amp; Beck, C. (2012). </a:t>
            </a:r>
            <a:r>
              <a:rPr lang="en" sz="1200" i="1" dirty="0">
                <a:solidFill>
                  <a:schemeClr val="dk1"/>
                </a:solidFill>
                <a:latin typeface="Times New Roman"/>
                <a:ea typeface="Times New Roman"/>
                <a:cs typeface="Times New Roman"/>
                <a:sym typeface="Times New Roman"/>
              </a:rPr>
              <a:t>Nursing research: Generating and assessing evidence for nursing practice</a:t>
            </a:r>
            <a:r>
              <a:rPr lang="en" sz="1200" dirty="0">
                <a:solidFill>
                  <a:schemeClr val="dk1"/>
                </a:solidFill>
                <a:latin typeface="Times New Roman"/>
                <a:ea typeface="Times New Roman"/>
                <a:cs typeface="Times New Roman"/>
                <a:sym typeface="Times New Roman"/>
              </a:rPr>
              <a:t> (9th ed.). Philadelphia, PA: Lippincott Williams &amp; Wilkins.</a:t>
            </a:r>
          </a:p>
          <a:p>
            <a:pPr marL="457200" lvl="0" indent="-457200" rtl="0">
              <a:lnSpc>
                <a:spcPct val="200000"/>
              </a:lnSpc>
              <a:spcBef>
                <a:spcPts val="0"/>
              </a:spcBef>
              <a:spcAft>
                <a:spcPts val="800"/>
              </a:spcAft>
              <a:buNone/>
            </a:pPr>
            <a:r>
              <a:rPr lang="en" sz="1200" dirty="0">
                <a:solidFill>
                  <a:schemeClr val="dk1"/>
                </a:solidFill>
                <a:latin typeface="Times New Roman"/>
                <a:ea typeface="Times New Roman"/>
                <a:cs typeface="Times New Roman"/>
                <a:sym typeface="Times New Roman"/>
              </a:rPr>
              <a:t>Rambo, B. (1984). </a:t>
            </a:r>
            <a:r>
              <a:rPr lang="en" sz="1200" i="1" dirty="0">
                <a:solidFill>
                  <a:schemeClr val="dk1"/>
                </a:solidFill>
                <a:latin typeface="Times New Roman"/>
                <a:ea typeface="Times New Roman"/>
                <a:cs typeface="Times New Roman"/>
                <a:sym typeface="Times New Roman"/>
              </a:rPr>
              <a:t>Adaptive nursing. Assessment and intervention</a:t>
            </a:r>
            <a:r>
              <a:rPr lang="en" sz="1200" dirty="0">
                <a:solidFill>
                  <a:schemeClr val="dk1"/>
                </a:solidFill>
                <a:latin typeface="Times New Roman"/>
                <a:ea typeface="Times New Roman"/>
                <a:cs typeface="Times New Roman"/>
                <a:sym typeface="Times New Roman"/>
              </a:rPr>
              <a:t>. Philadelphia, PA: W.B. Saunders.</a:t>
            </a:r>
          </a:p>
          <a:p>
            <a:pPr marL="0" lvl="0" indent="0" rtl="0">
              <a:lnSpc>
                <a:spcPct val="200000"/>
              </a:lnSpc>
              <a:spcBef>
                <a:spcPts val="0"/>
              </a:spcBef>
              <a:buNone/>
            </a:pPr>
            <a:r>
              <a:rPr lang="en" sz="1200" dirty="0">
                <a:solidFill>
                  <a:schemeClr val="dk1"/>
                </a:solidFill>
                <a:latin typeface="Times New Roman"/>
                <a:ea typeface="Times New Roman"/>
                <a:cs typeface="Times New Roman"/>
                <a:sym typeface="Times New Roman"/>
              </a:rPr>
              <a:t>Shelly, J. A. &amp; Miller, A. B. (2006).  </a:t>
            </a:r>
            <a:r>
              <a:rPr lang="en" sz="1200" i="1" dirty="0">
                <a:solidFill>
                  <a:schemeClr val="dk1"/>
                </a:solidFill>
                <a:latin typeface="Times New Roman"/>
                <a:ea typeface="Times New Roman"/>
                <a:cs typeface="Times New Roman"/>
                <a:sym typeface="Times New Roman"/>
              </a:rPr>
              <a:t>Called to care: A Christian theology of nursing</a:t>
            </a:r>
            <a:r>
              <a:rPr lang="en" sz="1200" dirty="0">
                <a:solidFill>
                  <a:schemeClr val="dk1"/>
                </a:solidFill>
                <a:latin typeface="Times New Roman"/>
                <a:ea typeface="Times New Roman"/>
                <a:cs typeface="Times New Roman"/>
                <a:sym typeface="Times New Roman"/>
              </a:rPr>
              <a:t> (2nd ed.)</a:t>
            </a:r>
            <a:r>
              <a:rPr lang="en" sz="1200" i="1" dirty="0">
                <a:solidFill>
                  <a:schemeClr val="dk1"/>
                </a:solidFill>
                <a:latin typeface="Times New Roman"/>
                <a:ea typeface="Times New Roman"/>
                <a:cs typeface="Times New Roman"/>
                <a:sym typeface="Times New Roman"/>
              </a:rPr>
              <a:t>.  </a:t>
            </a:r>
            <a:r>
              <a:rPr lang="en" sz="1200" dirty="0">
                <a:solidFill>
                  <a:schemeClr val="dk1"/>
                </a:solidFill>
                <a:latin typeface="Times New Roman"/>
                <a:ea typeface="Times New Roman"/>
                <a:cs typeface="Times New Roman"/>
                <a:sym typeface="Times New Roman"/>
              </a:rPr>
              <a:t>Downers Grove, IL:Intervarsity Press.</a:t>
            </a:r>
          </a:p>
          <a:p>
            <a:pPr marL="0" lvl="0" indent="0" rtl="0">
              <a:lnSpc>
                <a:spcPct val="200000"/>
              </a:lnSpc>
              <a:spcBef>
                <a:spcPts val="0"/>
              </a:spcBef>
              <a:buNone/>
            </a:pPr>
            <a:r>
              <a:rPr lang="en" sz="1200" dirty="0">
                <a:solidFill>
                  <a:schemeClr val="dk1"/>
                </a:solidFill>
                <a:latin typeface="Times New Roman"/>
                <a:ea typeface="Times New Roman"/>
                <a:cs typeface="Times New Roman"/>
                <a:sym typeface="Times New Roman"/>
              </a:rPr>
              <a:t>Zerwekh, J., &amp; Claborn, J. C. (2009). </a:t>
            </a:r>
            <a:r>
              <a:rPr lang="en" sz="1200" i="1" dirty="0">
                <a:solidFill>
                  <a:schemeClr val="dk1"/>
                </a:solidFill>
                <a:latin typeface="Times New Roman"/>
                <a:ea typeface="Times New Roman"/>
                <a:cs typeface="Times New Roman"/>
                <a:sym typeface="Times New Roman"/>
              </a:rPr>
              <a:t>Nursing today: Transition and trends</a:t>
            </a:r>
            <a:r>
              <a:rPr lang="en" sz="1200" dirty="0">
                <a:solidFill>
                  <a:schemeClr val="dk1"/>
                </a:solidFill>
                <a:latin typeface="Times New Roman"/>
                <a:ea typeface="Times New Roman"/>
                <a:cs typeface="Times New Roman"/>
                <a:sym typeface="Times New Roman"/>
              </a:rPr>
              <a:t> (6th ed.). St Louis, MO: Saunders Elsevier.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prstGeom prst="rect">
            <a:avLst/>
          </a:prstGeom>
        </p:spPr>
        <p:txBody>
          <a:bodyPr lIns="91425" tIns="91425" rIns="91425" bIns="91425" anchor="ctr" anchorCtr="0">
            <a:noAutofit/>
          </a:bodyPr>
          <a:lstStyle/>
          <a:p>
            <a:pPr algn="ctr">
              <a:spcBef>
                <a:spcPts val="0"/>
              </a:spcBef>
              <a:buNone/>
            </a:pPr>
            <a:r>
              <a:rPr lang="en" sz="2400">
                <a:latin typeface="Times New Roman"/>
                <a:ea typeface="Times New Roman"/>
                <a:cs typeface="Times New Roman"/>
                <a:sym typeface="Times New Roman"/>
              </a:rPr>
              <a:t>Historical Period  - Sister Callista Roy</a:t>
            </a:r>
          </a:p>
        </p:txBody>
      </p:sp>
      <p:sp>
        <p:nvSpPr>
          <p:cNvPr id="94" name="Shape 94"/>
          <p:cNvSpPr txBox="1">
            <a:spLocks noGrp="1"/>
          </p:cNvSpPr>
          <p:nvPr>
            <p:ph idx="1"/>
          </p:nvPr>
        </p:nvSpPr>
        <p:spPr>
          <a:xfrm>
            <a:off x="457200" y="1200150"/>
            <a:ext cx="3890100" cy="3394500"/>
          </a:xfrm>
          <a:prstGeom prst="rect">
            <a:avLst/>
          </a:prstGeom>
        </p:spPr>
        <p:style>
          <a:lnRef idx="1">
            <a:schemeClr val="accent1"/>
          </a:lnRef>
          <a:fillRef idx="2">
            <a:schemeClr val="accent1"/>
          </a:fillRef>
          <a:effectRef idx="1">
            <a:schemeClr val="accent1"/>
          </a:effectRef>
          <a:fontRef idx="minor">
            <a:schemeClr val="dk1"/>
          </a:fontRef>
        </p:style>
        <p:txBody>
          <a:bodyPr lIns="91425" tIns="91425" rIns="91425" bIns="91425" anchor="t" anchorCtr="0">
            <a:noAutofit/>
          </a:bodyPr>
          <a:lstStyle/>
          <a:p>
            <a:pPr marL="0" indent="0">
              <a:spcBef>
                <a:spcPts val="0"/>
              </a:spcBef>
              <a:buNone/>
            </a:pPr>
            <a:r>
              <a:rPr lang="en" sz="1200" dirty="0">
                <a:latin typeface="Times New Roman"/>
                <a:ea typeface="Times New Roman"/>
                <a:cs typeface="Times New Roman"/>
                <a:sym typeface="Times New Roman"/>
              </a:rPr>
              <a:t>Sister Callista Roy was born in October 14, 1939 in Los Angeles, California.  </a:t>
            </a:r>
          </a:p>
          <a:p>
            <a:pPr marL="0" indent="0">
              <a:spcBef>
                <a:spcPts val="0"/>
              </a:spcBef>
              <a:buNone/>
            </a:pPr>
            <a:endParaRPr lang="en" sz="1200" dirty="0">
              <a:latin typeface="Times New Roman"/>
              <a:ea typeface="Times New Roman"/>
              <a:cs typeface="Times New Roman"/>
              <a:sym typeface="Times New Roman"/>
            </a:endParaRPr>
          </a:p>
          <a:p>
            <a:pPr marL="0" indent="0">
              <a:spcBef>
                <a:spcPts val="0"/>
              </a:spcBef>
              <a:buNone/>
            </a:pPr>
            <a:r>
              <a:rPr lang="en" sz="1200" dirty="0">
                <a:latin typeface="Times New Roman"/>
                <a:ea typeface="Times New Roman"/>
                <a:cs typeface="Times New Roman"/>
                <a:sym typeface="Times New Roman"/>
              </a:rPr>
              <a:t>1974- Roy’s Adaptation Model was formed, stating individuals seeking equilibrium through the process of adaptation; identified six physiological needs: </a:t>
            </a:r>
          </a:p>
          <a:p>
            <a:pPr marL="365760" lvl="1" indent="0">
              <a:spcBef>
                <a:spcPts val="0"/>
              </a:spcBef>
              <a:buNone/>
            </a:pPr>
            <a:endParaRPr lang="en" sz="1200" dirty="0">
              <a:latin typeface="Times New Roman"/>
              <a:ea typeface="Times New Roman"/>
              <a:cs typeface="Times New Roman"/>
              <a:sym typeface="Times New Roman"/>
            </a:endParaRPr>
          </a:p>
          <a:p>
            <a:pPr marL="365760" lvl="1" indent="0">
              <a:spcBef>
                <a:spcPts val="0"/>
              </a:spcBef>
              <a:buNone/>
            </a:pPr>
            <a:r>
              <a:rPr lang="en" sz="1200" dirty="0">
                <a:latin typeface="Times New Roman"/>
                <a:ea typeface="Times New Roman"/>
                <a:cs typeface="Times New Roman"/>
                <a:sym typeface="Times New Roman"/>
              </a:rPr>
              <a:t>(exercise and rest; nutrition; elimination; fluid and electrolytes; oxygenation and circulation; and regulation and temperature, sense and endocrine system) (Zerwekh, &amp; Claborn, 2009, p. 165).  </a:t>
            </a:r>
          </a:p>
          <a:p>
            <a:pPr marL="0" indent="0">
              <a:spcBef>
                <a:spcPts val="0"/>
              </a:spcBef>
              <a:buNone/>
            </a:pPr>
            <a:endParaRPr lang="en" sz="1200" dirty="0">
              <a:latin typeface="Times New Roman"/>
              <a:ea typeface="Times New Roman"/>
              <a:cs typeface="Times New Roman"/>
              <a:sym typeface="Times New Roman"/>
            </a:endParaRPr>
          </a:p>
          <a:p>
            <a:pPr marL="0" indent="0">
              <a:spcBef>
                <a:spcPts val="0"/>
              </a:spcBef>
              <a:buNone/>
            </a:pPr>
            <a:r>
              <a:rPr lang="en" sz="1200" dirty="0">
                <a:latin typeface="Times New Roman"/>
                <a:ea typeface="Times New Roman"/>
                <a:cs typeface="Times New Roman"/>
                <a:sym typeface="Times New Roman"/>
              </a:rPr>
              <a:t>While many nursing theories are related to the historical context in which they were derived, Sister Roy’s theory primarily focuses on nursing needs in modern society and therefore are highly applicable to current nursing practices.</a:t>
            </a:r>
          </a:p>
        </p:txBody>
      </p:sp>
      <p:sp>
        <p:nvSpPr>
          <p:cNvPr id="93" name="Shape 93"/>
          <p:cNvSpPr txBox="1"/>
          <p:nvPr/>
        </p:nvSpPr>
        <p:spPr>
          <a:xfrm>
            <a:off x="4566050" y="1247625"/>
            <a:ext cx="4131900" cy="3000000"/>
          </a:xfrm>
          <a:prstGeom prst="rect">
            <a:avLst/>
          </a:prstGeom>
          <a:noFill/>
          <a:ln>
            <a:noFill/>
          </a:ln>
        </p:spPr>
        <p:txBody>
          <a:bodyPr lIns="91425" tIns="91425" rIns="91425" bIns="91425" anchor="ctr" anchorCtr="0">
            <a:noAutofit/>
          </a:bodyPr>
          <a:lstStyle/>
          <a:p>
            <a:pPr lvl="0" rtl="0">
              <a:spcBef>
                <a:spcPts val="0"/>
              </a:spcBef>
              <a:buNone/>
            </a:pPr>
            <a:endParaRPr/>
          </a:p>
        </p:txBody>
      </p:sp>
      <p:pic>
        <p:nvPicPr>
          <p:cNvPr id="95" name="Shape 95"/>
          <p:cNvPicPr preferRelativeResize="0"/>
          <p:nvPr/>
        </p:nvPicPr>
        <p:blipFill>
          <a:blip r:embed="rId3">
            <a:alphaModFix/>
          </a:blip>
          <a:stretch>
            <a:fillRect/>
          </a:stretch>
        </p:blipFill>
        <p:spPr>
          <a:xfrm>
            <a:off x="4715678" y="1615190"/>
            <a:ext cx="3658225" cy="25644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528066"/>
            <a:ext cx="8229600" cy="672084"/>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ctr" anchorCtr="0">
            <a:noAutofit/>
          </a:bodyPr>
          <a:lstStyle/>
          <a:p>
            <a:pPr algn="ctr">
              <a:spcBef>
                <a:spcPts val="0"/>
              </a:spcBef>
              <a:buNone/>
            </a:pPr>
            <a:r>
              <a:rPr lang="en" sz="2400" dirty="0">
                <a:latin typeface="Times New Roman"/>
                <a:ea typeface="Times New Roman"/>
                <a:cs typeface="Times New Roman"/>
                <a:sym typeface="Times New Roman"/>
              </a:rPr>
              <a:t>Historical Period - </a:t>
            </a:r>
            <a:r>
              <a:rPr lang="en" sz="2400" dirty="0" smtClean="0">
                <a:latin typeface="Times New Roman"/>
                <a:ea typeface="Times New Roman"/>
                <a:cs typeface="Times New Roman"/>
                <a:sym typeface="Times New Roman"/>
              </a:rPr>
              <a:t>Katherine </a:t>
            </a:r>
            <a:r>
              <a:rPr lang="en" sz="2400" dirty="0">
                <a:latin typeface="Times New Roman"/>
                <a:ea typeface="Times New Roman"/>
                <a:cs typeface="Times New Roman"/>
                <a:sym typeface="Times New Roman"/>
              </a:rPr>
              <a:t>Kolcaba</a:t>
            </a:r>
          </a:p>
        </p:txBody>
      </p:sp>
      <p:sp>
        <p:nvSpPr>
          <p:cNvPr id="101" name="Shape 101"/>
          <p:cNvSpPr txBox="1">
            <a:spLocks noGrp="1"/>
          </p:cNvSpPr>
          <p:nvPr>
            <p:ph idx="1"/>
          </p:nvPr>
        </p:nvSpPr>
        <p:spPr>
          <a:xfrm>
            <a:off x="4459025" y="1200149"/>
            <a:ext cx="3845400" cy="3684025"/>
          </a:xfrm>
          <a:prstGeom prst="rect">
            <a:avLst/>
          </a:prstGeom>
        </p:spPr>
        <p:txBody>
          <a:bodyPr lIns="91425" tIns="91425" rIns="91425" bIns="91425" anchor="t" anchorCtr="0">
            <a:noAutofit/>
          </a:bodyPr>
          <a:lstStyle/>
          <a:p>
            <a:pPr marL="0" lvl="0" indent="0" rtl="0">
              <a:lnSpc>
                <a:spcPct val="115000"/>
              </a:lnSpc>
              <a:spcBef>
                <a:spcPts val="120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Comfort Theory was first presented in 1991 and continued to developed through 2001 </a:t>
            </a:r>
            <a:r>
              <a:rPr lang="en" sz="1200" dirty="0" smtClean="0">
                <a:solidFill>
                  <a:schemeClr val="dk1"/>
                </a:solidFill>
                <a:latin typeface="Times New Roman"/>
                <a:ea typeface="Times New Roman"/>
                <a:cs typeface="Times New Roman"/>
                <a:sym typeface="Times New Roman"/>
              </a:rPr>
              <a:t>(“Katherine Kolcaba,” n.d.).</a:t>
            </a:r>
            <a:endParaRPr lang="en" sz="1200" dirty="0">
              <a:solidFill>
                <a:schemeClr val="dk1"/>
              </a:solidFill>
              <a:latin typeface="Times New Roman"/>
              <a:ea typeface="Times New Roman"/>
              <a:cs typeface="Times New Roman"/>
              <a:sym typeface="Times New Roman"/>
            </a:endParaRPr>
          </a:p>
          <a:p>
            <a:pPr marL="0" indent="0" rtl="0">
              <a:spcBef>
                <a:spcPts val="0"/>
              </a:spcBef>
              <a:buNone/>
            </a:pPr>
            <a:endParaRPr lang="en" sz="1200" dirty="0" smtClean="0">
              <a:solidFill>
                <a:schemeClr val="dk1"/>
              </a:solidFill>
              <a:latin typeface="Times New Roman"/>
              <a:ea typeface="Times New Roman"/>
              <a:cs typeface="Times New Roman"/>
              <a:sym typeface="Times New Roman"/>
            </a:endParaRPr>
          </a:p>
          <a:p>
            <a:pPr marL="0" indent="0" rtl="0">
              <a:spcBef>
                <a:spcPts val="0"/>
              </a:spcBef>
              <a:buNone/>
            </a:pPr>
            <a:r>
              <a:rPr lang="en" sz="1200" dirty="0" smtClean="0">
                <a:solidFill>
                  <a:schemeClr val="dk1"/>
                </a:solidFill>
                <a:latin typeface="Times New Roman"/>
                <a:ea typeface="Times New Roman"/>
                <a:cs typeface="Times New Roman"/>
                <a:sym typeface="Times New Roman"/>
              </a:rPr>
              <a:t>After </a:t>
            </a:r>
            <a:r>
              <a:rPr lang="en" sz="1200" dirty="0">
                <a:solidFill>
                  <a:schemeClr val="dk1"/>
                </a:solidFill>
                <a:latin typeface="Times New Roman"/>
                <a:ea typeface="Times New Roman"/>
                <a:cs typeface="Times New Roman"/>
                <a:sym typeface="Times New Roman"/>
              </a:rPr>
              <a:t>years of refinement, Comfort Theory was applied to institutional integrity. In order to expedite and assist organizations, institutional outcomes were included to explicitly identify practical applications in the healthcare environment (Kolcaba, 2001, p. 88).</a:t>
            </a:r>
          </a:p>
          <a:p>
            <a:pPr marL="0" indent="0" rtl="0">
              <a:spcBef>
                <a:spcPts val="0"/>
              </a:spcBef>
              <a:buNone/>
            </a:pPr>
            <a:r>
              <a:rPr lang="en" sz="1200" dirty="0">
                <a:solidFill>
                  <a:schemeClr val="dk1"/>
                </a:solidFill>
                <a:latin typeface="Times New Roman"/>
                <a:ea typeface="Times New Roman"/>
                <a:cs typeface="Times New Roman"/>
                <a:sym typeface="Times New Roman"/>
              </a:rPr>
              <a:t>Most influencing theories include</a:t>
            </a:r>
            <a:r>
              <a:rPr lang="en" sz="1200" dirty="0" smtClean="0">
                <a:solidFill>
                  <a:schemeClr val="dk1"/>
                </a:solidFill>
                <a:latin typeface="Times New Roman"/>
                <a:ea typeface="Times New Roman"/>
                <a:cs typeface="Times New Roman"/>
                <a:sym typeface="Times New Roman"/>
              </a:rPr>
              <a:t>:</a:t>
            </a:r>
          </a:p>
          <a:p>
            <a:pPr marL="0" indent="0" rtl="0">
              <a:spcBef>
                <a:spcPts val="0"/>
              </a:spcBef>
              <a:buNone/>
            </a:pPr>
            <a:endParaRPr lang="en" sz="1200" dirty="0">
              <a:solidFill>
                <a:schemeClr val="dk1"/>
              </a:solidFill>
              <a:latin typeface="Times New Roman"/>
              <a:ea typeface="Times New Roman"/>
              <a:cs typeface="Times New Roman"/>
              <a:sym typeface="Times New Roman"/>
            </a:endParaRPr>
          </a:p>
          <a:p>
            <a:pPr marL="457200" lvl="0" indent="-457200" rtl="0">
              <a:spcBef>
                <a:spcPts val="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Ida Jean Orlando-1961/1990 Nursing Process </a:t>
            </a:r>
            <a:r>
              <a:rPr lang="en" sz="1200" dirty="0" smtClean="0">
                <a:solidFill>
                  <a:schemeClr val="dk1"/>
                </a:solidFill>
                <a:latin typeface="Times New Roman"/>
                <a:ea typeface="Times New Roman"/>
                <a:cs typeface="Times New Roman"/>
                <a:sym typeface="Times New Roman"/>
              </a:rPr>
              <a:t>Theory </a:t>
            </a:r>
            <a:r>
              <a:rPr lang="en" sz="1200" dirty="0">
                <a:solidFill>
                  <a:schemeClr val="dk1"/>
                </a:solidFill>
                <a:latin typeface="Times New Roman"/>
                <a:ea typeface="Times New Roman"/>
                <a:cs typeface="Times New Roman"/>
                <a:sym typeface="Times New Roman"/>
              </a:rPr>
              <a:t>(</a:t>
            </a:r>
            <a:r>
              <a:rPr lang="en" sz="1200" dirty="0" smtClean="0">
                <a:solidFill>
                  <a:schemeClr val="dk1"/>
                </a:solidFill>
                <a:latin typeface="Times New Roman"/>
                <a:ea typeface="Times New Roman"/>
                <a:cs typeface="Times New Roman"/>
                <a:sym typeface="Times New Roman"/>
              </a:rPr>
              <a:t>Relief)</a:t>
            </a:r>
          </a:p>
          <a:p>
            <a:pPr marL="457200" lvl="0" indent="-457200" rtl="0">
              <a:spcBef>
                <a:spcPts val="0"/>
              </a:spcBef>
              <a:buClr>
                <a:schemeClr val="dk1"/>
              </a:buClr>
              <a:buSzPct val="100000"/>
              <a:buFont typeface="Times New Roman"/>
              <a:buChar char="●"/>
            </a:pPr>
            <a:r>
              <a:rPr lang="en" sz="1200" dirty="0" smtClean="0">
                <a:solidFill>
                  <a:schemeClr val="dk1"/>
                </a:solidFill>
                <a:latin typeface="Times New Roman"/>
                <a:ea typeface="Times New Roman"/>
                <a:cs typeface="Times New Roman"/>
                <a:sym typeface="Times New Roman"/>
              </a:rPr>
              <a:t>Virginia </a:t>
            </a:r>
            <a:r>
              <a:rPr lang="en" sz="1200" dirty="0">
                <a:solidFill>
                  <a:schemeClr val="dk1"/>
                </a:solidFill>
                <a:latin typeface="Times New Roman"/>
                <a:ea typeface="Times New Roman"/>
                <a:cs typeface="Times New Roman"/>
                <a:sym typeface="Times New Roman"/>
              </a:rPr>
              <a:t>Avernal Henderson 1978 Need Theory (Ease)</a:t>
            </a:r>
          </a:p>
          <a:p>
            <a:pPr marL="457200" lvl="0" indent="-457200">
              <a:spcBef>
                <a:spcPts val="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Josephine Patterson and Loretta Zderad 1976/1988 Humanistic Nursing Theory (transcendence) </a:t>
            </a:r>
            <a:r>
              <a:rPr lang="en" sz="1200" dirty="0" smtClean="0">
                <a:solidFill>
                  <a:schemeClr val="dk1"/>
                </a:solidFill>
                <a:latin typeface="Times New Roman"/>
                <a:ea typeface="Times New Roman"/>
                <a:cs typeface="Times New Roman"/>
                <a:sym typeface="Times New Roman"/>
              </a:rPr>
              <a:t>(“Katherine Kolcaba,” </a:t>
            </a:r>
            <a:r>
              <a:rPr lang="en" sz="1200" dirty="0">
                <a:solidFill>
                  <a:schemeClr val="dk1"/>
                </a:solidFill>
                <a:latin typeface="Times New Roman"/>
                <a:ea typeface="Times New Roman"/>
                <a:cs typeface="Times New Roman"/>
                <a:sym typeface="Times New Roman"/>
              </a:rPr>
              <a:t>n.d.).</a:t>
            </a:r>
          </a:p>
        </p:txBody>
      </p:sp>
      <p:pic>
        <p:nvPicPr>
          <p:cNvPr id="102" name="Shape 102"/>
          <p:cNvPicPr preferRelativeResize="0"/>
          <p:nvPr/>
        </p:nvPicPr>
        <p:blipFill>
          <a:blip r:embed="rId3">
            <a:alphaModFix/>
          </a:blip>
          <a:stretch>
            <a:fillRect/>
          </a:stretch>
        </p:blipFill>
        <p:spPr>
          <a:xfrm>
            <a:off x="833000" y="1352550"/>
            <a:ext cx="3028950" cy="3048000"/>
          </a:xfrm>
          <a:prstGeom prst="rect">
            <a:avLst/>
          </a:prstGeom>
          <a:noFill/>
          <a:ln>
            <a:noFill/>
          </a:ln>
        </p:spPr>
      </p:pic>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85750"/>
            <a:ext cx="8229600" cy="914400"/>
          </a:xfrm>
          <a:prstGeom prst="rect">
            <a:avLst/>
          </a:prstGeom>
        </p:spPr>
        <p:txBody>
          <a:bodyPr lIns="91425" tIns="91425" rIns="91425" bIns="91425" anchor="ctr" anchorCtr="0">
            <a:noAutofit/>
          </a:bodyPr>
          <a:lstStyle/>
          <a:p>
            <a:pPr algn="ctr">
              <a:spcBef>
                <a:spcPts val="0"/>
              </a:spcBef>
              <a:buNone/>
            </a:pPr>
            <a:r>
              <a:rPr lang="en" sz="2400" b="1" dirty="0">
                <a:effectLst>
                  <a:outerShdw blurRad="38100" dist="38100" dir="2700000" algn="tl">
                    <a:srgbClr val="000000">
                      <a:alpha val="43137"/>
                    </a:srgbClr>
                  </a:outerShdw>
                </a:effectLst>
                <a:latin typeface="Times New Roman"/>
                <a:ea typeface="Times New Roman"/>
                <a:cs typeface="Times New Roman"/>
                <a:sym typeface="Times New Roman"/>
              </a:rPr>
              <a:t>Educational Background</a:t>
            </a:r>
          </a:p>
        </p:txBody>
      </p:sp>
      <p:sp>
        <p:nvSpPr>
          <p:cNvPr id="108" name="Shape 108"/>
          <p:cNvSpPr txBox="1">
            <a:spLocks noGrp="1"/>
          </p:cNvSpPr>
          <p:nvPr>
            <p:ph sz="half" idx="1"/>
          </p:nvPr>
        </p:nvSpPr>
        <p:spPr>
          <a:xfrm>
            <a:off x="457200" y="1047750"/>
            <a:ext cx="3657600" cy="3546900"/>
          </a:xfrm>
          <a:prstGeom prst="rect">
            <a:avLst/>
          </a:prstGeom>
        </p:spPr>
        <p:txBody>
          <a:bodyPr lIns="91425" tIns="91425" rIns="91425" bIns="91425" anchor="t" anchorCtr="0">
            <a:noAutofit/>
          </a:bodyPr>
          <a:lstStyle/>
          <a:p>
            <a:pPr algn="ctr" rtl="0">
              <a:spcBef>
                <a:spcPts val="0"/>
              </a:spcBef>
              <a:buNone/>
            </a:pPr>
            <a:r>
              <a:rPr lang="en" sz="2400" b="1" dirty="0">
                <a:latin typeface="Times New Roman"/>
                <a:ea typeface="Times New Roman"/>
                <a:cs typeface="Times New Roman"/>
                <a:sym typeface="Times New Roman"/>
              </a:rPr>
              <a:t>Roy</a:t>
            </a:r>
          </a:p>
          <a:p>
            <a:pPr marL="457200" indent="-317500">
              <a:lnSpc>
                <a:spcPct val="115000"/>
              </a:lnSpc>
              <a:spcBef>
                <a:spcPts val="120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1963 Graduated with a Bachelor of Arts with a major in nursing from Mount St. Mary's College, </a:t>
            </a:r>
            <a:r>
              <a:rPr lang="en" sz="1400">
                <a:solidFill>
                  <a:schemeClr val="dk1"/>
                </a:solidFill>
                <a:latin typeface="Times New Roman"/>
                <a:ea typeface="Times New Roman"/>
                <a:cs typeface="Times New Roman"/>
                <a:sym typeface="Times New Roman"/>
              </a:rPr>
              <a:t>Los </a:t>
            </a:r>
            <a:r>
              <a:rPr lang="en" sz="1400" smtClean="0">
                <a:solidFill>
                  <a:schemeClr val="dk1"/>
                </a:solidFill>
                <a:latin typeface="Times New Roman"/>
                <a:ea typeface="Times New Roman"/>
                <a:cs typeface="Times New Roman"/>
                <a:sym typeface="Times New Roman"/>
              </a:rPr>
              <a:t>Angeles (</a:t>
            </a:r>
            <a:r>
              <a:rPr lang="en" sz="1400">
                <a:solidFill>
                  <a:schemeClr val="dk1"/>
                </a:solidFill>
                <a:latin typeface="Times New Roman"/>
                <a:ea typeface="Times New Roman"/>
                <a:cs typeface="Times New Roman"/>
                <a:sym typeface="Times New Roman"/>
              </a:rPr>
              <a:t>Vera, 2014</a:t>
            </a:r>
            <a:r>
              <a:rPr lang="en" sz="140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457200" indent="-317500">
              <a:lnSpc>
                <a:spcPct val="115000"/>
              </a:lnSpc>
              <a:spcBef>
                <a:spcPts val="120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1966 Master's degree in pediatric nursing - University of </a:t>
            </a:r>
            <a:r>
              <a:rPr lang="en" sz="1400" dirty="0" smtClean="0">
                <a:solidFill>
                  <a:schemeClr val="dk1"/>
                </a:solidFill>
                <a:latin typeface="Times New Roman"/>
                <a:ea typeface="Times New Roman"/>
                <a:cs typeface="Times New Roman"/>
                <a:sym typeface="Times New Roman"/>
              </a:rPr>
              <a:t>California (</a:t>
            </a:r>
            <a:r>
              <a:rPr lang="en" sz="1400" dirty="0">
                <a:solidFill>
                  <a:schemeClr val="dk1"/>
                </a:solidFill>
                <a:latin typeface="Times New Roman"/>
                <a:ea typeface="Times New Roman"/>
                <a:cs typeface="Times New Roman"/>
                <a:sym typeface="Times New Roman"/>
              </a:rPr>
              <a:t>Vera, 2014</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457200" indent="-317500">
              <a:lnSpc>
                <a:spcPct val="115000"/>
              </a:lnSpc>
              <a:spcBef>
                <a:spcPts val="120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1973 and 1977 Master’s and PhD in </a:t>
            </a:r>
            <a:r>
              <a:rPr lang="en" sz="1400" dirty="0" smtClean="0">
                <a:solidFill>
                  <a:schemeClr val="dk1"/>
                </a:solidFill>
                <a:latin typeface="Times New Roman"/>
                <a:ea typeface="Times New Roman"/>
                <a:cs typeface="Times New Roman"/>
                <a:sym typeface="Times New Roman"/>
              </a:rPr>
              <a:t>Sociology (</a:t>
            </a:r>
            <a:r>
              <a:rPr lang="en" sz="1400" dirty="0">
                <a:solidFill>
                  <a:schemeClr val="dk1"/>
                </a:solidFill>
                <a:latin typeface="Times New Roman"/>
                <a:ea typeface="Times New Roman"/>
                <a:cs typeface="Times New Roman"/>
                <a:sym typeface="Times New Roman"/>
              </a:rPr>
              <a:t>Vera, 2014</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457200" lvl="0" indent="-317500" rtl="0">
              <a:lnSpc>
                <a:spcPct val="115000"/>
              </a:lnSpc>
              <a:spcBef>
                <a:spcPts val="120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She is a sister of St. Joseph of Carondelet </a:t>
            </a:r>
            <a:r>
              <a:rPr lang="en" sz="1400" dirty="0" smtClean="0">
                <a:solidFill>
                  <a:schemeClr val="dk1"/>
                </a:solidFill>
                <a:latin typeface="Times New Roman"/>
                <a:ea typeface="Times New Roman"/>
                <a:cs typeface="Times New Roman"/>
                <a:sym typeface="Times New Roman"/>
              </a:rPr>
              <a:t>(Vera, 2014)</a:t>
            </a:r>
            <a:endParaRPr lang="en" sz="1400" dirty="0">
              <a:solidFill>
                <a:schemeClr val="dk1"/>
              </a:solidFill>
              <a:latin typeface="Times New Roman"/>
              <a:ea typeface="Times New Roman"/>
              <a:cs typeface="Times New Roman"/>
              <a:sym typeface="Times New Roman"/>
            </a:endParaRPr>
          </a:p>
        </p:txBody>
      </p:sp>
      <p:sp>
        <p:nvSpPr>
          <p:cNvPr id="109" name="Shape 109"/>
          <p:cNvSpPr txBox="1">
            <a:spLocks noGrp="1"/>
          </p:cNvSpPr>
          <p:nvPr>
            <p:ph sz="half" idx="2"/>
          </p:nvPr>
        </p:nvSpPr>
        <p:spPr>
          <a:xfrm>
            <a:off x="4326050" y="1047750"/>
            <a:ext cx="3657600" cy="3733800"/>
          </a:xfrm>
          <a:prstGeom prst="rect">
            <a:avLst/>
          </a:prstGeom>
        </p:spPr>
        <p:txBody>
          <a:bodyPr lIns="91425" tIns="91425" rIns="91425" bIns="91425" anchor="t" anchorCtr="0">
            <a:noAutofit/>
          </a:bodyPr>
          <a:lstStyle/>
          <a:p>
            <a:pPr algn="ctr" rtl="0">
              <a:spcBef>
                <a:spcPts val="0"/>
              </a:spcBef>
              <a:buNone/>
            </a:pPr>
            <a:r>
              <a:rPr lang="en" sz="2400" b="1" dirty="0">
                <a:latin typeface="Times New Roman" panose="02020603050405020304" pitchFamily="18" charset="0"/>
                <a:ea typeface="Source Sans Pro"/>
                <a:cs typeface="Times New Roman" panose="02020603050405020304" pitchFamily="18" charset="0"/>
                <a:sym typeface="Source Sans Pro"/>
              </a:rPr>
              <a:t>Kolcaba</a:t>
            </a:r>
          </a:p>
          <a:p>
            <a:pPr marL="457200" lvl="0" indent="-317500">
              <a:lnSpc>
                <a:spcPct val="115000"/>
              </a:lnSpc>
              <a:spcBef>
                <a:spcPts val="120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1965 Graduated with diploma of nursing from St. Luke’s Hospital School of Nursing (“Katherine Kolcaba,” n.d.).</a:t>
            </a:r>
          </a:p>
          <a:p>
            <a:pPr marL="457200" lvl="0" indent="-317500">
              <a:lnSpc>
                <a:spcPct val="115000"/>
              </a:lnSpc>
              <a:spcBef>
                <a:spcPts val="120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1987 Graduated with Registered Nurse (RN) and her Masters in Nursing (MSN) from Frances Payne Bolton School of Nursing, Case Western Reserve University (CWRU) (“Katherine Kolcaba,” n.d.).</a:t>
            </a:r>
          </a:p>
          <a:p>
            <a:pPr marL="457200" lvl="0" indent="-317500" rtl="0">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1997 Graduated with PhD Nursing from Case Western Reserve University </a:t>
            </a:r>
            <a:r>
              <a:rPr lang="en" sz="1400" dirty="0" smtClean="0">
                <a:solidFill>
                  <a:schemeClr val="dk1"/>
                </a:solidFill>
                <a:latin typeface="Times New Roman"/>
                <a:ea typeface="Times New Roman"/>
                <a:cs typeface="Times New Roman"/>
                <a:sym typeface="Times New Roman"/>
              </a:rPr>
              <a:t>(“Katherine Kolcaba,” n.d.).</a:t>
            </a:r>
            <a:endParaRPr lang="en" sz="1400" dirty="0">
              <a:solidFill>
                <a:schemeClr val="dk1"/>
              </a:solidFill>
              <a:latin typeface="Times New Roman"/>
              <a:ea typeface="Times New Roman"/>
              <a:cs typeface="Times New Roman"/>
              <a:sym typeface="Times New Roman"/>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prstGeom prst="rect">
            <a:avLst/>
          </a:prstGeom>
        </p:spPr>
        <p:style>
          <a:lnRef idx="2">
            <a:schemeClr val="accent2"/>
          </a:lnRef>
          <a:fillRef idx="1">
            <a:schemeClr val="lt1"/>
          </a:fillRef>
          <a:effectRef idx="0">
            <a:schemeClr val="accent2"/>
          </a:effectRef>
          <a:fontRef idx="minor">
            <a:schemeClr val="dk1"/>
          </a:fontRef>
        </p:style>
        <p:txBody>
          <a:bodyPr lIns="91425" tIns="91425" rIns="91425" bIns="91425" anchor="ctr" anchorCtr="0">
            <a:noAutofit/>
          </a:bodyPr>
          <a:lstStyle/>
          <a:p>
            <a:pPr algn="ctr">
              <a:spcBef>
                <a:spcPts val="0"/>
              </a:spcBef>
              <a:buNone/>
            </a:pPr>
            <a:r>
              <a:rPr lang="en" sz="2400" b="1" dirty="0">
                <a:effectLst>
                  <a:outerShdw blurRad="38100" dist="38100" dir="2700000" algn="tl">
                    <a:srgbClr val="000000">
                      <a:alpha val="43137"/>
                    </a:srgbClr>
                  </a:outerShdw>
                </a:effectLst>
                <a:latin typeface="Times New Roman"/>
                <a:ea typeface="Times New Roman"/>
                <a:cs typeface="Times New Roman"/>
                <a:sym typeface="Times New Roman"/>
              </a:rPr>
              <a:t>Experiential Background - Roy</a:t>
            </a:r>
          </a:p>
        </p:txBody>
      </p:sp>
      <p:sp>
        <p:nvSpPr>
          <p:cNvPr id="115" name="Shape 115"/>
          <p:cNvSpPr txBox="1">
            <a:spLocks noGrp="1"/>
          </p:cNvSpPr>
          <p:nvPr>
            <p:ph idx="1"/>
          </p:nvPr>
        </p:nvSpPr>
        <p:spPr>
          <a:xfrm>
            <a:off x="457200" y="1352550"/>
            <a:ext cx="8219700" cy="3504624"/>
          </a:xfrm>
          <a:prstGeom prst="rect">
            <a:avLst/>
          </a:prstGeom>
        </p:spPr>
        <p:txBody>
          <a:bodyPr lIns="91425" tIns="91425" rIns="91425" bIns="91425" anchor="t" anchorCtr="0">
            <a:noAutofit/>
          </a:bodyPr>
          <a:lstStyle/>
          <a:p>
            <a:pPr marL="457200" lvl="0" indent="-3048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The Roy Adaptation Model for Nursing had its beginning when Sister Callista Roy entered the University of California’s masters program in pediatric nursing.  Roy was influence by her advisor and seminar faculty, Dorothy E. Johnson (Boston College Connell School of Nursing, 2013).</a:t>
            </a:r>
          </a:p>
          <a:p>
            <a:pPr marL="0" lvl="0" indent="0" rtl="0">
              <a:lnSpc>
                <a:spcPct val="115000"/>
              </a:lnSpc>
              <a:spcBef>
                <a:spcPts val="1200"/>
              </a:spcBef>
              <a:buNone/>
            </a:pPr>
            <a:endParaRPr sz="1200" dirty="0">
              <a:solidFill>
                <a:schemeClr val="dk1"/>
              </a:solidFill>
              <a:latin typeface="Times New Roman"/>
              <a:ea typeface="Times New Roman"/>
              <a:cs typeface="Times New Roman"/>
              <a:sym typeface="Times New Roman"/>
            </a:endParaRPr>
          </a:p>
          <a:p>
            <a:pPr marL="457200" lvl="0" indent="-3048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Roy learned about the concept of adaptation and was impressed with the resiliency of children.  At the first seminar in her masters program, she proposed that the goal of nursing was promoting patient adaptation.  After that Johnson encouraged her to develop this concept of adaptation as a framework for nursing.  The view of the person as an adaptive system took shape from this early work (Boston College Connell School of Nursing, 2013).</a:t>
            </a:r>
          </a:p>
          <a:p>
            <a:pPr marL="0" lvl="0" indent="0" rtl="0">
              <a:lnSpc>
                <a:spcPct val="115000"/>
              </a:lnSpc>
              <a:spcBef>
                <a:spcPts val="1200"/>
              </a:spcBef>
              <a:buNone/>
            </a:pPr>
            <a:endParaRPr sz="1200" dirty="0">
              <a:solidFill>
                <a:schemeClr val="dk1"/>
              </a:solidFill>
              <a:latin typeface="Times New Roman"/>
              <a:ea typeface="Times New Roman"/>
              <a:cs typeface="Times New Roman"/>
              <a:sym typeface="Times New Roman"/>
            </a:endParaRPr>
          </a:p>
          <a:p>
            <a:pPr marL="457200" lvl="0" indent="-3048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The model’s second phase was developed over 17 years of work with faculty at Mount St. Mary's College.  In 1970, the model became the framework for a nursing-based curriculum (Boston College Connell School of Nursing, 2013).</a:t>
            </a:r>
          </a:p>
          <a:p>
            <a:pPr marL="0" lvl="0" indent="0" rtl="0">
              <a:lnSpc>
                <a:spcPct val="115000"/>
              </a:lnSpc>
              <a:spcBef>
                <a:spcPts val="1200"/>
              </a:spcBef>
              <a:buNone/>
            </a:pPr>
            <a:endParaRPr sz="1100" dirty="0">
              <a:solidFill>
                <a:schemeClr val="dk1"/>
              </a:solidFill>
            </a:endParaRPr>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762000" y="209550"/>
            <a:ext cx="7467600" cy="857400"/>
          </a:xfrm>
          <a:prstGeom prst="rect">
            <a:avLst/>
          </a:prstGeom>
        </p:spPr>
        <p:style>
          <a:lnRef idx="2">
            <a:schemeClr val="accent2"/>
          </a:lnRef>
          <a:fillRef idx="1">
            <a:schemeClr val="lt1"/>
          </a:fillRef>
          <a:effectRef idx="0">
            <a:schemeClr val="accent2"/>
          </a:effectRef>
          <a:fontRef idx="minor">
            <a:schemeClr val="dk1"/>
          </a:fontRef>
        </p:style>
        <p:txBody>
          <a:bodyPr lIns="91425" tIns="91425" rIns="91425" bIns="91425" anchor="ctr" anchorCtr="0">
            <a:noAutofit/>
          </a:bodyPr>
          <a:lstStyle/>
          <a:p>
            <a:pPr algn="ctr">
              <a:spcBef>
                <a:spcPts val="0"/>
              </a:spcBef>
              <a:buNone/>
            </a:pPr>
            <a:r>
              <a:rPr lang="en" sz="2400" b="1" dirty="0">
                <a:solidFill>
                  <a:schemeClr val="dk1"/>
                </a:solidFill>
                <a:effectLst>
                  <a:outerShdw blurRad="38100" dist="38100" dir="2700000" algn="tl">
                    <a:srgbClr val="000000">
                      <a:alpha val="43137"/>
                    </a:srgbClr>
                  </a:outerShdw>
                </a:effectLst>
                <a:latin typeface="Times New Roman"/>
                <a:ea typeface="Times New Roman"/>
                <a:cs typeface="Times New Roman"/>
                <a:sym typeface="Times New Roman"/>
              </a:rPr>
              <a:t>Experiential Background - Roy (cont.)</a:t>
            </a:r>
          </a:p>
        </p:txBody>
      </p:sp>
      <p:sp>
        <p:nvSpPr>
          <p:cNvPr id="121" name="Shape 121"/>
          <p:cNvSpPr txBox="1">
            <a:spLocks noGrp="1"/>
          </p:cNvSpPr>
          <p:nvPr>
            <p:ph idx="1"/>
          </p:nvPr>
        </p:nvSpPr>
        <p:spPr>
          <a:xfrm>
            <a:off x="543950" y="1200150"/>
            <a:ext cx="7753799" cy="3429000"/>
          </a:xfrm>
          <a:prstGeom prst="rect">
            <a:avLst/>
          </a:prstGeom>
        </p:spPr>
        <p:txBody>
          <a:bodyPr lIns="91425" tIns="91425" rIns="91425" bIns="91425" anchor="t" anchorCtr="0">
            <a:noAutofit/>
          </a:bodyPr>
          <a:lstStyle/>
          <a:p>
            <a:pPr marL="457200" lvl="0" indent="-304800" rtl="0">
              <a:lnSpc>
                <a:spcPct val="100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The first three textbooks about the adaptation model came about in 1976, 1984 and 1991 (Boston College Connell School of Nursing, 2013).</a:t>
            </a:r>
          </a:p>
          <a:p>
            <a:pPr marL="0" lvl="0" indent="0" rtl="0">
              <a:lnSpc>
                <a:spcPct val="100000"/>
              </a:lnSpc>
              <a:spcBef>
                <a:spcPts val="1200"/>
              </a:spcBef>
              <a:buNone/>
            </a:pPr>
            <a:endParaRPr sz="1200" dirty="0">
              <a:solidFill>
                <a:schemeClr val="dk1"/>
              </a:solidFill>
              <a:latin typeface="Times New Roman"/>
              <a:ea typeface="Times New Roman"/>
              <a:cs typeface="Times New Roman"/>
              <a:sym typeface="Times New Roman"/>
            </a:endParaRPr>
          </a:p>
          <a:p>
            <a:pPr marL="457200" lvl="0" indent="-304800" rtl="0">
              <a:lnSpc>
                <a:spcPct val="100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By 1987 at least 100,000 nurses had been educated in programs using the Roy Adaptation Model (Boston College Connell School of Nursing, 2013).</a:t>
            </a:r>
          </a:p>
          <a:p>
            <a:pPr marL="0" lvl="0" indent="0" rtl="0">
              <a:lnSpc>
                <a:spcPct val="100000"/>
              </a:lnSpc>
              <a:spcBef>
                <a:spcPts val="1200"/>
              </a:spcBef>
              <a:buNone/>
            </a:pPr>
            <a:endParaRPr sz="1200" dirty="0">
              <a:solidFill>
                <a:schemeClr val="dk1"/>
              </a:solidFill>
              <a:latin typeface="Times New Roman"/>
              <a:ea typeface="Times New Roman"/>
              <a:cs typeface="Times New Roman"/>
              <a:sym typeface="Times New Roman"/>
            </a:endParaRPr>
          </a:p>
          <a:p>
            <a:pPr marL="457200" lvl="0" indent="-304800" rtl="0">
              <a:lnSpc>
                <a:spcPct val="100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By the late 1990s Roy felt an urgency to re-define adaptation. She looked at spirituality and science and their relation to adaptation (Boston College Connell School of Nursing, 2013).</a:t>
            </a:r>
          </a:p>
          <a:p>
            <a:pPr marL="0" lvl="0" indent="0" rtl="0">
              <a:lnSpc>
                <a:spcPct val="100000"/>
              </a:lnSpc>
              <a:spcBef>
                <a:spcPts val="1200"/>
              </a:spcBef>
              <a:buNone/>
            </a:pPr>
            <a:endParaRPr sz="1200" dirty="0">
              <a:solidFill>
                <a:schemeClr val="dk1"/>
              </a:solidFill>
              <a:latin typeface="Times New Roman"/>
              <a:ea typeface="Times New Roman"/>
              <a:cs typeface="Times New Roman"/>
              <a:sym typeface="Times New Roman"/>
            </a:endParaRPr>
          </a:p>
          <a:p>
            <a:pPr marL="457200" lvl="0" indent="-304800" rtl="0">
              <a:lnSpc>
                <a:spcPct val="100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A content analysis was done on 500 samples of patient behavior from all clinical areas.  The nursing students collected the data for physiologic, self-concept, role function and interdependence categories.  The four adaptive modes were added as the ways in which adaptation is manifested.  These modes became the basis for nursing assessment (Boston College Connell School of Nursing, 2013).</a:t>
            </a:r>
          </a:p>
          <a:p>
            <a:pPr lvl="0" rtl="0">
              <a:spcBef>
                <a:spcPts val="0"/>
              </a:spcBef>
              <a:buClr>
                <a:schemeClr val="dk1"/>
              </a:buClr>
              <a:buFont typeface="Arial"/>
              <a:buNone/>
            </a:pPr>
            <a:endParaRPr dirty="0">
              <a:solidFill>
                <a:schemeClr val="dk1"/>
              </a:solidFill>
            </a:endParaRPr>
          </a:p>
          <a:p>
            <a:pPr>
              <a:spcBef>
                <a:spcPts val="0"/>
              </a:spcBef>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prstGeom prst="rect">
            <a:avLst/>
          </a:prstGeom>
        </p:spPr>
        <p:txBody>
          <a:bodyPr lIns="91425" tIns="91425" rIns="91425" bIns="91425" anchor="ctr" anchorCtr="0">
            <a:noAutofit/>
          </a:bodyPr>
          <a:lstStyle/>
          <a:p>
            <a:pPr algn="ctr">
              <a:spcBef>
                <a:spcPts val="0"/>
              </a:spcBef>
              <a:buNone/>
            </a:pPr>
            <a:r>
              <a:rPr lang="en" sz="2400" b="1" dirty="0">
                <a:effectLst>
                  <a:outerShdw blurRad="38100" dist="38100" dir="2700000" algn="tl">
                    <a:srgbClr val="000000">
                      <a:alpha val="43137"/>
                    </a:srgbClr>
                  </a:outerShdw>
                </a:effectLst>
                <a:latin typeface="Times New Roman"/>
                <a:ea typeface="Times New Roman"/>
                <a:cs typeface="Times New Roman"/>
                <a:sym typeface="Times New Roman"/>
              </a:rPr>
              <a:t>Experiential Background - Kolcaba</a:t>
            </a:r>
          </a:p>
        </p:txBody>
      </p:sp>
      <p:sp>
        <p:nvSpPr>
          <p:cNvPr id="127" name="Shape 127"/>
          <p:cNvSpPr txBox="1">
            <a:spLocks noGrp="1"/>
          </p:cNvSpPr>
          <p:nvPr>
            <p:ph idx="1"/>
          </p:nvPr>
        </p:nvSpPr>
        <p:spPr>
          <a:xfrm>
            <a:off x="457200" y="1276350"/>
            <a:ext cx="8371800" cy="3545100"/>
          </a:xfrm>
          <a:prstGeom prst="rect">
            <a:avLst/>
          </a:prstGeom>
        </p:spPr>
        <p:style>
          <a:lnRef idx="2">
            <a:schemeClr val="dk1"/>
          </a:lnRef>
          <a:fillRef idx="1">
            <a:schemeClr val="lt1"/>
          </a:fillRef>
          <a:effectRef idx="0">
            <a:schemeClr val="dk1"/>
          </a:effectRef>
          <a:fontRef idx="minor">
            <a:schemeClr val="dk1"/>
          </a:fontRef>
        </p:style>
        <p:txBody>
          <a:bodyPr lIns="91425" tIns="91425" rIns="91425" bIns="91425" anchor="t" anchorCtr="0">
            <a:noAutofit/>
          </a:bodyPr>
          <a:lstStyle/>
          <a:p>
            <a:pPr marL="457200" lvl="0" indent="-317500" rtl="0">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During the development of the comfort theory, Kolcaba conducted a concept analysis of comfort that examined literature from several disciplines including nursing, medicine, psychology, psychiatry, ergonomics, and English. This review confirmed that comfort is a positive concept and is associated with activities that nurture and strengthen patients (March &amp; McCormack, 2009, p.76).</a:t>
            </a:r>
          </a:p>
          <a:p>
            <a:pPr lvl="0" rtl="0">
              <a:spcBef>
                <a:spcPts val="0"/>
              </a:spcBef>
              <a:buClr>
                <a:schemeClr val="dk1"/>
              </a:buClr>
              <a:buSzPct val="78571"/>
              <a:buFont typeface="Arial"/>
              <a:buNone/>
            </a:pPr>
            <a:r>
              <a:rPr lang="en" sz="1400" dirty="0">
                <a:solidFill>
                  <a:schemeClr val="dk1"/>
                </a:solidFill>
                <a:latin typeface="Times New Roman"/>
                <a:ea typeface="Times New Roman"/>
                <a:cs typeface="Times New Roman"/>
                <a:sym typeface="Times New Roman"/>
              </a:rPr>
              <a:t> </a:t>
            </a: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1991 Published article: An analysis of the concept of comfort.  Journal of Advanced Nursing  </a:t>
            </a:r>
            <a:r>
              <a:rPr lang="en" sz="1400" dirty="0" smtClean="0">
                <a:solidFill>
                  <a:schemeClr val="dk1"/>
                </a:solidFill>
                <a:latin typeface="Times New Roman"/>
                <a:ea typeface="Times New Roman"/>
                <a:cs typeface="Times New Roman"/>
                <a:sym typeface="Times New Roman"/>
              </a:rPr>
              <a:t>(“Katherine Kolcaba,” </a:t>
            </a:r>
            <a:r>
              <a:rPr lang="en" sz="1400" dirty="0">
                <a:solidFill>
                  <a:schemeClr val="dk1"/>
                </a:solidFill>
                <a:latin typeface="Times New Roman"/>
                <a:ea typeface="Times New Roman"/>
                <a:cs typeface="Times New Roman"/>
                <a:sym typeface="Times New Roman"/>
              </a:rPr>
              <a:t>n.d.).</a:t>
            </a: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1991 Published article: A taxonomic structure for the concept of nursing.   Journal of Nursing </a:t>
            </a:r>
            <a:r>
              <a:rPr lang="en" sz="1400" dirty="0" smtClean="0">
                <a:solidFill>
                  <a:schemeClr val="dk1"/>
                </a:solidFill>
                <a:latin typeface="Times New Roman"/>
                <a:ea typeface="Times New Roman"/>
                <a:cs typeface="Times New Roman"/>
                <a:sym typeface="Times New Roman"/>
              </a:rPr>
              <a:t>Scholarship (“Katherine Kolcaba,” </a:t>
            </a:r>
            <a:r>
              <a:rPr lang="en" sz="1400" dirty="0">
                <a:solidFill>
                  <a:schemeClr val="dk1"/>
                </a:solidFill>
                <a:latin typeface="Times New Roman"/>
                <a:ea typeface="Times New Roman"/>
                <a:cs typeface="Times New Roman"/>
                <a:sym typeface="Times New Roman"/>
              </a:rPr>
              <a:t>n.d.).</a:t>
            </a: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1994 Published article: A theory of holistic comfort in nursing.  Journal of Advanced Nursing </a:t>
            </a:r>
            <a:r>
              <a:rPr lang="en" sz="1400" dirty="0" smtClean="0">
                <a:solidFill>
                  <a:schemeClr val="dk1"/>
                </a:solidFill>
                <a:latin typeface="Times New Roman"/>
                <a:ea typeface="Times New Roman"/>
                <a:cs typeface="Times New Roman"/>
                <a:sym typeface="Times New Roman"/>
              </a:rPr>
              <a:t>(“Katherine Kolcaba,” </a:t>
            </a:r>
            <a:r>
              <a:rPr lang="en" sz="1400" dirty="0">
                <a:solidFill>
                  <a:schemeClr val="dk1"/>
                </a:solidFill>
                <a:latin typeface="Times New Roman"/>
                <a:ea typeface="Times New Roman"/>
                <a:cs typeface="Times New Roman"/>
                <a:sym typeface="Times New Roman"/>
              </a:rPr>
              <a:t>n.d.).</a:t>
            </a:r>
          </a:p>
          <a:p>
            <a:pPr marL="0" lvl="0" indent="0" rtl="0">
              <a:lnSpc>
                <a:spcPct val="115000"/>
              </a:lnSpc>
              <a:spcBef>
                <a:spcPts val="0"/>
              </a:spcBef>
              <a:buNone/>
            </a:pPr>
            <a:endParaRPr sz="1400" dirty="0">
              <a:solidFill>
                <a:schemeClr val="dk1"/>
              </a:solidFill>
              <a:latin typeface="Times New Roman"/>
              <a:ea typeface="Times New Roman"/>
              <a:cs typeface="Times New Roman"/>
              <a:sym typeface="Times New Roman"/>
            </a:endParaRPr>
          </a:p>
          <a:p>
            <a:pPr marL="4572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Began developing a diagram of the aspects of comfort.  Article also includes six defining factors that examine why comfort is a significant middle range theory </a:t>
            </a:r>
            <a:r>
              <a:rPr lang="en" sz="1400" dirty="0" smtClean="0">
                <a:solidFill>
                  <a:schemeClr val="dk1"/>
                </a:solidFill>
                <a:latin typeface="Times New Roman"/>
                <a:ea typeface="Times New Roman"/>
                <a:cs typeface="Times New Roman"/>
                <a:sym typeface="Times New Roman"/>
              </a:rPr>
              <a:t>(“Katherine Kolcaba,” </a:t>
            </a:r>
            <a:r>
              <a:rPr lang="en" sz="1400" dirty="0">
                <a:solidFill>
                  <a:schemeClr val="dk1"/>
                </a:solidFill>
                <a:latin typeface="Times New Roman"/>
                <a:ea typeface="Times New Roman"/>
                <a:cs typeface="Times New Roman"/>
                <a:sym typeface="Times New Roman"/>
              </a:rPr>
              <a:t>n.d.).</a:t>
            </a:r>
          </a:p>
          <a:p>
            <a:pPr marL="457200" lvl="0" indent="-228600" rtl="0">
              <a:lnSpc>
                <a:spcPct val="115000"/>
              </a:lnSpc>
              <a:spcBef>
                <a:spcPts val="0"/>
              </a:spcBef>
              <a:buClr>
                <a:schemeClr val="dk1"/>
              </a:buClr>
              <a:buFont typeface="Times New Roman"/>
              <a:buNone/>
            </a:pPr>
            <a:endParaRPr sz="1400" dirty="0">
              <a:solidFill>
                <a:schemeClr val="dk1"/>
              </a:solidFill>
              <a:latin typeface="Times New Roman"/>
              <a:ea typeface="Times New Roman"/>
              <a:cs typeface="Times New Roman"/>
              <a:sym typeface="Times New Roman"/>
            </a:endParaRPr>
          </a:p>
          <a:p>
            <a:pPr marL="0" lvl="0" indent="0" rtl="0">
              <a:lnSpc>
                <a:spcPct val="115000"/>
              </a:lnSpc>
              <a:spcBef>
                <a:spcPts val="0"/>
              </a:spcBef>
              <a:buNone/>
            </a:pPr>
            <a:endParaRPr sz="1400" dirty="0">
              <a:solidFill>
                <a:schemeClr val="dk1"/>
              </a:solidFill>
              <a:latin typeface="Times New Roman"/>
              <a:ea typeface="Times New Roman"/>
              <a:cs typeface="Times New Roman"/>
              <a:sym typeface="Times New Roman"/>
            </a:endParaRPr>
          </a:p>
          <a:p>
            <a:pPr marL="0" lvl="0" indent="0" rtl="0">
              <a:lnSpc>
                <a:spcPct val="115000"/>
              </a:lnSpc>
              <a:spcBef>
                <a:spcPts val="0"/>
              </a:spcBef>
              <a:buClr>
                <a:schemeClr val="dk1"/>
              </a:buClr>
              <a:buSzPct val="78571"/>
              <a:buFont typeface="Arial"/>
              <a:buNone/>
            </a:pPr>
            <a:r>
              <a:rPr lang="en" sz="1400" dirty="0">
                <a:solidFill>
                  <a:schemeClr val="dk1"/>
                </a:solidFill>
                <a:latin typeface="Times New Roman"/>
                <a:ea typeface="Times New Roman"/>
                <a:cs typeface="Times New Roman"/>
                <a:sym typeface="Times New Roman"/>
              </a:rPr>
              <a:t> </a:t>
            </a:r>
          </a:p>
          <a:p>
            <a:pPr marL="0" lvl="0" indent="0" rtl="0">
              <a:lnSpc>
                <a:spcPct val="115000"/>
              </a:lnSpc>
              <a:spcBef>
                <a:spcPts val="0"/>
              </a:spcBef>
              <a:buClr>
                <a:schemeClr val="dk1"/>
              </a:buClr>
              <a:buSzPct val="78571"/>
              <a:buFont typeface="Arial"/>
              <a:buNone/>
            </a:pPr>
            <a:r>
              <a:rPr lang="en" sz="1400" dirty="0">
                <a:solidFill>
                  <a:schemeClr val="dk1"/>
                </a:solidFill>
                <a:latin typeface="Times New Roman"/>
                <a:ea typeface="Times New Roman"/>
                <a:cs typeface="Times New Roman"/>
                <a:sym typeface="Times New Roman"/>
              </a:rPr>
              <a:t> </a:t>
            </a:r>
          </a:p>
          <a:p>
            <a:pPr marL="495300" lvl="0" indent="0" rtl="0">
              <a:lnSpc>
                <a:spcPct val="115000"/>
              </a:lnSpc>
              <a:spcBef>
                <a:spcPts val="0"/>
              </a:spcBef>
              <a:buNone/>
            </a:pPr>
            <a:endParaRPr dirty="0">
              <a:latin typeface="Times New Roman"/>
              <a:ea typeface="Times New Roman"/>
              <a:cs typeface="Times New Roman"/>
              <a:sym typeface="Times New Roman"/>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prstGeom prst="rect">
            <a:avLst/>
          </a:prstGeom>
        </p:spPr>
        <p:txBody>
          <a:bodyPr lIns="91425" tIns="91425" rIns="91425" bIns="91425" anchor="ctr" anchorCtr="0">
            <a:noAutofit/>
          </a:bodyPr>
          <a:lstStyle/>
          <a:p>
            <a:pPr lvl="0" algn="ctr" rtl="0">
              <a:spcBef>
                <a:spcPts val="0"/>
              </a:spcBef>
              <a:buClr>
                <a:schemeClr val="dk1"/>
              </a:buClr>
              <a:buSzPct val="45833"/>
              <a:buFont typeface="Arial"/>
              <a:buNone/>
            </a:pPr>
            <a:r>
              <a:rPr lang="en" sz="2400">
                <a:solidFill>
                  <a:schemeClr val="dk1"/>
                </a:solidFill>
                <a:latin typeface="Times New Roman"/>
                <a:ea typeface="Times New Roman"/>
                <a:cs typeface="Times New Roman"/>
                <a:sym typeface="Times New Roman"/>
              </a:rPr>
              <a:t>Experiential Background - Kolcaba (cont.)</a:t>
            </a:r>
          </a:p>
          <a:p>
            <a:pPr>
              <a:spcBef>
                <a:spcPts val="0"/>
              </a:spcBef>
              <a:buNone/>
            </a:pPr>
            <a:endParaRPr/>
          </a:p>
        </p:txBody>
      </p:sp>
      <p:sp>
        <p:nvSpPr>
          <p:cNvPr id="133" name="Shape 133"/>
          <p:cNvSpPr txBox="1">
            <a:spLocks noGrp="1"/>
          </p:cNvSpPr>
          <p:nvPr>
            <p:ph idx="1"/>
          </p:nvPr>
        </p:nvSpPr>
        <p:spPr>
          <a:xfrm>
            <a:off x="457200" y="1123950"/>
            <a:ext cx="7467600" cy="3581400"/>
          </a:xfrm>
          <a:prstGeom prst="rect">
            <a:avLst/>
          </a:prstGeom>
        </p:spPr>
        <p:style>
          <a:lnRef idx="2">
            <a:schemeClr val="dk1"/>
          </a:lnRef>
          <a:fillRef idx="1">
            <a:schemeClr val="lt1"/>
          </a:fillRef>
          <a:effectRef idx="0">
            <a:schemeClr val="dk1"/>
          </a:effectRef>
          <a:fontRef idx="minor">
            <a:schemeClr val="dk1"/>
          </a:fontRef>
        </p:style>
        <p:txBody>
          <a:bodyPr lIns="91425" tIns="91425" rIns="91425" bIns="91425" anchor="t" anchorCtr="0">
            <a:noAutofit/>
          </a:bodyPr>
          <a:lstStyle/>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1995 Published article: The art of comfort care.  Journal of Nursing Scholarship </a:t>
            </a:r>
            <a:r>
              <a:rPr lang="en" sz="1400" dirty="0" smtClean="0">
                <a:solidFill>
                  <a:schemeClr val="dk1"/>
                </a:solidFill>
                <a:latin typeface="Times New Roman"/>
                <a:ea typeface="Times New Roman"/>
                <a:cs typeface="Times New Roman"/>
                <a:sym typeface="Times New Roman"/>
              </a:rPr>
              <a:t>(</a:t>
            </a:r>
            <a:r>
              <a:rPr lang="en" sz="1400" dirty="0" smtClean="0">
                <a:latin typeface="Times New Roman"/>
                <a:ea typeface="Times New Roman"/>
                <a:cs typeface="Times New Roman"/>
                <a:sym typeface="Times New Roman"/>
              </a:rPr>
              <a:t>“Katherine Kolcaba,” n.d.</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2000 Published article:  Empirical evidence for the nature of holistic comfort.  Journal of Holistic Nursing </a:t>
            </a:r>
            <a:r>
              <a:rPr lang="en" sz="1400" dirty="0" smtClean="0">
                <a:solidFill>
                  <a:schemeClr val="dk1"/>
                </a:solidFill>
                <a:latin typeface="Times New Roman"/>
                <a:ea typeface="Times New Roman"/>
                <a:cs typeface="Times New Roman"/>
                <a:sym typeface="Times New Roman"/>
              </a:rPr>
              <a:t>(</a:t>
            </a:r>
            <a:r>
              <a:rPr lang="en" sz="1400" dirty="0" smtClean="0">
                <a:latin typeface="Times New Roman"/>
                <a:ea typeface="Times New Roman"/>
                <a:cs typeface="Times New Roman"/>
                <a:sym typeface="Times New Roman"/>
              </a:rPr>
              <a:t>“Katherine Kolcaba,” n.d.</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2001 Published article: Evolution of the mid-range theory of comfort for outcomes research.  (Kolcaba, 2001).</a:t>
            </a: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2003 Published book Comfort Theory and Practice: A Vision for Holistic Health Care and Research </a:t>
            </a:r>
            <a:r>
              <a:rPr lang="en" sz="1400" dirty="0" smtClean="0">
                <a:solidFill>
                  <a:schemeClr val="dk1"/>
                </a:solidFill>
                <a:latin typeface="Times New Roman"/>
                <a:ea typeface="Times New Roman"/>
                <a:cs typeface="Times New Roman"/>
                <a:sym typeface="Times New Roman"/>
              </a:rPr>
              <a:t>(</a:t>
            </a:r>
            <a:r>
              <a:rPr lang="en" sz="1400" dirty="0" smtClean="0">
                <a:latin typeface="Times New Roman"/>
                <a:ea typeface="Times New Roman"/>
                <a:cs typeface="Times New Roman"/>
                <a:sym typeface="Times New Roman"/>
              </a:rPr>
              <a:t>“Katherine Kolcaba,” n.d.</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914400" lvl="0" indent="-317500" rtl="0">
              <a:lnSpc>
                <a:spcPct val="115000"/>
              </a:lnSpc>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2005 Published article: Comfort Theory and its application to pediatric nursing.  Pediatric Nursing </a:t>
            </a:r>
            <a:r>
              <a:rPr lang="en" sz="1400" dirty="0" smtClean="0">
                <a:solidFill>
                  <a:schemeClr val="dk1"/>
                </a:solidFill>
                <a:latin typeface="Times New Roman"/>
                <a:ea typeface="Times New Roman"/>
                <a:cs typeface="Times New Roman"/>
                <a:sym typeface="Times New Roman"/>
              </a:rPr>
              <a:t>(</a:t>
            </a:r>
            <a:r>
              <a:rPr lang="en" sz="1400" dirty="0" smtClean="0">
                <a:latin typeface="Times New Roman"/>
                <a:ea typeface="Times New Roman"/>
                <a:cs typeface="Times New Roman"/>
                <a:sym typeface="Times New Roman"/>
              </a:rPr>
              <a:t>“Katherine Kolcaba,” n.d.</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marL="0" lvl="0" indent="0" rtl="0">
              <a:lnSpc>
                <a:spcPct val="115000"/>
              </a:lnSpc>
              <a:spcBef>
                <a:spcPts val="0"/>
              </a:spcBef>
              <a:buNone/>
            </a:pPr>
            <a:endParaRPr sz="1400" dirty="0">
              <a:solidFill>
                <a:schemeClr val="dk1"/>
              </a:solidFill>
              <a:latin typeface="Times New Roman"/>
              <a:ea typeface="Times New Roman"/>
              <a:cs typeface="Times New Roman"/>
              <a:sym typeface="Times New Roman"/>
            </a:endParaRPr>
          </a:p>
          <a:p>
            <a:pPr marL="457200" lvl="0" indent="-317500" rtl="0">
              <a:spcBef>
                <a:spcPts val="0"/>
              </a:spcBef>
              <a:buClr>
                <a:schemeClr val="dk1"/>
              </a:buClr>
              <a:buSzPct val="100000"/>
              <a:buFont typeface="Times New Roman"/>
              <a:buChar char="★"/>
            </a:pPr>
            <a:r>
              <a:rPr lang="en" sz="1400" dirty="0">
                <a:solidFill>
                  <a:schemeClr val="dk1"/>
                </a:solidFill>
                <a:latin typeface="Times New Roman"/>
                <a:ea typeface="Times New Roman"/>
                <a:cs typeface="Times New Roman"/>
                <a:sym typeface="Times New Roman"/>
              </a:rPr>
              <a:t>Article applies Comfort Theory to pediatrics, while explaining the current approach to pediatrics as attempting to relieve discomfort </a:t>
            </a:r>
            <a:r>
              <a:rPr lang="en" sz="1400" dirty="0" smtClean="0">
                <a:solidFill>
                  <a:schemeClr val="dk1"/>
                </a:solidFill>
                <a:latin typeface="Times New Roman"/>
                <a:ea typeface="Times New Roman"/>
                <a:cs typeface="Times New Roman"/>
                <a:sym typeface="Times New Roman"/>
              </a:rPr>
              <a:t>(</a:t>
            </a:r>
            <a:r>
              <a:rPr lang="en" sz="1400" dirty="0" smtClean="0">
                <a:latin typeface="Times New Roman"/>
                <a:ea typeface="Times New Roman"/>
                <a:cs typeface="Times New Roman"/>
                <a:sym typeface="Times New Roman"/>
              </a:rPr>
              <a:t>“Katherine Kolcaba,” n.d.</a:t>
            </a:r>
            <a:r>
              <a:rPr lang="en" sz="1400" dirty="0" smtClean="0">
                <a:solidFill>
                  <a:schemeClr val="dk1"/>
                </a:solidFill>
                <a:latin typeface="Times New Roman"/>
                <a:ea typeface="Times New Roman"/>
                <a:cs typeface="Times New Roman"/>
                <a:sym typeface="Times New Roman"/>
              </a:rPr>
              <a:t>).</a:t>
            </a:r>
            <a:endParaRPr lang="en" sz="1400" dirty="0">
              <a:solidFill>
                <a:schemeClr val="dk1"/>
              </a:solidFill>
              <a:latin typeface="Times New Roman"/>
              <a:ea typeface="Times New Roman"/>
              <a:cs typeface="Times New Roman"/>
              <a:sym typeface="Times New Roman"/>
            </a:endParaRPr>
          </a:p>
          <a:p>
            <a:pPr>
              <a:spcBef>
                <a:spcPts val="0"/>
              </a:spcBef>
              <a:buNone/>
            </a:pPr>
            <a:endParaRPr sz="1400" dirty="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361950"/>
            <a:ext cx="8229600" cy="762000"/>
          </a:xfrm>
          <a:prstGeom prst="rect">
            <a:avLst/>
          </a:prstGeom>
        </p:spPr>
        <p:txBody>
          <a:bodyPr lIns="91425" tIns="91425" rIns="91425" bIns="91425" anchor="ctr" anchorCtr="0">
            <a:noAutofit/>
          </a:bodyPr>
          <a:lstStyle/>
          <a:p>
            <a:pPr algn="ctr">
              <a:spcBef>
                <a:spcPts val="0"/>
              </a:spcBef>
              <a:buNone/>
            </a:pPr>
            <a:r>
              <a:rPr lang="en" sz="2400" dirty="0">
                <a:latin typeface="Times New Roman"/>
                <a:ea typeface="Times New Roman"/>
                <a:cs typeface="Times New Roman"/>
                <a:sym typeface="Times New Roman"/>
              </a:rPr>
              <a:t>Philosophical Foundations - Roy</a:t>
            </a:r>
          </a:p>
        </p:txBody>
      </p:sp>
      <p:sp>
        <p:nvSpPr>
          <p:cNvPr id="139" name="Shape 139"/>
          <p:cNvSpPr txBox="1">
            <a:spLocks noGrp="1"/>
          </p:cNvSpPr>
          <p:nvPr>
            <p:ph sz="half" idx="1"/>
          </p:nvPr>
        </p:nvSpPr>
        <p:spPr>
          <a:xfrm>
            <a:off x="457200" y="1123950"/>
            <a:ext cx="3657600" cy="3405697"/>
          </a:xfrm>
          <a:prstGeom prst="rect">
            <a:avLst/>
          </a:prstGeom>
        </p:spPr>
        <p:txBody>
          <a:bodyPr lIns="91425" tIns="91425" rIns="91425" bIns="91425" anchor="t" anchorCtr="0">
            <a:noAutofit/>
          </a:bodyPr>
          <a:lstStyle/>
          <a:p>
            <a:pPr marL="457200" lvl="0" indent="-3175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Persons have mutual relationships with the world and God</a:t>
            </a:r>
          </a:p>
          <a:p>
            <a:pPr marL="457200" lvl="0" indent="-3175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Human meaning is rooted in an omega point convergence of the universe</a:t>
            </a:r>
          </a:p>
          <a:p>
            <a:pPr marL="457200" lvl="0" indent="-3175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God is intimately revealed in the diversity of creation and is the common destiny of creation</a:t>
            </a:r>
          </a:p>
          <a:p>
            <a:pPr marL="457200" lvl="0" indent="-3175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Persons use human creative abilities of awareness, enlightenment, and faith</a:t>
            </a:r>
          </a:p>
          <a:p>
            <a:pPr marL="457200" lvl="0" indent="-317500" rtl="0">
              <a:lnSpc>
                <a:spcPct val="115000"/>
              </a:lnSpc>
              <a:spcBef>
                <a:spcPts val="1200"/>
              </a:spcBef>
              <a:buClr>
                <a:schemeClr val="dk1"/>
              </a:buClr>
              <a:buSzPct val="100000"/>
              <a:buFont typeface="Times New Roman"/>
              <a:buChar char="❖"/>
            </a:pPr>
            <a:r>
              <a:rPr lang="en" sz="1200" dirty="0">
                <a:solidFill>
                  <a:schemeClr val="dk1"/>
                </a:solidFill>
                <a:latin typeface="Times New Roman"/>
                <a:ea typeface="Times New Roman"/>
                <a:cs typeface="Times New Roman"/>
                <a:sym typeface="Times New Roman"/>
              </a:rPr>
              <a:t>Persons are accountable for the processes of deriving, sustaining, and transforming the universe </a:t>
            </a:r>
          </a:p>
          <a:p>
            <a:pPr marL="0" lvl="0" indent="0" rtl="0">
              <a:lnSpc>
                <a:spcPct val="115000"/>
              </a:lnSpc>
              <a:spcBef>
                <a:spcPts val="1200"/>
              </a:spcBef>
              <a:buNone/>
            </a:pPr>
            <a:r>
              <a:rPr lang="en" sz="1200" dirty="0">
                <a:solidFill>
                  <a:schemeClr val="dk1"/>
                </a:solidFill>
                <a:latin typeface="Times New Roman"/>
                <a:ea typeface="Times New Roman"/>
                <a:cs typeface="Times New Roman"/>
                <a:sym typeface="Times New Roman"/>
              </a:rPr>
              <a:t>(Boston College, Connell School of Nursing, 2013)</a:t>
            </a:r>
          </a:p>
        </p:txBody>
      </p:sp>
      <p:pic>
        <p:nvPicPr>
          <p:cNvPr id="140" name="Shape 140"/>
          <p:cNvPicPr preferRelativeResize="0"/>
          <p:nvPr/>
        </p:nvPicPr>
        <p:blipFill>
          <a:blip r:embed="rId3">
            <a:alphaModFix/>
          </a:blip>
          <a:stretch>
            <a:fillRect/>
          </a:stretch>
        </p:blipFill>
        <p:spPr>
          <a:xfrm>
            <a:off x="4893025" y="1377900"/>
            <a:ext cx="3229224" cy="279057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TotalTime>
  <Words>2476</Words>
  <Application>Microsoft Office PowerPoint</Application>
  <PresentationFormat>On-screen Show (16:9)</PresentationFormat>
  <Paragraphs>137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Group Five Theories Presentation Roy/Kolcaba</vt:lpstr>
      <vt:lpstr>Historical Period  - Sister Callista Roy</vt:lpstr>
      <vt:lpstr>Historical Period - Katherine Kolcaba</vt:lpstr>
      <vt:lpstr>Educational Background</vt:lpstr>
      <vt:lpstr>Experiential Background - Roy</vt:lpstr>
      <vt:lpstr>Experiential Background - Roy (cont.)</vt:lpstr>
      <vt:lpstr>Experiential Background - Kolcaba</vt:lpstr>
      <vt:lpstr>Experiential Background - Kolcaba (cont.) </vt:lpstr>
      <vt:lpstr>Philosophical Foundations - Roy</vt:lpstr>
      <vt:lpstr>Philosophical Foundations - Kolcaba</vt:lpstr>
      <vt:lpstr>Main Theoretical Components for the Roy Adaptation Theory</vt:lpstr>
      <vt:lpstr>Main Theoretical Components for Kolcaba’s Comfort Theory</vt:lpstr>
      <vt:lpstr>Applying Roy’s Adaptation Model in Practice</vt:lpstr>
      <vt:lpstr>Applying Kolcaba’s Comfort Theory in Practice</vt:lpstr>
      <vt:lpstr>Christian Worldview</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Five Theories Presentation Roy/Kolbaca</dc:title>
  <dc:creator>Beth</dc:creator>
  <cp:lastModifiedBy>support</cp:lastModifiedBy>
  <cp:revision>35</cp:revision>
  <dcterms:modified xsi:type="dcterms:W3CDTF">2015-05-29T03:58:50Z</dcterms:modified>
</cp:coreProperties>
</file>