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69" r:id="rId1"/>
  </p:sldMasterIdLst>
  <p:notesMasterIdLst>
    <p:notesMasterId r:id="rId15"/>
  </p:notesMasterIdLst>
  <p:sldIdLst>
    <p:sldId id="256" r:id="rId2"/>
    <p:sldId id="258" r:id="rId3"/>
    <p:sldId id="259" r:id="rId4"/>
    <p:sldId id="261" r:id="rId5"/>
    <p:sldId id="272" r:id="rId6"/>
    <p:sldId id="271" r:id="rId7"/>
    <p:sldId id="262" r:id="rId8"/>
    <p:sldId id="269" r:id="rId9"/>
    <p:sldId id="270" r:id="rId10"/>
    <p:sldId id="273" r:id="rId11"/>
    <p:sldId id="275" r:id="rId12"/>
    <p:sldId id="263"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5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2C178C-A19F-4FBD-9072-CC20035B0E32}" type="datetimeFigureOut">
              <a:rPr lang="en-US" smtClean="0"/>
              <a:t>4/23/2015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58B8E8-BD64-4F27-B539-B67129AED7B5}" type="slidenum">
              <a:rPr lang="en-US" smtClean="0"/>
              <a:t>‹#›</a:t>
            </a:fld>
            <a:endParaRPr lang="en-US"/>
          </a:p>
        </p:txBody>
      </p:sp>
    </p:spTree>
    <p:extLst>
      <p:ext uri="{BB962C8B-B14F-4D97-AF65-F5344CB8AC3E}">
        <p14:creationId xmlns:p14="http://schemas.microsoft.com/office/powerpoint/2010/main" val="1361392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58B8E8-BD64-4F27-B539-B67129AED7B5}" type="slidenum">
              <a:rPr lang="en-US" smtClean="0"/>
              <a:t>7</a:t>
            </a:fld>
            <a:endParaRPr lang="en-US"/>
          </a:p>
        </p:txBody>
      </p:sp>
    </p:spTree>
    <p:extLst>
      <p:ext uri="{BB962C8B-B14F-4D97-AF65-F5344CB8AC3E}">
        <p14:creationId xmlns:p14="http://schemas.microsoft.com/office/powerpoint/2010/main" val="4214668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641210-0F2D-4BA1-BB07-F040E5328E32}"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9FB95-D182-4987-800D-11C75F0B33DA}" type="slidenum">
              <a:rPr lang="en-US" smtClean="0"/>
              <a:t>‹#›</a:t>
            </a:fld>
            <a:endParaRPr lang="en-US"/>
          </a:p>
        </p:txBody>
      </p:sp>
    </p:spTree>
    <p:extLst>
      <p:ext uri="{BB962C8B-B14F-4D97-AF65-F5344CB8AC3E}">
        <p14:creationId xmlns:p14="http://schemas.microsoft.com/office/powerpoint/2010/main" val="450992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641210-0F2D-4BA1-BB07-F040E5328E32}"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9FB95-D182-4987-800D-11C75F0B33DA}" type="slidenum">
              <a:rPr lang="en-US" smtClean="0"/>
              <a:t>‹#›</a:t>
            </a:fld>
            <a:endParaRPr lang="en-US"/>
          </a:p>
        </p:txBody>
      </p:sp>
    </p:spTree>
    <p:extLst>
      <p:ext uri="{BB962C8B-B14F-4D97-AF65-F5344CB8AC3E}">
        <p14:creationId xmlns:p14="http://schemas.microsoft.com/office/powerpoint/2010/main" val="2144809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641210-0F2D-4BA1-BB07-F040E5328E32}"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9FB95-D182-4987-800D-11C75F0B33D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66050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641210-0F2D-4BA1-BB07-F040E5328E32}"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9FB95-D182-4987-800D-11C75F0B33DA}" type="slidenum">
              <a:rPr lang="en-US" smtClean="0"/>
              <a:t>‹#›</a:t>
            </a:fld>
            <a:endParaRPr lang="en-US"/>
          </a:p>
        </p:txBody>
      </p:sp>
    </p:spTree>
    <p:extLst>
      <p:ext uri="{BB962C8B-B14F-4D97-AF65-F5344CB8AC3E}">
        <p14:creationId xmlns:p14="http://schemas.microsoft.com/office/powerpoint/2010/main" val="3865847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641210-0F2D-4BA1-BB07-F040E5328E32}"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9FB95-D182-4987-800D-11C75F0B33D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240832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641210-0F2D-4BA1-BB07-F040E5328E32}"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9FB95-D182-4987-800D-11C75F0B33DA}" type="slidenum">
              <a:rPr lang="en-US" smtClean="0"/>
              <a:t>‹#›</a:t>
            </a:fld>
            <a:endParaRPr lang="en-US"/>
          </a:p>
        </p:txBody>
      </p:sp>
    </p:spTree>
    <p:extLst>
      <p:ext uri="{BB962C8B-B14F-4D97-AF65-F5344CB8AC3E}">
        <p14:creationId xmlns:p14="http://schemas.microsoft.com/office/powerpoint/2010/main" val="1841735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641210-0F2D-4BA1-BB07-F040E5328E32}"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9FB95-D182-4987-800D-11C75F0B33DA}" type="slidenum">
              <a:rPr lang="en-US" smtClean="0"/>
              <a:t>‹#›</a:t>
            </a:fld>
            <a:endParaRPr lang="en-US"/>
          </a:p>
        </p:txBody>
      </p:sp>
    </p:spTree>
    <p:extLst>
      <p:ext uri="{BB962C8B-B14F-4D97-AF65-F5344CB8AC3E}">
        <p14:creationId xmlns:p14="http://schemas.microsoft.com/office/powerpoint/2010/main" val="10373659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641210-0F2D-4BA1-BB07-F040E5328E32}"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9FB95-D182-4987-800D-11C75F0B33DA}" type="slidenum">
              <a:rPr lang="en-US" smtClean="0"/>
              <a:t>‹#›</a:t>
            </a:fld>
            <a:endParaRPr lang="en-US"/>
          </a:p>
        </p:txBody>
      </p:sp>
    </p:spTree>
    <p:extLst>
      <p:ext uri="{BB962C8B-B14F-4D97-AF65-F5344CB8AC3E}">
        <p14:creationId xmlns:p14="http://schemas.microsoft.com/office/powerpoint/2010/main" val="2354739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641210-0F2D-4BA1-BB07-F040E5328E32}"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9FB95-D182-4987-800D-11C75F0B33DA}" type="slidenum">
              <a:rPr lang="en-US" smtClean="0"/>
              <a:t>‹#›</a:t>
            </a:fld>
            <a:endParaRPr lang="en-US"/>
          </a:p>
        </p:txBody>
      </p:sp>
    </p:spTree>
    <p:extLst>
      <p:ext uri="{BB962C8B-B14F-4D97-AF65-F5344CB8AC3E}">
        <p14:creationId xmlns:p14="http://schemas.microsoft.com/office/powerpoint/2010/main" val="557879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641210-0F2D-4BA1-BB07-F040E5328E32}"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9FB95-D182-4987-800D-11C75F0B33DA}" type="slidenum">
              <a:rPr lang="en-US" smtClean="0"/>
              <a:t>‹#›</a:t>
            </a:fld>
            <a:endParaRPr lang="en-US"/>
          </a:p>
        </p:txBody>
      </p:sp>
    </p:spTree>
    <p:extLst>
      <p:ext uri="{BB962C8B-B14F-4D97-AF65-F5344CB8AC3E}">
        <p14:creationId xmlns:p14="http://schemas.microsoft.com/office/powerpoint/2010/main" val="2067406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641210-0F2D-4BA1-BB07-F040E5328E32}"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9FB95-D182-4987-800D-11C75F0B33DA}" type="slidenum">
              <a:rPr lang="en-US" smtClean="0"/>
              <a:t>‹#›</a:t>
            </a:fld>
            <a:endParaRPr lang="en-US"/>
          </a:p>
        </p:txBody>
      </p:sp>
    </p:spTree>
    <p:extLst>
      <p:ext uri="{BB962C8B-B14F-4D97-AF65-F5344CB8AC3E}">
        <p14:creationId xmlns:p14="http://schemas.microsoft.com/office/powerpoint/2010/main" val="3022818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641210-0F2D-4BA1-BB07-F040E5328E32}" type="datetimeFigureOut">
              <a:rPr lang="en-US" smtClean="0"/>
              <a:t>4/23/2015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A9FB95-D182-4987-800D-11C75F0B33DA}" type="slidenum">
              <a:rPr lang="en-US" smtClean="0"/>
              <a:t>‹#›</a:t>
            </a:fld>
            <a:endParaRPr lang="en-US"/>
          </a:p>
        </p:txBody>
      </p:sp>
    </p:spTree>
    <p:extLst>
      <p:ext uri="{BB962C8B-B14F-4D97-AF65-F5344CB8AC3E}">
        <p14:creationId xmlns:p14="http://schemas.microsoft.com/office/powerpoint/2010/main" val="927954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641210-0F2D-4BA1-BB07-F040E5328E32}" type="datetimeFigureOut">
              <a:rPr lang="en-US" smtClean="0"/>
              <a:t>4/23/2015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A9FB95-D182-4987-800D-11C75F0B33DA}" type="slidenum">
              <a:rPr lang="en-US" smtClean="0"/>
              <a:t>‹#›</a:t>
            </a:fld>
            <a:endParaRPr lang="en-US"/>
          </a:p>
        </p:txBody>
      </p:sp>
    </p:spTree>
    <p:extLst>
      <p:ext uri="{BB962C8B-B14F-4D97-AF65-F5344CB8AC3E}">
        <p14:creationId xmlns:p14="http://schemas.microsoft.com/office/powerpoint/2010/main" val="3515605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641210-0F2D-4BA1-BB07-F040E5328E32}" type="datetimeFigureOut">
              <a:rPr lang="en-US" smtClean="0"/>
              <a:t>4/23/2015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A9FB95-D182-4987-800D-11C75F0B33DA}" type="slidenum">
              <a:rPr lang="en-US" smtClean="0"/>
              <a:t>‹#›</a:t>
            </a:fld>
            <a:endParaRPr lang="en-US"/>
          </a:p>
        </p:txBody>
      </p:sp>
    </p:spTree>
    <p:extLst>
      <p:ext uri="{BB962C8B-B14F-4D97-AF65-F5344CB8AC3E}">
        <p14:creationId xmlns:p14="http://schemas.microsoft.com/office/powerpoint/2010/main" val="4031836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641210-0F2D-4BA1-BB07-F040E5328E32}"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9FB95-D182-4987-800D-11C75F0B33DA}" type="slidenum">
              <a:rPr lang="en-US" smtClean="0"/>
              <a:t>‹#›</a:t>
            </a:fld>
            <a:endParaRPr lang="en-US"/>
          </a:p>
        </p:txBody>
      </p:sp>
    </p:spTree>
    <p:extLst>
      <p:ext uri="{BB962C8B-B14F-4D97-AF65-F5344CB8AC3E}">
        <p14:creationId xmlns:p14="http://schemas.microsoft.com/office/powerpoint/2010/main" val="350268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641210-0F2D-4BA1-BB07-F040E5328E32}"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9FB95-D182-4987-800D-11C75F0B33DA}" type="slidenum">
              <a:rPr lang="en-US" smtClean="0"/>
              <a:t>‹#›</a:t>
            </a:fld>
            <a:endParaRPr lang="en-US"/>
          </a:p>
        </p:txBody>
      </p:sp>
    </p:spTree>
    <p:extLst>
      <p:ext uri="{BB962C8B-B14F-4D97-AF65-F5344CB8AC3E}">
        <p14:creationId xmlns:p14="http://schemas.microsoft.com/office/powerpoint/2010/main" val="2736151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641210-0F2D-4BA1-BB07-F040E5328E32}" type="datetimeFigureOut">
              <a:rPr lang="en-US" smtClean="0"/>
              <a:t>4/23/2015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A9FB95-D182-4987-800D-11C75F0B33DA}" type="slidenum">
              <a:rPr lang="en-US" smtClean="0"/>
              <a:t>‹#›</a:t>
            </a:fld>
            <a:endParaRPr lang="en-US"/>
          </a:p>
        </p:txBody>
      </p:sp>
    </p:spTree>
    <p:extLst>
      <p:ext uri="{BB962C8B-B14F-4D97-AF65-F5344CB8AC3E}">
        <p14:creationId xmlns:p14="http://schemas.microsoft.com/office/powerpoint/2010/main" val="830682657"/>
      </p:ext>
    </p:extLst>
  </p:cSld>
  <p:clrMap bg1="dk1" tx1="lt1" bg2="dk2" tx2="lt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anose="02020603050405020304" pitchFamily="18" charset="0"/>
                <a:cs typeface="Times New Roman" panose="02020603050405020304" pitchFamily="18" charset="0"/>
              </a:rPr>
              <a:t>SPSS PROJECT</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dirty="0">
                <a:latin typeface="Times New Roman" panose="02020603050405020304" pitchFamily="18" charset="0"/>
                <a:cs typeface="Times New Roman" panose="02020603050405020304" pitchFamily="18" charset="0"/>
              </a:rPr>
              <a:t>[Writer’s Name]</a:t>
            </a:r>
          </a:p>
          <a:p>
            <a:r>
              <a:rPr lang="en-US" dirty="0">
                <a:latin typeface="Times New Roman" panose="02020603050405020304" pitchFamily="18" charset="0"/>
                <a:cs typeface="Times New Roman" panose="02020603050405020304" pitchFamily="18" charset="0"/>
              </a:rPr>
              <a:t>[Institutional Affiliation]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412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342900"/>
            <a:ext cx="10972437" cy="1397000"/>
          </a:xfrm>
        </p:spPr>
        <p:txBody>
          <a:bodyPr/>
          <a:lstStyle/>
          <a:p>
            <a:pPr algn="ctr"/>
            <a:r>
              <a:rPr lang="en-US" dirty="0" smtClean="0">
                <a:latin typeface="Times New Roman" panose="02020603050405020304" pitchFamily="18" charset="0"/>
                <a:cs typeface="Times New Roman" panose="02020603050405020304" pitchFamily="18" charset="0"/>
              </a:rPr>
              <a:t>Data for Descriptive Statistics and Pearson Correlation Using SPSS</a:t>
            </a:r>
            <a:endParaRPr lang="en-US"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601895"/>
              </p:ext>
            </p:extLst>
          </p:nvPr>
        </p:nvGraphicFramePr>
        <p:xfrm>
          <a:off x="677334" y="2138973"/>
          <a:ext cx="5895974" cy="1671520"/>
        </p:xfrm>
        <a:graphic>
          <a:graphicData uri="http://schemas.openxmlformats.org/drawingml/2006/table">
            <a:tbl>
              <a:tblPr>
                <a:tableStyleId>{5C22544A-7EE6-4342-B048-85BDC9FD1C3A}</a:tableStyleId>
              </a:tblPr>
              <a:tblGrid>
                <a:gridCol w="1068530"/>
                <a:gridCol w="640991"/>
                <a:gridCol w="640991"/>
                <a:gridCol w="670214"/>
                <a:gridCol w="689907"/>
                <a:gridCol w="640991"/>
                <a:gridCol w="903359"/>
                <a:gridCol w="640991"/>
              </a:tblGrid>
              <a:tr h="314467">
                <a:tc gridSpan="8">
                  <a:txBody>
                    <a:bodyPr/>
                    <a:lstStyle/>
                    <a:p>
                      <a:pPr marL="38100" marR="38100" algn="ctr">
                        <a:lnSpc>
                          <a:spcPts val="1600"/>
                        </a:lnSpc>
                        <a:spcBef>
                          <a:spcPts val="0"/>
                        </a:spcBef>
                        <a:spcAft>
                          <a:spcPts val="0"/>
                        </a:spcAft>
                      </a:pPr>
                      <a:r>
                        <a:rPr lang="en-US" sz="900" dirty="0">
                          <a:effectLst/>
                        </a:rPr>
                        <a:t>Descriptive Statistics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4467">
                <a:tc>
                  <a:txBody>
                    <a:bodyPr/>
                    <a:lstStyle/>
                    <a:p>
                      <a:pPr marL="38100" marR="38100">
                        <a:lnSpc>
                          <a:spcPts val="16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Bef>
                          <a:spcPts val="0"/>
                        </a:spcBef>
                        <a:spcAft>
                          <a:spcPts val="0"/>
                        </a:spcAft>
                      </a:pPr>
                      <a:r>
                        <a:rPr lang="en-US" sz="900">
                          <a:effectLst/>
                        </a:rPr>
                        <a:t>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Bef>
                          <a:spcPts val="0"/>
                        </a:spcBef>
                        <a:spcAft>
                          <a:spcPts val="0"/>
                        </a:spcAft>
                      </a:pPr>
                      <a:r>
                        <a:rPr lang="en-US" sz="900">
                          <a:effectLst/>
                        </a:rPr>
                        <a:t>Range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Bef>
                          <a:spcPts val="0"/>
                        </a:spcBef>
                        <a:spcAft>
                          <a:spcPts val="0"/>
                        </a:spcAft>
                      </a:pPr>
                      <a:r>
                        <a:rPr lang="en-US" sz="900">
                          <a:effectLst/>
                        </a:rPr>
                        <a:t>Minimum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Bef>
                          <a:spcPts val="0"/>
                        </a:spcBef>
                        <a:spcAft>
                          <a:spcPts val="0"/>
                        </a:spcAft>
                      </a:pPr>
                      <a:r>
                        <a:rPr lang="en-US" sz="900">
                          <a:effectLst/>
                        </a:rPr>
                        <a:t>Maximum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Bef>
                          <a:spcPts val="0"/>
                        </a:spcBef>
                        <a:spcAft>
                          <a:spcPts val="0"/>
                        </a:spcAft>
                      </a:pPr>
                      <a:r>
                        <a:rPr lang="en-US" sz="900">
                          <a:effectLst/>
                        </a:rPr>
                        <a:t>Mean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Bef>
                          <a:spcPts val="0"/>
                        </a:spcBef>
                        <a:spcAft>
                          <a:spcPts val="0"/>
                        </a:spcAft>
                      </a:pPr>
                      <a:r>
                        <a:rPr lang="en-US" sz="900">
                          <a:effectLst/>
                        </a:rPr>
                        <a:t>Std. Deviation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Bef>
                          <a:spcPts val="0"/>
                        </a:spcBef>
                        <a:spcAft>
                          <a:spcPts val="0"/>
                        </a:spcAft>
                      </a:pPr>
                      <a:r>
                        <a:rPr lang="en-US" sz="900">
                          <a:effectLst/>
                        </a:rPr>
                        <a:t>Variance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314467">
                <a:tc>
                  <a:txBody>
                    <a:bodyPr/>
                    <a:lstStyle/>
                    <a:p>
                      <a:pPr marL="38100" marR="38100">
                        <a:lnSpc>
                          <a:spcPts val="1600"/>
                        </a:lnSpc>
                        <a:spcBef>
                          <a:spcPts val="0"/>
                        </a:spcBef>
                        <a:spcAft>
                          <a:spcPts val="0"/>
                        </a:spcAft>
                      </a:pPr>
                      <a:r>
                        <a:rPr lang="en-US" sz="900" dirty="0" smtClean="0">
                          <a:effectLst/>
                        </a:rPr>
                        <a:t>Hours of Quiet 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dirty="0">
                          <a:effectLst/>
                        </a:rPr>
                        <a:t>18.00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6.00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dirty="0">
                          <a:effectLst/>
                        </a:rPr>
                        <a:t>24.00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12.7826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5.59185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31.269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14467">
                <a:tc>
                  <a:txBody>
                    <a:bodyPr/>
                    <a:lstStyle/>
                    <a:p>
                      <a:pPr marL="38100" marR="38100">
                        <a:lnSpc>
                          <a:spcPts val="1600"/>
                        </a:lnSpc>
                        <a:spcBef>
                          <a:spcPts val="0"/>
                        </a:spcBef>
                        <a:spcAft>
                          <a:spcPts val="0"/>
                        </a:spcAft>
                      </a:pPr>
                      <a:r>
                        <a:rPr lang="en-US" sz="900" dirty="0" smtClean="0">
                          <a:effectLst/>
                        </a:rPr>
                        <a:t>Length (in days)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16.00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34.00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50.00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39.7391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3.49308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12.202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1719">
                <a:tc>
                  <a:txBody>
                    <a:bodyPr/>
                    <a:lstStyle/>
                    <a:p>
                      <a:pPr marL="38100" marR="38100">
                        <a:lnSpc>
                          <a:spcPts val="1600"/>
                        </a:lnSpc>
                        <a:spcBef>
                          <a:spcPts val="0"/>
                        </a:spcBef>
                        <a:spcAft>
                          <a:spcPts val="0"/>
                        </a:spcAft>
                      </a:pPr>
                      <a:r>
                        <a:rPr lang="en-US" sz="900">
                          <a:effectLst/>
                        </a:rPr>
                        <a:t>Valid N (listwise)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591120265"/>
              </p:ext>
            </p:extLst>
          </p:nvPr>
        </p:nvGraphicFramePr>
        <p:xfrm>
          <a:off x="230507" y="4130988"/>
          <a:ext cx="3076574" cy="2709593"/>
        </p:xfrm>
        <a:graphic>
          <a:graphicData uri="http://schemas.openxmlformats.org/drawingml/2006/table">
            <a:tbl>
              <a:tblPr>
                <a:tableStyleId>{5C22544A-7EE6-4342-B048-85BDC9FD1C3A}</a:tableStyleId>
              </a:tblPr>
              <a:tblGrid>
                <a:gridCol w="1017787"/>
                <a:gridCol w="1017787"/>
                <a:gridCol w="520500"/>
                <a:gridCol w="520500"/>
              </a:tblGrid>
              <a:tr h="240163">
                <a:tc gridSpan="4">
                  <a:txBody>
                    <a:bodyPr/>
                    <a:lstStyle/>
                    <a:p>
                      <a:pPr marL="38100" marR="38100" algn="ctr">
                        <a:lnSpc>
                          <a:spcPts val="1600"/>
                        </a:lnSpc>
                        <a:spcBef>
                          <a:spcPts val="0"/>
                        </a:spcBef>
                        <a:spcAft>
                          <a:spcPts val="0"/>
                        </a:spcAft>
                      </a:pPr>
                      <a:r>
                        <a:rPr lang="en-US" sz="900" dirty="0">
                          <a:effectLst/>
                        </a:rPr>
                        <a:t>Correlations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r>
              <a:tr h="240163">
                <a:tc gridSpan="2">
                  <a:txBody>
                    <a:bodyPr/>
                    <a:lstStyle/>
                    <a:p>
                      <a:pPr marL="38100" marR="38100">
                        <a:lnSpc>
                          <a:spcPts val="16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38100" marR="38100" algn="ctr">
                        <a:lnSpc>
                          <a:spcPts val="1600"/>
                        </a:lnSpc>
                        <a:spcBef>
                          <a:spcPts val="0"/>
                        </a:spcBef>
                        <a:spcAft>
                          <a:spcPts val="0"/>
                        </a:spcAft>
                      </a:pPr>
                      <a:r>
                        <a:rPr lang="en-US" sz="900">
                          <a:effectLst/>
                        </a:rPr>
                        <a:t>Hours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Bef>
                          <a:spcPts val="0"/>
                        </a:spcBef>
                        <a:spcAft>
                          <a:spcPts val="0"/>
                        </a:spcAft>
                      </a:pPr>
                      <a:r>
                        <a:rPr lang="en-US" sz="900">
                          <a:effectLst/>
                        </a:rPr>
                        <a:t>Length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508688">
                <a:tc rowSpan="3">
                  <a:txBody>
                    <a:bodyPr/>
                    <a:lstStyle/>
                    <a:p>
                      <a:pPr marL="38100" marR="38100">
                        <a:lnSpc>
                          <a:spcPts val="1600"/>
                        </a:lnSpc>
                        <a:spcBef>
                          <a:spcPts val="0"/>
                        </a:spcBef>
                        <a:spcAft>
                          <a:spcPts val="0"/>
                        </a:spcAft>
                      </a:pPr>
                      <a:r>
                        <a:rPr lang="en-US" sz="900" dirty="0" smtClean="0">
                          <a:effectLst/>
                        </a:rPr>
                        <a:t>Hours of Quiet 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nSpc>
                          <a:spcPts val="1600"/>
                        </a:lnSpc>
                        <a:spcBef>
                          <a:spcPts val="0"/>
                        </a:spcBef>
                        <a:spcAft>
                          <a:spcPts val="0"/>
                        </a:spcAft>
                      </a:pPr>
                      <a:r>
                        <a:rPr lang="en-US" sz="900" dirty="0">
                          <a:effectLst/>
                        </a:rPr>
                        <a:t>Pearson Correlation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.700</a:t>
                      </a:r>
                      <a:r>
                        <a:rPr lang="en-US" sz="900" baseline="300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45701">
                <a:tc vMerge="1">
                  <a:txBody>
                    <a:bodyPr/>
                    <a:lstStyle/>
                    <a:p>
                      <a:endParaRPr lang="en-US"/>
                    </a:p>
                  </a:txBody>
                  <a:tcPr/>
                </a:tc>
                <a:tc>
                  <a:txBody>
                    <a:bodyPr/>
                    <a:lstStyle/>
                    <a:p>
                      <a:pPr marL="38100" marR="38100">
                        <a:lnSpc>
                          <a:spcPts val="1600"/>
                        </a:lnSpc>
                        <a:spcBef>
                          <a:spcPts val="0"/>
                        </a:spcBef>
                        <a:spcAft>
                          <a:spcPts val="0"/>
                        </a:spcAft>
                      </a:pPr>
                      <a:r>
                        <a:rPr lang="en-US" sz="900">
                          <a:effectLst/>
                        </a:rPr>
                        <a:t>Sig. (2-tailed)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r>
                        <a:rPr lang="en-US" sz="900">
                          <a:effectLst/>
                        </a:rPr>
                        <a:t>.000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40163">
                <a:tc vMerge="1">
                  <a:txBody>
                    <a:bodyPr/>
                    <a:lstStyle/>
                    <a:p>
                      <a:endParaRPr lang="en-US"/>
                    </a:p>
                  </a:txBody>
                  <a:tcPr/>
                </a:tc>
                <a:tc>
                  <a:txBody>
                    <a:bodyPr/>
                    <a:lstStyle/>
                    <a:p>
                      <a:pPr marL="38100" marR="38100">
                        <a:lnSpc>
                          <a:spcPts val="1600"/>
                        </a:lnSpc>
                        <a:spcBef>
                          <a:spcPts val="0"/>
                        </a:spcBef>
                        <a:spcAft>
                          <a:spcPts val="0"/>
                        </a:spcAft>
                      </a:pPr>
                      <a:r>
                        <a:rPr lang="en-US" sz="900">
                          <a:effectLst/>
                        </a:rPr>
                        <a:t>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508688">
                <a:tc rowSpan="3">
                  <a:txBody>
                    <a:bodyPr/>
                    <a:lstStyle/>
                    <a:p>
                      <a:pPr marL="38100" marR="38100">
                        <a:lnSpc>
                          <a:spcPts val="1600"/>
                        </a:lnSpc>
                        <a:spcBef>
                          <a:spcPts val="0"/>
                        </a:spcBef>
                        <a:spcAft>
                          <a:spcPts val="0"/>
                        </a:spcAft>
                      </a:pPr>
                      <a:r>
                        <a:rPr lang="en-US" sz="900" dirty="0" smtClean="0">
                          <a:effectLst/>
                        </a:rPr>
                        <a:t>Length (in days)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nSpc>
                          <a:spcPts val="1600"/>
                        </a:lnSpc>
                        <a:spcBef>
                          <a:spcPts val="0"/>
                        </a:spcBef>
                        <a:spcAft>
                          <a:spcPts val="0"/>
                        </a:spcAft>
                      </a:pPr>
                      <a:r>
                        <a:rPr lang="en-US" sz="900" dirty="0">
                          <a:effectLst/>
                        </a:rPr>
                        <a:t>Pearson Correlation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.700</a:t>
                      </a:r>
                      <a:r>
                        <a:rPr lang="en-US" sz="900" baseline="300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dirty="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45701">
                <a:tc vMerge="1">
                  <a:txBody>
                    <a:bodyPr/>
                    <a:lstStyle/>
                    <a:p>
                      <a:endParaRPr lang="en-US"/>
                    </a:p>
                  </a:txBody>
                  <a:tcPr/>
                </a:tc>
                <a:tc>
                  <a:txBody>
                    <a:bodyPr/>
                    <a:lstStyle/>
                    <a:p>
                      <a:pPr marL="38100" marR="38100">
                        <a:lnSpc>
                          <a:spcPts val="1600"/>
                        </a:lnSpc>
                        <a:spcBef>
                          <a:spcPts val="0"/>
                        </a:spcBef>
                        <a:spcAft>
                          <a:spcPts val="0"/>
                        </a:spcAft>
                      </a:pPr>
                      <a:r>
                        <a:rPr lang="en-US" sz="900">
                          <a:effectLst/>
                        </a:rPr>
                        <a:t>Sig. (2-tailed)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40163">
                <a:tc vMerge="1">
                  <a:txBody>
                    <a:bodyPr/>
                    <a:lstStyle/>
                    <a:p>
                      <a:endParaRPr lang="en-US"/>
                    </a:p>
                  </a:txBody>
                  <a:tcPr/>
                </a:tc>
                <a:tc>
                  <a:txBody>
                    <a:bodyPr/>
                    <a:lstStyle/>
                    <a:p>
                      <a:pPr marL="38100" marR="38100">
                        <a:lnSpc>
                          <a:spcPts val="1600"/>
                        </a:lnSpc>
                        <a:spcBef>
                          <a:spcPts val="0"/>
                        </a:spcBef>
                        <a:spcAft>
                          <a:spcPts val="0"/>
                        </a:spcAft>
                      </a:pPr>
                      <a:r>
                        <a:rPr lang="en-US" sz="900">
                          <a:effectLst/>
                        </a:rPr>
                        <a:t>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Bef>
                          <a:spcPts val="0"/>
                        </a:spcBef>
                        <a:spcAft>
                          <a:spcPts val="0"/>
                        </a:spcAft>
                      </a:pPr>
                      <a:r>
                        <a:rPr lang="en-US" sz="900">
                          <a:effectLst/>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40163">
                <a:tc gridSpan="4">
                  <a:txBody>
                    <a:bodyPr/>
                    <a:lstStyle/>
                    <a:p>
                      <a:pPr marL="38100" marR="38100">
                        <a:lnSpc>
                          <a:spcPts val="1600"/>
                        </a:lnSpc>
                        <a:spcBef>
                          <a:spcPts val="0"/>
                        </a:spcBef>
                        <a:spcAft>
                          <a:spcPts val="0"/>
                        </a:spcAft>
                      </a:pPr>
                      <a:r>
                        <a:rPr lang="en-US" sz="900" dirty="0">
                          <a:effectLst/>
                        </a:rPr>
                        <a:t>**. Correlation is significant at the </a:t>
                      </a:r>
                      <a:r>
                        <a:rPr lang="en-US" sz="900" dirty="0" smtClean="0">
                          <a:effectLst/>
                        </a:rPr>
                        <a:t>0.05 </a:t>
                      </a:r>
                      <a:r>
                        <a:rPr lang="en-US" sz="900" dirty="0">
                          <a:effectLst/>
                        </a:rPr>
                        <a:t>level (2-tailed).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pic>
        <p:nvPicPr>
          <p:cNvPr id="10" name="Picture 9"/>
          <p:cNvPicPr/>
          <p:nvPr/>
        </p:nvPicPr>
        <p:blipFill>
          <a:blip r:embed="rId2">
            <a:extLst>
              <a:ext uri="{28A0092B-C50C-407E-A947-70E740481C1C}">
                <a14:useLocalDpi xmlns:a14="http://schemas.microsoft.com/office/drawing/2010/main" val="0"/>
              </a:ext>
            </a:extLst>
          </a:blip>
          <a:srcRect/>
          <a:stretch>
            <a:fillRect/>
          </a:stretch>
        </p:blipFill>
        <p:spPr bwMode="auto">
          <a:xfrm>
            <a:off x="5373189" y="4004719"/>
            <a:ext cx="6043748" cy="2853281"/>
          </a:xfrm>
          <a:prstGeom prst="rect">
            <a:avLst/>
          </a:prstGeom>
          <a:noFill/>
          <a:ln>
            <a:noFill/>
          </a:ln>
        </p:spPr>
      </p:pic>
      <p:pic>
        <p:nvPicPr>
          <p:cNvPr id="12" name="Picture 11"/>
          <p:cNvPicPr/>
          <p:nvPr/>
        </p:nvPicPr>
        <p:blipFill>
          <a:blip r:embed="rId3">
            <a:extLst>
              <a:ext uri="{28A0092B-C50C-407E-A947-70E740481C1C}">
                <a14:useLocalDpi xmlns:a14="http://schemas.microsoft.com/office/drawing/2010/main" val="0"/>
              </a:ext>
            </a:extLst>
          </a:blip>
          <a:srcRect/>
          <a:stretch>
            <a:fillRect/>
          </a:stretch>
        </p:blipFill>
        <p:spPr bwMode="auto">
          <a:xfrm>
            <a:off x="6836230" y="1846217"/>
            <a:ext cx="4362994" cy="2158502"/>
          </a:xfrm>
          <a:prstGeom prst="rect">
            <a:avLst/>
          </a:prstGeom>
          <a:noFill/>
          <a:ln>
            <a:noFill/>
          </a:ln>
        </p:spPr>
      </p:pic>
    </p:spTree>
    <p:extLst>
      <p:ext uri="{BB962C8B-B14F-4D97-AF65-F5344CB8AC3E}">
        <p14:creationId xmlns:p14="http://schemas.microsoft.com/office/powerpoint/2010/main" val="2142239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93111"/>
          </a:xfrm>
        </p:spPr>
        <p:txBody>
          <a:bodyPr/>
          <a:lstStyle/>
          <a:p>
            <a:r>
              <a:rPr lang="en-GB" dirty="0" smtClean="0">
                <a:latin typeface="Times New Roman" panose="02020603050405020304" pitchFamily="18" charset="0"/>
                <a:cs typeface="Times New Roman" panose="02020603050405020304" pitchFamily="18" charset="0"/>
              </a:rPr>
              <a:t>Step 4: Computed Values (Variables)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709737"/>
            <a:ext cx="5172814" cy="4331625"/>
          </a:xfrm>
        </p:spPr>
        <p:txBody>
          <a:bodyPr/>
          <a:lstStyle/>
          <a:p>
            <a:r>
              <a:rPr lang="en-GB" dirty="0" smtClean="0">
                <a:latin typeface="Times New Roman" panose="02020603050405020304" pitchFamily="18" charset="0"/>
                <a:cs typeface="Times New Roman" panose="02020603050405020304" pitchFamily="18" charset="0"/>
              </a:rPr>
              <a:t>New variables can be generated by using he compute command.</a:t>
            </a:r>
          </a:p>
          <a:p>
            <a:r>
              <a:rPr lang="en-GB" dirty="0" smtClean="0">
                <a:latin typeface="Times New Roman" panose="02020603050405020304" pitchFamily="18" charset="0"/>
                <a:cs typeface="Times New Roman" panose="02020603050405020304" pitchFamily="18" charset="0"/>
              </a:rPr>
              <a:t>This command is embedded in  a number of </a:t>
            </a:r>
            <a:r>
              <a:rPr lang="en-GB" dirty="0">
                <a:latin typeface="Times New Roman" panose="02020603050405020304" pitchFamily="18" charset="0"/>
                <a:cs typeface="Times New Roman" panose="02020603050405020304" pitchFamily="18" charset="0"/>
              </a:rPr>
              <a:t>functions such as arithmetic, statistical, random number, string and date/time functions</a:t>
            </a:r>
            <a:r>
              <a:rPr lang="en-GB" dirty="0" smtClean="0">
                <a:latin typeface="Times New Roman" panose="02020603050405020304" pitchFamily="18" charset="0"/>
                <a:cs typeface="Times New Roman" panose="02020603050405020304" pitchFamily="18" charset="0"/>
              </a:rPr>
              <a:t>.</a:t>
            </a:r>
          </a:p>
          <a:p>
            <a:r>
              <a:rPr lang="en-GB" dirty="0" smtClean="0">
                <a:latin typeface="Times New Roman" panose="02020603050405020304" pitchFamily="18" charset="0"/>
                <a:cs typeface="Times New Roman" panose="02020603050405020304" pitchFamily="18" charset="0"/>
              </a:rPr>
              <a:t>Technically, compute is a transformation</a:t>
            </a:r>
          </a:p>
          <a:p>
            <a:r>
              <a:rPr lang="en-GB" dirty="0" smtClean="0">
                <a:latin typeface="Times New Roman" panose="02020603050405020304" pitchFamily="18" charset="0"/>
                <a:cs typeface="Times New Roman" panose="02020603050405020304" pitchFamily="18" charset="0"/>
              </a:rPr>
              <a:t>Computing a new variable can be executed by clicking transform tab.</a:t>
            </a:r>
            <a:endParaRPr lang="en-US"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898207" y="5263169"/>
            <a:ext cx="4184623" cy="778193"/>
          </a:xfrm>
          <a:prstGeom prst="rect">
            <a:avLst/>
          </a:prstGeom>
        </p:spPr>
      </p:pic>
      <p:pic>
        <p:nvPicPr>
          <p:cNvPr id="2052" name="Picture 4" descr="http://lgimages.s3.amazonaws.com/data/imagemanager/68594/spss_transform_computevars_op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0148" y="1656223"/>
            <a:ext cx="6321425" cy="4438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9182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221046" cy="922020"/>
          </a:xfrm>
        </p:spPr>
        <p:txBody>
          <a:bodyPr/>
          <a:lstStyle/>
          <a:p>
            <a:r>
              <a:rPr lang="en-US" dirty="0" smtClean="0">
                <a:latin typeface="Times New Roman" panose="02020603050405020304" pitchFamily="18" charset="0"/>
                <a:cs typeface="Times New Roman" panose="02020603050405020304" pitchFamily="18" charset="0"/>
              </a:rPr>
              <a:t>Step 5: Comparing R Value and Critical Value </a:t>
            </a:r>
            <a:r>
              <a:rPr lang="en-US" i="1" dirty="0" smtClean="0">
                <a:latin typeface="Times New Roman" panose="02020603050405020304" pitchFamily="18" charset="0"/>
                <a:cs typeface="Times New Roman" panose="02020603050405020304" pitchFamily="18" charset="0"/>
              </a:rPr>
              <a:t>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531621"/>
            <a:ext cx="8596668" cy="4509742"/>
          </a:xfrm>
        </p:spPr>
        <p:txBody>
          <a:bodyPr>
            <a:normAutofit/>
          </a:bodyPr>
          <a:lstStyle/>
          <a:p>
            <a:r>
              <a:rPr lang="en-US" dirty="0" smtClean="0">
                <a:latin typeface="Times New Roman" panose="02020603050405020304" pitchFamily="18" charset="0"/>
                <a:cs typeface="Times New Roman" panose="02020603050405020304" pitchFamily="18" charset="0"/>
              </a:rPr>
              <a:t>According to the data, the hypothesis is accepted as the values lies within the curve of the confidence interval which is at 5%. The Pearson coefficient ‘r’ is 0.7 which lies between -1 and +1. This shows a positive relationship with the variables. Since the value of r is more than the critical value the hypothesis is accepted</a:t>
            </a:r>
          </a:p>
          <a:p>
            <a:r>
              <a:rPr lang="en-US" dirty="0" smtClean="0">
                <a:latin typeface="Times New Roman" panose="02020603050405020304" pitchFamily="18" charset="0"/>
                <a:cs typeface="Times New Roman" panose="02020603050405020304" pitchFamily="18" charset="0"/>
              </a:rPr>
              <a:t>The type of error to be committed in this case are the type 1 as the significance level is 5%. </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Type 1 error occurs when there is a rejection in the null hypothesis which is true actually</a:t>
            </a:r>
          </a:p>
          <a:p>
            <a:r>
              <a:rPr lang="en-US" dirty="0" smtClean="0">
                <a:latin typeface="Times New Roman" panose="02020603050405020304" pitchFamily="18" charset="0"/>
                <a:cs typeface="Times New Roman" panose="02020603050405020304" pitchFamily="18" charset="0"/>
              </a:rPr>
              <a:t> Type II error occurs when the null hypothesis is not rejected when it is false. </a:t>
            </a:r>
          </a:p>
          <a:p>
            <a:r>
              <a:rPr lang="en-US" dirty="0" smtClean="0">
                <a:latin typeface="Times New Roman" panose="02020603050405020304" pitchFamily="18" charset="0"/>
                <a:cs typeface="Times New Roman" panose="02020603050405020304" pitchFamily="18" charset="0"/>
              </a:rPr>
              <a:t>The rationale for accepting the hypothesis is that the Pearson correlation shows that there exists a relation between quiet time (in hours) and the length (in days) of surgical intensive care setting </a:t>
            </a: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2744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Conclusion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GB" dirty="0" smtClean="0">
                <a:latin typeface="Times New Roman" panose="02020603050405020304" pitchFamily="18" charset="0"/>
                <a:cs typeface="Times New Roman" panose="02020603050405020304" pitchFamily="18" charset="0"/>
              </a:rPr>
              <a:t>The applications of SPSS statistical software considerably enhances data manipulation, analysis and presentation.</a:t>
            </a:r>
            <a:endParaRPr lang="en-US"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The statistical software would help to determine </a:t>
            </a:r>
            <a:r>
              <a:rPr lang="en-GB" dirty="0" err="1" smtClean="0">
                <a:latin typeface="Times New Roman" panose="02020603050405020304" pitchFamily="18" charset="0"/>
                <a:cs typeface="Times New Roman" panose="02020603050405020304" pitchFamily="18" charset="0"/>
              </a:rPr>
              <a:t>te</a:t>
            </a:r>
            <a:r>
              <a:rPr lang="en-GB" dirty="0" smtClean="0">
                <a:latin typeface="Times New Roman" panose="02020603050405020304" pitchFamily="18" charset="0"/>
                <a:cs typeface="Times New Roman" panose="02020603050405020304" pitchFamily="18" charset="0"/>
              </a:rPr>
              <a:t> successes and feasibility of research by highlighting subtle elements that show the relationships between the statistical data used in the research.</a:t>
            </a:r>
          </a:p>
          <a:p>
            <a:r>
              <a:rPr lang="en-GB" dirty="0" smtClean="0">
                <a:latin typeface="Times New Roman" panose="02020603050405020304" pitchFamily="18" charset="0"/>
                <a:cs typeface="Times New Roman" panose="02020603050405020304" pitchFamily="18" charset="0"/>
              </a:rPr>
              <a:t>This is significant in validating any given hypothesis or claim made by research</a:t>
            </a:r>
          </a:p>
        </p:txBody>
      </p:sp>
    </p:spTree>
    <p:extLst>
      <p:ext uri="{BB962C8B-B14F-4D97-AF65-F5344CB8AC3E}">
        <p14:creationId xmlns:p14="http://schemas.microsoft.com/office/powerpoint/2010/main" val="325996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Objectives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716453"/>
            <a:ext cx="8596668" cy="3880773"/>
          </a:xfrm>
        </p:spPr>
        <p:txBody>
          <a:bodyPr>
            <a:normAutofit lnSpcReduction="10000"/>
          </a:bodyPr>
          <a:lstStyle/>
          <a:p>
            <a:pPr lvl="0"/>
            <a:r>
              <a:rPr lang="en-US" dirty="0" smtClean="0">
                <a:latin typeface="Times New Roman" panose="02020603050405020304" pitchFamily="18" charset="0"/>
                <a:cs typeface="Times New Roman" panose="02020603050405020304" pitchFamily="18" charset="0"/>
              </a:rPr>
              <a:t>This project is based on the recognition and description of the SPSS software which is used for analysis of data. This paper shows how to use SPSS in doing research by using SPSS tutorial and the screenshots are attached how the SPSS program is used </a:t>
            </a:r>
          </a:p>
          <a:p>
            <a:pPr lvl="0"/>
            <a:r>
              <a:rPr lang="en-US" dirty="0" smtClean="0">
                <a:latin typeface="Times New Roman" panose="02020603050405020304" pitchFamily="18" charset="0"/>
                <a:cs typeface="Times New Roman" panose="02020603050405020304" pitchFamily="18" charset="0"/>
              </a:rPr>
              <a:t>The project involves the research question based on clinical research for the analysis of data and the data will be analyzed with the help of SPSS</a:t>
            </a:r>
          </a:p>
          <a:p>
            <a:pPr lvl="0"/>
            <a:r>
              <a:rPr lang="en-US" dirty="0" smtClean="0">
                <a:latin typeface="Times New Roman" panose="02020603050405020304" pitchFamily="18" charset="0"/>
                <a:cs typeface="Times New Roman" panose="02020603050405020304" pitchFamily="18" charset="0"/>
              </a:rPr>
              <a:t>An alternative and null hypothesis will be developed for the research question</a:t>
            </a:r>
          </a:p>
          <a:p>
            <a:pPr lvl="0"/>
            <a:r>
              <a:rPr lang="en-US" dirty="0" smtClean="0">
                <a:latin typeface="Times New Roman" panose="02020603050405020304" pitchFamily="18" charset="0"/>
                <a:cs typeface="Times New Roman" panose="02020603050405020304" pitchFamily="18" charset="0"/>
              </a:rPr>
              <a:t>An appropriate test of statistics using SPSS software will be done i.e. inferential and descriptive analysis for the hypothesis</a:t>
            </a:r>
          </a:p>
          <a:p>
            <a:pPr lvl="0"/>
            <a:r>
              <a:rPr lang="en-US" dirty="0" smtClean="0">
                <a:latin typeface="Times New Roman" panose="02020603050405020304" pitchFamily="18" charset="0"/>
                <a:cs typeface="Times New Roman" panose="02020603050405020304" pitchFamily="18" charset="0"/>
              </a:rPr>
              <a:t>The test of inference statistics will meet all the significance level and assumptions</a:t>
            </a:r>
          </a:p>
          <a:p>
            <a:pPr lvl="0"/>
            <a:r>
              <a:rPr lang="en-US" dirty="0" smtClean="0">
                <a:latin typeface="Times New Roman" panose="02020603050405020304" pitchFamily="18" charset="0"/>
                <a:cs typeface="Times New Roman" panose="02020603050405020304" pitchFamily="18" charset="0"/>
              </a:rPr>
              <a:t>The significance level will also be set for the hypothesis to accept or reject</a:t>
            </a:r>
          </a:p>
          <a:p>
            <a:pPr lvl="0"/>
            <a:r>
              <a:rPr lang="en-US" dirty="0" smtClean="0">
                <a:latin typeface="Times New Roman" panose="02020603050405020304" pitchFamily="18" charset="0"/>
                <a:cs typeface="Times New Roman" panose="02020603050405020304" pitchFamily="18" charset="0"/>
              </a:rPr>
              <a:t>The decision to accept of reject will be done with the SPSS data and the values lying within the confidence interval</a:t>
            </a:r>
          </a:p>
          <a:p>
            <a:pPr lvl="0"/>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0765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Step 1:Null and Alternative Hypothesis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5101" y="1672908"/>
            <a:ext cx="5232399" cy="4689791"/>
          </a:xfrm>
        </p:spPr>
        <p:txBody>
          <a:bodyPr/>
          <a:lstStyle/>
          <a:p>
            <a:r>
              <a:rPr lang="en-US" dirty="0" smtClean="0">
                <a:latin typeface="Times New Roman" panose="02020603050405020304" pitchFamily="18" charset="0"/>
                <a:cs typeface="Times New Roman" panose="02020603050405020304" pitchFamily="18" charset="0"/>
              </a:rPr>
              <a:t>The research question is that is there any relationship between quiet time (hours) and the length of stay (in days) in surgical intensive care unit?</a:t>
            </a:r>
            <a:endParaRPr lang="en-US" dirty="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Null Hypothesis (HO): </a:t>
            </a:r>
            <a:r>
              <a:rPr lang="en-US" dirty="0">
                <a:latin typeface="Times New Roman" panose="02020603050405020304" pitchFamily="18" charset="0"/>
                <a:cs typeface="Times New Roman" panose="02020603050405020304" pitchFamily="18" charset="0"/>
              </a:rPr>
              <a:t>The quiet time </a:t>
            </a:r>
            <a:r>
              <a:rPr lang="en-US" dirty="0" smtClean="0">
                <a:latin typeface="Times New Roman" panose="02020603050405020304" pitchFamily="18" charset="0"/>
                <a:cs typeface="Times New Roman" panose="02020603050405020304" pitchFamily="18" charset="0"/>
              </a:rPr>
              <a:t>(hours) and </a:t>
            </a:r>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length (in days) </a:t>
            </a:r>
            <a:r>
              <a:rPr lang="en-US" dirty="0">
                <a:latin typeface="Times New Roman" panose="02020603050405020304" pitchFamily="18" charset="0"/>
                <a:cs typeface="Times New Roman" panose="02020603050405020304" pitchFamily="18" charset="0"/>
              </a:rPr>
              <a:t>of medical surgical setting of pediatric acute care are directly proportional to each other</a:t>
            </a:r>
          </a:p>
          <a:p>
            <a:pPr lvl="1"/>
            <a:r>
              <a:rPr lang="en-US" dirty="0" smtClean="0">
                <a:latin typeface="Times New Roman" panose="02020603050405020304" pitchFamily="18" charset="0"/>
                <a:cs typeface="Times New Roman" panose="02020603050405020304" pitchFamily="18" charset="0"/>
              </a:rPr>
              <a:t>Alternative Hypothesis (HA): </a:t>
            </a:r>
            <a:r>
              <a:rPr lang="en-US" dirty="0">
                <a:latin typeface="Times New Roman" panose="02020603050405020304" pitchFamily="18" charset="0"/>
                <a:cs typeface="Times New Roman" panose="02020603050405020304" pitchFamily="18" charset="0"/>
              </a:rPr>
              <a:t>The quiet </a:t>
            </a:r>
            <a:r>
              <a:rPr lang="en-US" dirty="0" smtClean="0">
                <a:latin typeface="Times New Roman" panose="02020603050405020304" pitchFamily="18" charset="0"/>
                <a:cs typeface="Times New Roman" panose="02020603050405020304" pitchFamily="18" charset="0"/>
              </a:rPr>
              <a:t>time (hours) </a:t>
            </a:r>
            <a:r>
              <a:rPr lang="en-US" dirty="0">
                <a:latin typeface="Times New Roman" panose="02020603050405020304" pitchFamily="18" charset="0"/>
                <a:cs typeface="Times New Roman" panose="02020603050405020304" pitchFamily="18" charset="0"/>
              </a:rPr>
              <a:t>and the length </a:t>
            </a:r>
            <a:r>
              <a:rPr lang="en-US" dirty="0" smtClean="0">
                <a:latin typeface="Times New Roman" panose="02020603050405020304" pitchFamily="18" charset="0"/>
                <a:cs typeface="Times New Roman" panose="02020603050405020304" pitchFamily="18" charset="0"/>
              </a:rPr>
              <a:t>(in days) of </a:t>
            </a:r>
            <a:r>
              <a:rPr lang="en-US" dirty="0">
                <a:latin typeface="Times New Roman" panose="02020603050405020304" pitchFamily="18" charset="0"/>
                <a:cs typeface="Times New Roman" panose="02020603050405020304" pitchFamily="18" charset="0"/>
              </a:rPr>
              <a:t>medical surgical setting of pediatric acute care are not directly proportional to each other</a:t>
            </a: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5397500" y="1346200"/>
            <a:ext cx="6481469" cy="4724400"/>
          </a:xfrm>
          <a:prstGeom prst="rect">
            <a:avLst/>
          </a:prstGeom>
        </p:spPr>
      </p:pic>
    </p:spTree>
    <p:extLst>
      <p:ext uri="{BB962C8B-B14F-4D97-AF65-F5344CB8AC3E}">
        <p14:creationId xmlns:p14="http://schemas.microsoft.com/office/powerpoint/2010/main" val="1435772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Step 2A: Descriptive Statistics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8620" y="1485901"/>
            <a:ext cx="6606540" cy="5029200"/>
          </a:xfrm>
        </p:spPr>
        <p:txBody>
          <a:bodyPr>
            <a:normAutofit/>
          </a:bodyPr>
          <a:lstStyle/>
          <a:p>
            <a:r>
              <a:rPr lang="en-US" dirty="0" smtClean="0">
                <a:latin typeface="Times New Roman" panose="02020603050405020304" pitchFamily="18" charset="0"/>
                <a:cs typeface="Times New Roman" panose="02020603050405020304" pitchFamily="18" charset="0"/>
              </a:rPr>
              <a:t>The purpose of the descriptive statistics is to show the mean, range, standard deviation and variance of the data</a:t>
            </a:r>
          </a:p>
          <a:p>
            <a:r>
              <a:rPr lang="en-US" dirty="0">
                <a:latin typeface="Times New Roman" panose="02020603050405020304" pitchFamily="18" charset="0"/>
                <a:cs typeface="Times New Roman" panose="02020603050405020304" pitchFamily="18" charset="0"/>
              </a:rPr>
              <a:t>The dependent variable is Length </a:t>
            </a:r>
            <a:r>
              <a:rPr lang="en-US" dirty="0" smtClean="0">
                <a:latin typeface="Times New Roman" panose="02020603050405020304" pitchFamily="18" charset="0"/>
                <a:cs typeface="Times New Roman" panose="02020603050405020304" pitchFamily="18" charset="0"/>
              </a:rPr>
              <a:t>(in days) whereas </a:t>
            </a:r>
            <a:r>
              <a:rPr lang="en-US" dirty="0">
                <a:latin typeface="Times New Roman" panose="02020603050405020304" pitchFamily="18" charset="0"/>
                <a:cs typeface="Times New Roman" panose="02020603050405020304" pitchFamily="18" charset="0"/>
              </a:rPr>
              <a:t>quiet time (hours) is the independent </a:t>
            </a:r>
            <a:r>
              <a:rPr lang="en-US" dirty="0" smtClean="0">
                <a:latin typeface="Times New Roman" panose="02020603050405020304" pitchFamily="18" charset="0"/>
                <a:cs typeface="Times New Roman" panose="02020603050405020304" pitchFamily="18" charset="0"/>
              </a:rPr>
              <a:t>variable </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(George, </a:t>
            </a:r>
            <a:r>
              <a:rPr lang="en-US" dirty="0">
                <a:latin typeface="Times New Roman" panose="02020603050405020304" pitchFamily="18" charset="0"/>
                <a:cs typeface="Times New Roman" panose="02020603050405020304" pitchFamily="18" charset="0"/>
              </a:rPr>
              <a:t>2013</a:t>
            </a:r>
            <a:r>
              <a:rPr lang="en-US"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The descriptive statistics is done by going in the Analyze tab the SPSS </a:t>
            </a:r>
            <a:r>
              <a:rPr lang="en-US" dirty="0" smtClean="0">
                <a:latin typeface="Times New Roman" panose="02020603050405020304" pitchFamily="18" charset="0"/>
                <a:cs typeface="Times New Roman" panose="02020603050405020304" pitchFamily="18" charset="0"/>
              </a:rPr>
              <a:t>software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Once the analyze tab is selected, go to the descriptive statistics then select it. The box of descriptive statistics will be opened which has options to select range, mean, standard deviation, error etc</a:t>
            </a:r>
            <a:r>
              <a:rPr lang="en-US" dirty="0" smtClean="0">
                <a:latin typeface="Times New Roman" panose="02020603050405020304" pitchFamily="18" charset="0"/>
                <a:cs typeface="Times New Roman" panose="02020603050405020304" pitchFamily="18" charset="0"/>
              </a:rPr>
              <a:t>. (George, 2013)</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mean helps to identify the average of the data </a:t>
            </a:r>
            <a:r>
              <a:rPr lang="en-US" dirty="0">
                <a:latin typeface="Times New Roman" panose="02020603050405020304" pitchFamily="18" charset="0"/>
                <a:cs typeface="Times New Roman" panose="02020603050405020304" pitchFamily="18" charset="0"/>
              </a:rPr>
              <a:t>set (</a:t>
            </a:r>
            <a:r>
              <a:rPr lang="en-US" dirty="0" smtClean="0">
                <a:latin typeface="Times New Roman" panose="02020603050405020304" pitchFamily="18" charset="0"/>
                <a:cs typeface="Times New Roman" panose="02020603050405020304" pitchFamily="18" charset="0"/>
              </a:rPr>
              <a:t>Fiddler et al., 2013)</a:t>
            </a:r>
          </a:p>
          <a:p>
            <a:r>
              <a:rPr lang="en-US" dirty="0" smtClean="0">
                <a:latin typeface="Times New Roman" panose="02020603050405020304" pitchFamily="18" charset="0"/>
                <a:cs typeface="Times New Roman" panose="02020603050405020304" pitchFamily="18" charset="0"/>
              </a:rPr>
              <a:t>The range shows the maximum and the minimum values</a:t>
            </a:r>
          </a:p>
          <a:p>
            <a:r>
              <a:rPr lang="en-US" dirty="0" smtClean="0">
                <a:latin typeface="Times New Roman" panose="02020603050405020304" pitchFamily="18" charset="0"/>
                <a:cs typeface="Times New Roman" panose="02020603050405020304" pitchFamily="18" charset="0"/>
              </a:rPr>
              <a:t>Standard deviation shows the dispersion of the </a:t>
            </a:r>
            <a:r>
              <a:rPr lang="en-US" dirty="0">
                <a:latin typeface="Times New Roman" panose="02020603050405020304" pitchFamily="18" charset="0"/>
                <a:cs typeface="Times New Roman" panose="02020603050405020304" pitchFamily="18" charset="0"/>
              </a:rPr>
              <a:t>data (Fiddler et al., 2013)</a:t>
            </a:r>
            <a:endParaRPr lang="en-US" dirty="0" smtClean="0">
              <a:latin typeface="Times New Roman" panose="02020603050405020304" pitchFamily="18" charset="0"/>
              <a:cs typeface="Times New Roman" panose="02020603050405020304" pitchFamily="18" charset="0"/>
            </a:endParaRPr>
          </a:p>
        </p:txBody>
      </p:sp>
      <p:pic>
        <p:nvPicPr>
          <p:cNvPr id="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6995159" y="1320800"/>
            <a:ext cx="4907409" cy="3479799"/>
          </a:xfrm>
          <a:prstGeom prst="rect">
            <a:avLst/>
          </a:prstGeom>
          <a:noFill/>
        </p:spPr>
      </p:pic>
    </p:spTree>
    <p:extLst>
      <p:ext uri="{BB962C8B-B14F-4D97-AF65-F5344CB8AC3E}">
        <p14:creationId xmlns:p14="http://schemas.microsoft.com/office/powerpoint/2010/main" val="2481662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Steps Showing SPSS Program </a:t>
            </a:r>
            <a:r>
              <a:rPr lang="en-US" dirty="0" smtClean="0">
                <a:latin typeface="Times New Roman" panose="02020603050405020304" pitchFamily="18" charset="0"/>
                <a:cs typeface="Times New Roman" panose="02020603050405020304" pitchFamily="18" charset="0"/>
              </a:rPr>
              <a:t>Descriptive Statistics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 first step is to go to the analyze tab in the SPSS program. In the analyze tab select the descriptive statistics option as seen in the screen shot</a:t>
            </a:r>
          </a:p>
          <a:p>
            <a:r>
              <a:rPr lang="en-US" dirty="0" smtClean="0">
                <a:latin typeface="Times New Roman" panose="02020603050405020304" pitchFamily="18" charset="0"/>
                <a:cs typeface="Times New Roman" panose="02020603050405020304" pitchFamily="18" charset="0"/>
              </a:rPr>
              <a:t>Once the descriptive stats option is selected, a new window of descriptive stats will be shown. In that window, there are various options like mean, range, standard deviation, standard error, kurtosis and </a:t>
            </a:r>
            <a:r>
              <a:rPr lang="en-US" dirty="0" err="1" smtClean="0">
                <a:latin typeface="Times New Roman" panose="02020603050405020304" pitchFamily="18" charset="0"/>
                <a:cs typeface="Times New Roman" panose="02020603050405020304" pitchFamily="18" charset="0"/>
              </a:rPr>
              <a:t>skewness</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Clicking on these option and then selecting OK will generate the descriptive statistics as seen in the screenshots below</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49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0" y="0"/>
            <a:ext cx="6801394" cy="6858000"/>
          </a:xfrm>
          <a:prstGeom prst="rect">
            <a:avLst/>
          </a:prstGeom>
        </p:spPr>
      </p:pic>
      <p:pic>
        <p:nvPicPr>
          <p:cNvPr id="8" name="Picture 7"/>
          <p:cNvPicPr/>
          <p:nvPr/>
        </p:nvPicPr>
        <p:blipFill>
          <a:blip r:embed="rId3"/>
          <a:stretch>
            <a:fillRect/>
          </a:stretch>
        </p:blipFill>
        <p:spPr>
          <a:xfrm>
            <a:off x="6801394" y="0"/>
            <a:ext cx="5390606" cy="2151017"/>
          </a:xfrm>
          <a:prstGeom prst="rect">
            <a:avLst/>
          </a:prstGeom>
        </p:spPr>
      </p:pic>
      <p:pic>
        <p:nvPicPr>
          <p:cNvPr id="9" name="Picture 8"/>
          <p:cNvPicPr/>
          <p:nvPr/>
        </p:nvPicPr>
        <p:blipFill>
          <a:blip r:embed="rId4"/>
          <a:stretch>
            <a:fillRect/>
          </a:stretch>
        </p:blipFill>
        <p:spPr>
          <a:xfrm>
            <a:off x="2551611" y="2151018"/>
            <a:ext cx="9640389" cy="4772296"/>
          </a:xfrm>
          <a:prstGeom prst="rect">
            <a:avLst/>
          </a:prstGeom>
        </p:spPr>
      </p:pic>
      <p:pic>
        <p:nvPicPr>
          <p:cNvPr id="10" name="Picture 9"/>
          <p:cNvPicPr/>
          <p:nvPr/>
        </p:nvPicPr>
        <p:blipFill>
          <a:blip r:embed="rId5"/>
          <a:stretch>
            <a:fillRect/>
          </a:stretch>
        </p:blipFill>
        <p:spPr>
          <a:xfrm>
            <a:off x="9743530" y="2603591"/>
            <a:ext cx="2266950" cy="3867150"/>
          </a:xfrm>
          <a:prstGeom prst="rect">
            <a:avLst/>
          </a:prstGeom>
        </p:spPr>
      </p:pic>
    </p:spTree>
    <p:extLst>
      <p:ext uri="{BB962C8B-B14F-4D97-AF65-F5344CB8AC3E}">
        <p14:creationId xmlns:p14="http://schemas.microsoft.com/office/powerpoint/2010/main" val="922878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7314"/>
          </a:xfrm>
        </p:spPr>
        <p:txBody>
          <a:bodyPr/>
          <a:lstStyle/>
          <a:p>
            <a:r>
              <a:rPr lang="en-US" dirty="0" smtClean="0">
                <a:latin typeface="Times New Roman" panose="02020603050405020304" pitchFamily="18" charset="0"/>
                <a:cs typeface="Times New Roman" panose="02020603050405020304" pitchFamily="18" charset="0"/>
              </a:rPr>
              <a:t>Step 2B: Inferential Statistics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5" y="1600200"/>
            <a:ext cx="5814906" cy="4732020"/>
          </a:xfrm>
        </p:spPr>
        <p:txBody>
          <a:bodyPr>
            <a:normAutofit/>
          </a:bodyPr>
          <a:lstStyle/>
          <a:p>
            <a:r>
              <a:rPr lang="en-US" dirty="0" smtClean="0">
                <a:latin typeface="Times New Roman" panose="02020603050405020304" pitchFamily="18" charset="0"/>
                <a:cs typeface="Times New Roman" panose="02020603050405020304" pitchFamily="18" charset="0"/>
              </a:rPr>
              <a:t>The inferential statistics and data analysis statistics test used is the Correlation study using Pearson’s.</a:t>
            </a:r>
          </a:p>
          <a:p>
            <a:r>
              <a:rPr lang="en-US" dirty="0" smtClean="0">
                <a:latin typeface="Times New Roman" panose="02020603050405020304" pitchFamily="18" charset="0"/>
                <a:cs typeface="Times New Roman" panose="02020603050405020304" pitchFamily="18" charset="0"/>
              </a:rPr>
              <a:t>As we can see from the inferential statistics at 95% confidence intervals using correlation test, the hypothesis is accepted</a:t>
            </a:r>
          </a:p>
          <a:p>
            <a:r>
              <a:rPr lang="en-US" dirty="0" smtClean="0">
                <a:latin typeface="Times New Roman" panose="02020603050405020304" pitchFamily="18" charset="0"/>
                <a:cs typeface="Times New Roman" panose="02020603050405020304" pitchFamily="18" charset="0"/>
              </a:rPr>
              <a:t>The Purpose of the test is to find out that the values lies within the confidence interval to accept the hypothesis</a:t>
            </a:r>
          </a:p>
          <a:p>
            <a:r>
              <a:rPr lang="en-US" dirty="0" smtClean="0">
                <a:latin typeface="Times New Roman" panose="02020603050405020304" pitchFamily="18" charset="0"/>
                <a:cs typeface="Times New Roman" panose="02020603050405020304" pitchFamily="18" charset="0"/>
              </a:rPr>
              <a:t>The significance level selected is 5% and it is two tailed</a:t>
            </a:r>
          </a:p>
          <a:p>
            <a:r>
              <a:rPr lang="en-US" dirty="0" smtClean="0">
                <a:latin typeface="Times New Roman" panose="02020603050405020304" pitchFamily="18" charset="0"/>
                <a:cs typeface="Times New Roman" panose="02020603050405020304" pitchFamily="18" charset="0"/>
              </a:rPr>
              <a:t>Pearson’s tests shows the direction of linkage and association that exists between the 2 variables</a:t>
            </a:r>
          </a:p>
          <a:p>
            <a:r>
              <a:rPr lang="en-US" dirty="0" smtClean="0">
                <a:latin typeface="Times New Roman" panose="02020603050405020304" pitchFamily="18" charset="0"/>
                <a:cs typeface="Times New Roman" panose="02020603050405020304" pitchFamily="18" charset="0"/>
              </a:rPr>
              <a:t>The Pearson Correlation is used commonly for determining the linear relationship strength and the direction of the relationship of the variables </a:t>
            </a:r>
          </a:p>
          <a:p>
            <a:endParaRPr lang="en-US" dirty="0">
              <a:latin typeface="Times New Roman" panose="02020603050405020304" pitchFamily="18" charset="0"/>
              <a:cs typeface="Times New Roman" panose="02020603050405020304" pitchFamily="18" charset="0"/>
            </a:endParaRPr>
          </a:p>
        </p:txBody>
      </p:sp>
      <p:pic>
        <p:nvPicPr>
          <p:cNvPr id="1026" name="Picture 2" descr="http://www.statisticshowto.com/wp-content/uploads/2013/08/spss-pearson-correlation-coefficient-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2241" y="1701800"/>
            <a:ext cx="5463539" cy="394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867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954427" y="42131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latin typeface="Times New Roman" panose="02020603050405020304" pitchFamily="18" charset="0"/>
              <a:cs typeface="Times New Roman" panose="02020603050405020304" pitchFamily="18" charset="0"/>
            </a:endParaRPr>
          </a:p>
        </p:txBody>
      </p:sp>
      <p:sp>
        <p:nvSpPr>
          <p:cNvPr id="11" name="Title 10"/>
          <p:cNvSpPr>
            <a:spLocks noGrp="1"/>
          </p:cNvSpPr>
          <p:nvPr>
            <p:ph type="title"/>
          </p:nvPr>
        </p:nvSpPr>
        <p:spPr>
          <a:xfrm>
            <a:off x="677334" y="609600"/>
            <a:ext cx="8596668" cy="889000"/>
          </a:xfrm>
        </p:spPr>
        <p:txBody>
          <a:bodyPr/>
          <a:lstStyle/>
          <a:p>
            <a:r>
              <a:rPr lang="en-US" dirty="0" smtClean="0">
                <a:latin typeface="Times New Roman" panose="02020603050405020304" pitchFamily="18" charset="0"/>
                <a:cs typeface="Times New Roman" panose="02020603050405020304" pitchFamily="18" charset="0"/>
              </a:rPr>
              <a:t>Step 3:Assumptions of Using Pearson’s R</a:t>
            </a:r>
            <a:endParaRPr lang="en-US" dirty="0">
              <a:latin typeface="Times New Roman" panose="02020603050405020304" pitchFamily="18" charset="0"/>
              <a:cs typeface="Times New Roman" panose="02020603050405020304" pitchFamily="18" charset="0"/>
            </a:endParaRPr>
          </a:p>
        </p:txBody>
      </p:sp>
      <p:sp>
        <p:nvSpPr>
          <p:cNvPr id="12" name="Content Placeholder 11"/>
          <p:cNvSpPr>
            <a:spLocks noGrp="1"/>
          </p:cNvSpPr>
          <p:nvPr>
            <p:ph idx="1"/>
          </p:nvPr>
        </p:nvSpPr>
        <p:spPr>
          <a:xfrm>
            <a:off x="677334" y="1686889"/>
            <a:ext cx="8596668" cy="4354474"/>
          </a:xfrm>
        </p:spPr>
        <p:txBody>
          <a:bodyPr>
            <a:normAutofit/>
          </a:bodyPr>
          <a:lstStyle/>
          <a:p>
            <a:r>
              <a:rPr lang="en-GB" dirty="0" smtClean="0">
                <a:latin typeface="Times New Roman" panose="02020603050405020304" pitchFamily="18" charset="0"/>
                <a:cs typeface="Times New Roman" panose="02020603050405020304" pitchFamily="18" charset="0"/>
              </a:rPr>
              <a:t>Pearson’s R is used and founded on four assumptions;</a:t>
            </a:r>
          </a:p>
          <a:p>
            <a:pPr lvl="1">
              <a:buFont typeface="+mj-lt"/>
              <a:buAutoNum type="arabicPeriod"/>
            </a:pPr>
            <a:r>
              <a:rPr lang="en-GB" dirty="0" smtClean="0">
                <a:latin typeface="Times New Roman" panose="02020603050405020304" pitchFamily="18" charset="0"/>
                <a:cs typeface="Times New Roman" panose="02020603050405020304" pitchFamily="18" charset="0"/>
              </a:rPr>
              <a:t>The variables being measured are continuous</a:t>
            </a:r>
          </a:p>
          <a:p>
            <a:pPr lvl="1">
              <a:buFont typeface="+mj-lt"/>
              <a:buAutoNum type="arabicPeriod"/>
            </a:pPr>
            <a:r>
              <a:rPr lang="en-GB" dirty="0" smtClean="0">
                <a:latin typeface="Times New Roman" panose="02020603050405020304" pitchFamily="18" charset="0"/>
                <a:cs typeface="Times New Roman" panose="02020603050405020304" pitchFamily="18" charset="0"/>
              </a:rPr>
              <a:t>There’s an existing linear relationship between the variables</a:t>
            </a:r>
          </a:p>
          <a:p>
            <a:pPr lvl="1">
              <a:buFont typeface="+mj-lt"/>
              <a:buAutoNum type="arabicPeriod"/>
            </a:pPr>
            <a:r>
              <a:rPr lang="en-GB" dirty="0" smtClean="0">
                <a:latin typeface="Times New Roman" panose="02020603050405020304" pitchFamily="18" charset="0"/>
                <a:cs typeface="Times New Roman" panose="02020603050405020304" pitchFamily="18" charset="0"/>
              </a:rPr>
              <a:t>There should be no significant outliers</a:t>
            </a:r>
          </a:p>
          <a:p>
            <a:pPr lvl="1">
              <a:buFont typeface="+mj-lt"/>
              <a:buAutoNum type="arabicPeriod"/>
            </a:pPr>
            <a:r>
              <a:rPr lang="en-GB" dirty="0" smtClean="0">
                <a:latin typeface="Times New Roman" panose="02020603050405020304" pitchFamily="18" charset="0"/>
                <a:cs typeface="Times New Roman" panose="02020603050405020304" pitchFamily="18" charset="0"/>
              </a:rPr>
              <a:t>The variables should be normally distributed in approximation</a:t>
            </a:r>
            <a:endParaRPr lang="en-US"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These assumptions can be checked using SPSS in the following way:</a:t>
            </a:r>
          </a:p>
          <a:p>
            <a:r>
              <a:rPr lang="en-US" dirty="0">
                <a:latin typeface="Times New Roman" panose="02020603050405020304" pitchFamily="18" charset="0"/>
                <a:cs typeface="Times New Roman" panose="02020603050405020304" pitchFamily="18" charset="0"/>
              </a:rPr>
              <a:t>The first step is to go to the analyze tab in SPSS program and then selecting the correlation study and then selecting the option of </a:t>
            </a:r>
            <a:r>
              <a:rPr lang="en-US" dirty="0" smtClean="0">
                <a:latin typeface="Times New Roman" panose="02020603050405020304" pitchFamily="18" charset="0"/>
                <a:cs typeface="Times New Roman" panose="02020603050405020304" pitchFamily="18" charset="0"/>
              </a:rPr>
              <a:t>Bivariate</a:t>
            </a:r>
          </a:p>
          <a:p>
            <a:r>
              <a:rPr lang="en-US" dirty="0" smtClean="0">
                <a:latin typeface="Times New Roman" panose="02020603050405020304" pitchFamily="18" charset="0"/>
                <a:cs typeface="Times New Roman" panose="02020603050405020304" pitchFamily="18" charset="0"/>
              </a:rPr>
              <a:t>In the Bivariate window, the Pearson study is selected. Once the Pearson box is checked select the independent and dependent variables and then click the two tailed test</a:t>
            </a:r>
          </a:p>
          <a:p>
            <a:r>
              <a:rPr lang="en-US" dirty="0" smtClean="0">
                <a:latin typeface="Times New Roman" panose="02020603050405020304" pitchFamily="18" charset="0"/>
                <a:cs typeface="Times New Roman" panose="02020603050405020304" pitchFamily="18" charset="0"/>
              </a:rPr>
              <a:t>By clicking OK the SPSS program will do the correlation study between the two variables and then will show the results as seen in the screenshots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6477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a:xfrm>
            <a:off x="0" y="0"/>
            <a:ext cx="7165729" cy="6858000"/>
          </a:xfrm>
          <a:prstGeom prst="rect">
            <a:avLst/>
          </a:prstGeom>
        </p:spPr>
      </p:pic>
      <p:pic>
        <p:nvPicPr>
          <p:cNvPr id="5" name="Picture 4"/>
          <p:cNvPicPr/>
          <p:nvPr/>
        </p:nvPicPr>
        <p:blipFill>
          <a:blip r:embed="rId3"/>
          <a:stretch>
            <a:fillRect/>
          </a:stretch>
        </p:blipFill>
        <p:spPr>
          <a:xfrm>
            <a:off x="7165729" y="1"/>
            <a:ext cx="4476750" cy="2473234"/>
          </a:xfrm>
          <a:prstGeom prst="rect">
            <a:avLst/>
          </a:prstGeom>
        </p:spPr>
      </p:pic>
      <p:pic>
        <p:nvPicPr>
          <p:cNvPr id="6" name="Picture 5"/>
          <p:cNvPicPr/>
          <p:nvPr/>
        </p:nvPicPr>
        <p:blipFill>
          <a:blip r:embed="rId4"/>
          <a:stretch>
            <a:fillRect/>
          </a:stretch>
        </p:blipFill>
        <p:spPr>
          <a:xfrm>
            <a:off x="2299063" y="2473236"/>
            <a:ext cx="9892938" cy="4384764"/>
          </a:xfrm>
          <a:prstGeom prst="rect">
            <a:avLst/>
          </a:prstGeom>
        </p:spPr>
      </p:pic>
    </p:spTree>
    <p:extLst>
      <p:ext uri="{BB962C8B-B14F-4D97-AF65-F5344CB8AC3E}">
        <p14:creationId xmlns:p14="http://schemas.microsoft.com/office/powerpoint/2010/main" val="82143184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1148</Words>
  <Application>Microsoft Office PowerPoint</Application>
  <PresentationFormat>Widescreen</PresentationFormat>
  <Paragraphs>119</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Times New Roman</vt:lpstr>
      <vt:lpstr>Trebuchet MS</vt:lpstr>
      <vt:lpstr>Wingdings 3</vt:lpstr>
      <vt:lpstr>Facet</vt:lpstr>
      <vt:lpstr>SPSS PROJECT</vt:lpstr>
      <vt:lpstr>Objectives</vt:lpstr>
      <vt:lpstr>Step 1:Null and Alternative Hypothesis</vt:lpstr>
      <vt:lpstr>Step 2A: Descriptive Statistics</vt:lpstr>
      <vt:lpstr>Steps Showing SPSS Program Descriptive Statistics</vt:lpstr>
      <vt:lpstr>PowerPoint Presentation</vt:lpstr>
      <vt:lpstr>Step 2B: Inferential Statistics</vt:lpstr>
      <vt:lpstr>Step 3:Assumptions of Using Pearson’s R</vt:lpstr>
      <vt:lpstr>PowerPoint Presentation</vt:lpstr>
      <vt:lpstr>Data for Descriptive Statistics and Pearson Correlation Using SPSS</vt:lpstr>
      <vt:lpstr>Step 4: Computed Values (Variables)</vt:lpstr>
      <vt:lpstr>Step 5: Comparing R Value and Critical Value t</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2015-04-23T09:16:23Z</dcterms:created>
  <dcterms:modified xsi:type="dcterms:W3CDTF">2015-04-23T22:13:42Z</dcterms:modified>
</cp:coreProperties>
</file>