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
  </p:notesMasterIdLst>
  <p:handoutMasterIdLst>
    <p:handoutMasterId r:id="rId12"/>
  </p:handoutMasterIdLst>
  <p:sldIdLst>
    <p:sldId id="256" r:id="rId3"/>
    <p:sldId id="257" r:id="rId4"/>
    <p:sldId id="267" r:id="rId5"/>
    <p:sldId id="268" r:id="rId6"/>
    <p:sldId id="269" r:id="rId7"/>
    <p:sldId id="258" r:id="rId8"/>
    <p:sldId id="270" r:id="rId9"/>
    <p:sldId id="261"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0689" autoAdjust="0"/>
  </p:normalViewPr>
  <p:slideViewPr>
    <p:cSldViewPr>
      <p:cViewPr varScale="1">
        <p:scale>
          <a:sx n="76" d="100"/>
          <a:sy n="76" d="100"/>
        </p:scale>
        <p:origin x="126" y="34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4/9/2015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4/9/2015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must be made safer. This has been a fact for some time now, and there has been some progress made, though not nearly enough.</a:t>
            </a:r>
            <a:r>
              <a:rPr lang="en-US" baseline="0" dirty="0" smtClean="0"/>
              <a:t> The increased safety in schools must come in the form of physical security (security measures/guards/police presence), as well as creating an environment free from harassment and/or threatening speech, in order that students may enjoy an inclusive environment which is conducive to learning (Strauss, 2013). For the last several years, culminating in the most recent school shootings and cases of bullying, it has become apparent that a safety campaign for schools, nationwide, is needed. In response to that, this proposal is targeting the most basic elements of school safety. Yet, the most basic also may prove to be the most productive in terms of added benefit to the student, faculty, school, and community. This proposal has been formed after consultation with numerous government publications, and has at least two noted.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206356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such solution, which is relatively easy to implement, is the addition of additional and highly trained personnel. These professionals may range from School Resource Officers (Armed Police Officers), to Mental Health Professionals, who will be able to not only comfort in times of grief, but also to take a proactive stance in identifying and possibly helping to resolve troubled behavior(s), before a manifestation occurs. Indeed, to add Resource Officers and Mental Health Specialists to campuses will become an investment in safety, and in the overall success of the school, and its students (MODZELESKI, 2014) Time and time again, it has been shown through study that in order for any type of safety response to become effective, an effective line of communication and working together must first be evident.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Secondly, the idea of information sharing, which goes hand in hand with collaboration and communications, is an idea that has been a long time in coming to fruition. This is a crucial element, although it is admittedly difficult at times, because different agencies (police, fire, mental health, teachers, students and parents), are all being asked to work together. In reality, each of these groups has a different set of defined parameters for communications and record keeping. As such, to openly share and/or decipher those, in real time, is at times cumbersome and extremely difficult (Gay, 2014).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62726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If everything is going to plan, there still remains the active day to day and week to week plan of training and educating administrators and students, in the event of emergency. Any good plan is only a good plan until an extraordinary plan of action has been rehearsed and placed alongside of it. Therefore, training is crucial and just cannot be overstated enough. School officials will often find that their local police and fire departments will most likely be happy to host training with the school and its students, as this will also better prepare those agencies and will also promote the aforementioned notion of collaboration. Alongside of training comes plans and practices. It might seem backwards to put the plan AFTER the training. However, the reasoning for this is that the training, to a certain degree, is static and remains the same from situation to situation. However, with each new threat that emerges, planning must always evolve, and change with the threat, order to defeat that threat, and to keep all involved safe from harm.</a:t>
            </a:r>
          </a:p>
          <a:p>
            <a:r>
              <a:rPr lang="en-US" dirty="0" smtClean="0"/>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248197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that same vein of thoughts, to then practice the plan, until the actions become automatic and nearly second nature is the key to any plan. Without practice, the plan will not work, especially under the stress of a real life situation. Therefore, a constant back and forth between communications, planning, and practice must evolve as a basic schedule of events for a local agency or corporation who wishes to have a successful outcome, should a need arise for emergency action (Gay, 2014). </a:t>
            </a:r>
          </a:p>
          <a:p>
            <a:r>
              <a:rPr lang="en-US" dirty="0" smtClean="0"/>
              <a:t>	The thinking behind all of this preparation is simple. In this, or any other civilized country, there should not exist a scenario where an otherwise highly trained group of community minded citizens are caught off guard to the point of jeopardizing the safety of students, inside of a schoolhouse. In short, the entire notion of a tragedy, of whatever type, where harm and/or loss of life occurs in school is not only difficult to fathom, it is frankly unacceptable. Therefore, the rationale has been, and will continue to be, to become proactive and not reactive when face with sometimes dire consequences. This will ultimately save lives, and help to build stronger communities.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32763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methodology to be utilized has, in part, already been described in a very loose detail. The actual plans of actions are available to school and other officials from the Project AWARE (Advancing Wellness and Resilience in Education), which can be researched or found at whitehouse.gov (Strauss, 2013). These procedures have been devised by social scientists and proven to be effective, if used properly and with a proper intent. As an ending note, it would behoove all who are involved to take the role of administrator or public servant as seriously as one is able to do so. Those holding these offices are fast becoming the protectors, in many ways, of the nation’s children, and as such, our collective future.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53788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holding these offices are fast becoming the protectors, in many ways, of the nation’s children, and as such, our collective future. To neglect the current situation at hand, would be a grave injustice to this, and future generations. May all do their part, and do their part well. Thank you.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6990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4/9/2015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4/9/2015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4/9/2015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4/9/2015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4/9/2015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4/9/2015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4/9/2015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4/9/2015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ezproxy.indstate.edu/login?url=http://search.ebscohost.com/login.aspx?direct=true&amp;db=i3h&amp;AN=98969335&amp;site=eds-live&amp;scope=site" TargetMode="External"/><Relationship Id="rId2" Type="http://schemas.openxmlformats.org/officeDocument/2006/relationships/hyperlink" Target="https://ezproxy.indstate.edu/login?url=http://search.ebscohost.com/login.aspx?direct=true&amp;db=f5h&amp;AN=98641783&amp;site=eds-live&amp;scope=site" TargetMode="External"/><Relationship Id="rId1" Type="http://schemas.openxmlformats.org/officeDocument/2006/relationships/slideLayout" Target="../slideLayouts/slideLayout2.xml"/><Relationship Id="rId4" Type="http://schemas.openxmlformats.org/officeDocument/2006/relationships/hyperlink" Target="http://www.washingtonpost.com/blogs/answer-sheet/wp/2013/01/16/obamas-proposals-on-school-safe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Safety Proposal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Student Name</a:t>
            </a:r>
          </a:p>
          <a:p>
            <a:r>
              <a:rPr lang="en-US" dirty="0" smtClean="0"/>
              <a:t>Professor Name</a:t>
            </a:r>
          </a:p>
          <a:p>
            <a:r>
              <a:rPr lang="en-US" dirty="0" smtClean="0"/>
              <a:t>Course Title</a:t>
            </a:r>
          </a:p>
          <a:p>
            <a:r>
              <a:rPr lang="en-US" dirty="0" smtClean="0"/>
              <a:t>Date</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Simple Proposals Which Will Make Schools Safer</a:t>
            </a:r>
            <a:endParaRPr lang="en-US" dirty="0"/>
          </a:p>
        </p:txBody>
      </p:sp>
      <p:sp>
        <p:nvSpPr>
          <p:cNvPr id="14" name="Content Placeholder 13"/>
          <p:cNvSpPr>
            <a:spLocks noGrp="1"/>
          </p:cNvSpPr>
          <p:nvPr>
            <p:ph idx="1"/>
          </p:nvPr>
        </p:nvSpPr>
        <p:spPr>
          <a:xfrm>
            <a:off x="227012" y="1523999"/>
            <a:ext cx="6324600" cy="5171527"/>
          </a:xfrm>
        </p:spPr>
        <p:txBody>
          <a:bodyPr>
            <a:normAutofit fontScale="77500" lnSpcReduction="20000"/>
          </a:bodyPr>
          <a:lstStyle/>
          <a:p>
            <a:r>
              <a:rPr lang="en-US" dirty="0"/>
              <a:t>Schools must be made safer. </a:t>
            </a:r>
            <a:endParaRPr lang="en-US" dirty="0" smtClean="0"/>
          </a:p>
          <a:p>
            <a:r>
              <a:rPr lang="en-US" dirty="0" smtClean="0"/>
              <a:t>There has </a:t>
            </a:r>
            <a:r>
              <a:rPr lang="en-US" dirty="0"/>
              <a:t>been some progress made, though not nearly </a:t>
            </a:r>
            <a:r>
              <a:rPr lang="en-US" dirty="0" smtClean="0"/>
              <a:t>enough</a:t>
            </a:r>
          </a:p>
          <a:p>
            <a:r>
              <a:rPr lang="en-US" dirty="0"/>
              <a:t>The increased safety in schools must come in the form of physical security </a:t>
            </a:r>
            <a:r>
              <a:rPr lang="en-US" dirty="0" smtClean="0"/>
              <a:t>:</a:t>
            </a:r>
          </a:p>
          <a:p>
            <a:pPr lvl="1"/>
            <a:r>
              <a:rPr lang="en-US" dirty="0" smtClean="0"/>
              <a:t>security measures</a:t>
            </a:r>
          </a:p>
          <a:p>
            <a:pPr lvl="1"/>
            <a:r>
              <a:rPr lang="en-US" dirty="0" smtClean="0"/>
              <a:t>Guards</a:t>
            </a:r>
          </a:p>
          <a:p>
            <a:pPr lvl="1"/>
            <a:r>
              <a:rPr lang="en-US" dirty="0" smtClean="0"/>
              <a:t>police presence</a:t>
            </a:r>
          </a:p>
          <a:p>
            <a:pPr lvl="1"/>
            <a:r>
              <a:rPr lang="en-US" dirty="0" smtClean="0"/>
              <a:t>As </a:t>
            </a:r>
            <a:r>
              <a:rPr lang="en-US" dirty="0"/>
              <a:t>well as creating an environment free </a:t>
            </a:r>
            <a:r>
              <a:rPr lang="en-US" dirty="0" smtClean="0"/>
              <a:t>from</a:t>
            </a:r>
          </a:p>
          <a:p>
            <a:pPr lvl="2"/>
            <a:r>
              <a:rPr lang="en-US" dirty="0" smtClean="0"/>
              <a:t>harassment </a:t>
            </a:r>
            <a:r>
              <a:rPr lang="en-US" dirty="0"/>
              <a:t>and/or </a:t>
            </a:r>
            <a:endParaRPr lang="en-US" dirty="0" smtClean="0"/>
          </a:p>
          <a:p>
            <a:pPr lvl="2"/>
            <a:r>
              <a:rPr lang="en-US" dirty="0" smtClean="0"/>
              <a:t>threatening </a:t>
            </a:r>
            <a:r>
              <a:rPr lang="en-US" dirty="0"/>
              <a:t>speech</a:t>
            </a:r>
            <a:r>
              <a:rPr lang="en-US" dirty="0" smtClean="0"/>
              <a:t>,</a:t>
            </a:r>
          </a:p>
          <a:p>
            <a:pPr lvl="1"/>
            <a:r>
              <a:rPr lang="en-US" dirty="0" smtClean="0"/>
              <a:t>In </a:t>
            </a:r>
            <a:r>
              <a:rPr lang="en-US" dirty="0"/>
              <a:t>order that students may enjoy an inclusive environment which is conducive to learning (Strauss, 2013</a:t>
            </a:r>
            <a:r>
              <a:rPr lang="en-US" dirty="0" smtClean="0"/>
              <a:t>).</a:t>
            </a:r>
          </a:p>
          <a:p>
            <a:pPr lvl="1"/>
            <a:r>
              <a:rPr lang="en-US" dirty="0" smtClean="0"/>
              <a:t>Bullying and school shootings have increased in past decades. </a:t>
            </a:r>
          </a:p>
          <a:p>
            <a:pPr lvl="1"/>
            <a:r>
              <a:rPr lang="en-US" dirty="0" smtClean="0"/>
              <a:t>It is apparent that a safety campaign for schools nationwide are needed for the benefit of:</a:t>
            </a:r>
          </a:p>
          <a:p>
            <a:pPr lvl="2"/>
            <a:r>
              <a:rPr lang="en-US" dirty="0" smtClean="0"/>
              <a:t>Student</a:t>
            </a:r>
          </a:p>
          <a:p>
            <a:pPr lvl="2"/>
            <a:r>
              <a:rPr lang="en-US" dirty="0" smtClean="0"/>
              <a:t>Faculty</a:t>
            </a:r>
          </a:p>
          <a:p>
            <a:pPr lvl="2"/>
            <a:r>
              <a:rPr lang="en-US" dirty="0" smtClean="0"/>
              <a:t>School</a:t>
            </a:r>
          </a:p>
          <a:p>
            <a:pPr lvl="2"/>
            <a:r>
              <a:rPr lang="en-US" dirty="0" smtClean="0"/>
              <a:t>Community </a:t>
            </a:r>
            <a:endParaRPr lang="en-US" dirty="0"/>
          </a:p>
        </p:txBody>
      </p:sp>
      <p:pic>
        <p:nvPicPr>
          <p:cNvPr id="2" name="Picture 1"/>
          <p:cNvPicPr>
            <a:picLocks noChangeAspect="1"/>
          </p:cNvPicPr>
          <p:nvPr/>
        </p:nvPicPr>
        <p:blipFill>
          <a:blip r:embed="rId3"/>
          <a:stretch>
            <a:fillRect/>
          </a:stretch>
        </p:blipFill>
        <p:spPr>
          <a:xfrm>
            <a:off x="6283324" y="1266072"/>
            <a:ext cx="5410200" cy="2674857"/>
          </a:xfrm>
          <a:prstGeom prst="rect">
            <a:avLst/>
          </a:prstGeom>
          <a:effectLst>
            <a:softEdge rad="317500"/>
          </a:effectLst>
        </p:spPr>
      </p:pic>
      <p:pic>
        <p:nvPicPr>
          <p:cNvPr id="3" name="Picture 2"/>
          <p:cNvPicPr>
            <a:picLocks noChangeAspect="1"/>
          </p:cNvPicPr>
          <p:nvPr/>
        </p:nvPicPr>
        <p:blipFill>
          <a:blip r:embed="rId4"/>
          <a:stretch>
            <a:fillRect/>
          </a:stretch>
        </p:blipFill>
        <p:spPr>
          <a:xfrm>
            <a:off x="6283324" y="3940929"/>
            <a:ext cx="4262434" cy="2754598"/>
          </a:xfrm>
          <a:prstGeom prst="rect">
            <a:avLst/>
          </a:prstGeom>
          <a:effectLst>
            <a:softEdge rad="317500"/>
          </a:effec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Simple And Sustainable Solutions</a:t>
            </a:r>
            <a:endParaRPr lang="en-US" dirty="0"/>
          </a:p>
        </p:txBody>
      </p:sp>
      <p:pic>
        <p:nvPicPr>
          <p:cNvPr id="5" name="Content Placeholder 4"/>
          <p:cNvPicPr>
            <a:picLocks noGrp="1" noChangeAspect="1"/>
          </p:cNvPicPr>
          <p:nvPr>
            <p:ph sz="half" idx="2"/>
          </p:nvPr>
        </p:nvPicPr>
        <p:blipFill>
          <a:blip r:embed="rId3"/>
          <a:stretch>
            <a:fillRect/>
          </a:stretch>
        </p:blipFill>
        <p:spPr>
          <a:xfrm>
            <a:off x="7085012" y="1752600"/>
            <a:ext cx="3751826" cy="2725935"/>
          </a:xfrm>
          <a:prstGeom prst="rect">
            <a:avLst/>
          </a:prstGeom>
          <a:effectLst>
            <a:softEdge rad="127000"/>
          </a:effectLst>
        </p:spPr>
      </p:pic>
      <p:sp>
        <p:nvSpPr>
          <p:cNvPr id="4" name="Content Placeholder 3"/>
          <p:cNvSpPr>
            <a:spLocks noGrp="1"/>
          </p:cNvSpPr>
          <p:nvPr>
            <p:ph sz="half" idx="1"/>
          </p:nvPr>
        </p:nvSpPr>
        <p:spPr>
          <a:xfrm>
            <a:off x="531813" y="1905000"/>
            <a:ext cx="5410200" cy="4724400"/>
          </a:xfrm>
        </p:spPr>
        <p:txBody>
          <a:bodyPr>
            <a:normAutofit lnSpcReduction="10000"/>
          </a:bodyPr>
          <a:lstStyle/>
          <a:p>
            <a:r>
              <a:rPr lang="en-US" dirty="0" smtClean="0"/>
              <a:t>Solution:</a:t>
            </a:r>
          </a:p>
          <a:p>
            <a:pPr lvl="1"/>
            <a:r>
              <a:rPr lang="en-US" dirty="0" smtClean="0"/>
              <a:t>Hiring Highly Trained Personnel</a:t>
            </a:r>
          </a:p>
          <a:p>
            <a:pPr lvl="2"/>
            <a:r>
              <a:rPr lang="en-US" dirty="0" smtClean="0"/>
              <a:t>Range from School Resource Officers (Armed Police Officers) to Mental Health Professionals</a:t>
            </a:r>
          </a:p>
          <a:p>
            <a:pPr lvl="1"/>
            <a:r>
              <a:rPr lang="en-US" dirty="0" smtClean="0"/>
              <a:t>Effective Line of Communication</a:t>
            </a:r>
          </a:p>
          <a:p>
            <a:pPr lvl="2"/>
            <a:r>
              <a:rPr lang="en-US" dirty="0" smtClean="0"/>
              <a:t>Information Sharing that goes hand and hand with:</a:t>
            </a:r>
          </a:p>
          <a:p>
            <a:pPr lvl="3"/>
            <a:r>
              <a:rPr lang="en-US" dirty="0" smtClean="0"/>
              <a:t>Collaboration and Communications</a:t>
            </a:r>
          </a:p>
          <a:p>
            <a:pPr lvl="4"/>
            <a:r>
              <a:rPr lang="en-US" dirty="0" smtClean="0"/>
              <a:t>Crucial Element that is at times Challenging.</a:t>
            </a:r>
          </a:p>
          <a:p>
            <a:pPr lvl="2"/>
            <a:r>
              <a:rPr lang="en-US" dirty="0" smtClean="0"/>
              <a:t>Collaboration with:</a:t>
            </a:r>
          </a:p>
          <a:p>
            <a:pPr lvl="3"/>
            <a:r>
              <a:rPr lang="en-US" dirty="0" smtClean="0"/>
              <a:t>Police</a:t>
            </a:r>
          </a:p>
          <a:p>
            <a:pPr lvl="3"/>
            <a:r>
              <a:rPr lang="en-US" dirty="0" smtClean="0"/>
              <a:t>Fire</a:t>
            </a:r>
          </a:p>
          <a:p>
            <a:pPr lvl="3"/>
            <a:r>
              <a:rPr lang="en-US" dirty="0" smtClean="0"/>
              <a:t>Mental Health</a:t>
            </a:r>
          </a:p>
          <a:p>
            <a:pPr lvl="3"/>
            <a:r>
              <a:rPr lang="en-US" dirty="0" smtClean="0"/>
              <a:t>Teachers</a:t>
            </a:r>
          </a:p>
          <a:p>
            <a:pPr lvl="3"/>
            <a:r>
              <a:rPr lang="en-US" dirty="0" smtClean="0"/>
              <a:t>Students</a:t>
            </a:r>
          </a:p>
          <a:p>
            <a:pPr lvl="3"/>
            <a:r>
              <a:rPr lang="en-US" dirty="0" smtClean="0"/>
              <a:t>Parents </a:t>
            </a:r>
          </a:p>
          <a:p>
            <a:pPr lvl="2"/>
            <a:endParaRPr lang="en-US" dirty="0" smtClean="0"/>
          </a:p>
          <a:p>
            <a:endParaRPr lang="en-US" dirty="0"/>
          </a:p>
        </p:txBody>
      </p:sp>
      <p:pic>
        <p:nvPicPr>
          <p:cNvPr id="7" name="Picture 6"/>
          <p:cNvPicPr>
            <a:picLocks noChangeAspect="1"/>
          </p:cNvPicPr>
          <p:nvPr/>
        </p:nvPicPr>
        <p:blipFill>
          <a:blip r:embed="rId4"/>
          <a:stretch>
            <a:fillRect/>
          </a:stretch>
        </p:blipFill>
        <p:spPr>
          <a:xfrm>
            <a:off x="5865812" y="4343400"/>
            <a:ext cx="3419475" cy="2420046"/>
          </a:xfrm>
          <a:prstGeom prst="rect">
            <a:avLst/>
          </a:prstGeom>
          <a:effectLst>
            <a:softEdge rad="317500"/>
          </a:effectLst>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Training and Education</a:t>
            </a:r>
            <a:endParaRPr lang="en-US" dirty="0"/>
          </a:p>
        </p:txBody>
      </p:sp>
      <p:pic>
        <p:nvPicPr>
          <p:cNvPr id="6" name="Content Placeholder 5"/>
          <p:cNvPicPr>
            <a:picLocks noGrp="1" noChangeAspect="1"/>
          </p:cNvPicPr>
          <p:nvPr>
            <p:ph sz="half" idx="1"/>
          </p:nvPr>
        </p:nvPicPr>
        <p:blipFill>
          <a:blip r:embed="rId3"/>
          <a:stretch>
            <a:fillRect/>
          </a:stretch>
        </p:blipFill>
        <p:spPr>
          <a:xfrm>
            <a:off x="150812" y="1600200"/>
            <a:ext cx="4343400" cy="2890335"/>
          </a:xfrm>
          <a:prstGeom prst="rect">
            <a:avLst/>
          </a:prstGeom>
          <a:effectLst>
            <a:softEdge rad="317500"/>
          </a:effectLst>
        </p:spPr>
      </p:pic>
      <p:sp>
        <p:nvSpPr>
          <p:cNvPr id="3" name="Content Placeholder 2"/>
          <p:cNvSpPr>
            <a:spLocks noGrp="1"/>
          </p:cNvSpPr>
          <p:nvPr>
            <p:ph sz="half" idx="2"/>
          </p:nvPr>
        </p:nvSpPr>
        <p:spPr>
          <a:xfrm>
            <a:off x="6704012" y="1600200"/>
            <a:ext cx="4953000" cy="5257800"/>
          </a:xfrm>
        </p:spPr>
        <p:txBody>
          <a:bodyPr>
            <a:normAutofit fontScale="92500" lnSpcReduction="10000"/>
          </a:bodyPr>
          <a:lstStyle/>
          <a:p>
            <a:r>
              <a:rPr lang="en-US" dirty="0" smtClean="0"/>
              <a:t>There needs to day to day and week to week training and education in the event of emergency for:</a:t>
            </a:r>
          </a:p>
          <a:p>
            <a:pPr lvl="1"/>
            <a:r>
              <a:rPr lang="en-US" dirty="0" smtClean="0"/>
              <a:t>Administrators </a:t>
            </a:r>
          </a:p>
          <a:p>
            <a:pPr lvl="1"/>
            <a:r>
              <a:rPr lang="en-US" dirty="0" smtClean="0"/>
              <a:t>Students</a:t>
            </a:r>
          </a:p>
          <a:p>
            <a:r>
              <a:rPr lang="en-US" dirty="0" smtClean="0"/>
              <a:t>Training and Practice is crucial!!!</a:t>
            </a:r>
          </a:p>
          <a:p>
            <a:r>
              <a:rPr lang="en-US" dirty="0" smtClean="0"/>
              <a:t>Local police and fire departments will be happy to host training for schools and students</a:t>
            </a:r>
          </a:p>
          <a:p>
            <a:pPr lvl="1"/>
            <a:r>
              <a:rPr lang="en-US" dirty="0" smtClean="0"/>
              <a:t>Promote future collaboration</a:t>
            </a:r>
          </a:p>
          <a:p>
            <a:r>
              <a:rPr lang="en-US" dirty="0" smtClean="0"/>
              <a:t>With </a:t>
            </a:r>
            <a:r>
              <a:rPr lang="en-US" dirty="0"/>
              <a:t>each new threat that emerges, planning must always evolve, and change with the </a:t>
            </a:r>
            <a:r>
              <a:rPr lang="en-US" dirty="0" smtClean="0"/>
              <a:t>threat</a:t>
            </a:r>
          </a:p>
          <a:p>
            <a:r>
              <a:rPr lang="en-US" dirty="0" err="1" smtClean="0"/>
              <a:t>TIn</a:t>
            </a:r>
            <a:r>
              <a:rPr lang="en-US" dirty="0" smtClean="0"/>
              <a:t> order </a:t>
            </a:r>
            <a:r>
              <a:rPr lang="en-US" dirty="0"/>
              <a:t>to defeat that threat, and to keep all involved safe from harm.</a:t>
            </a:r>
          </a:p>
          <a:p>
            <a:endParaRPr lang="en-US" dirty="0"/>
          </a:p>
        </p:txBody>
      </p:sp>
      <p:pic>
        <p:nvPicPr>
          <p:cNvPr id="7" name="Picture 6"/>
          <p:cNvPicPr>
            <a:picLocks noChangeAspect="1"/>
          </p:cNvPicPr>
          <p:nvPr/>
        </p:nvPicPr>
        <p:blipFill>
          <a:blip r:embed="rId4"/>
          <a:stretch>
            <a:fillRect/>
          </a:stretch>
        </p:blipFill>
        <p:spPr>
          <a:xfrm>
            <a:off x="4265612" y="2971800"/>
            <a:ext cx="2762250" cy="3747238"/>
          </a:xfrm>
          <a:prstGeom prst="rect">
            <a:avLst/>
          </a:prstGeom>
          <a:effectLst>
            <a:softEdge rad="317500"/>
          </a:effectLst>
        </p:spPr>
      </p:pic>
      <p:pic>
        <p:nvPicPr>
          <p:cNvPr id="8" name="Picture 7"/>
          <p:cNvPicPr>
            <a:picLocks noChangeAspect="1"/>
          </p:cNvPicPr>
          <p:nvPr/>
        </p:nvPicPr>
        <p:blipFill>
          <a:blip r:embed="rId5"/>
          <a:stretch>
            <a:fillRect/>
          </a:stretch>
        </p:blipFill>
        <p:spPr>
          <a:xfrm>
            <a:off x="989012" y="4385587"/>
            <a:ext cx="2857500" cy="2438400"/>
          </a:xfrm>
          <a:prstGeom prst="rect">
            <a:avLst/>
          </a:prstGeom>
          <a:effectLst>
            <a:softEdge rad="317500"/>
          </a:effectLst>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48880" y="1371600"/>
            <a:ext cx="3748086" cy="4938912"/>
          </a:xfrm>
          <a:prstGeom prst="rect">
            <a:avLst/>
          </a:prstGeom>
          <a:effectLst>
            <a:softEdge rad="635000"/>
          </a:effectLst>
        </p:spPr>
      </p:pic>
      <p:sp>
        <p:nvSpPr>
          <p:cNvPr id="2" name="Title 1"/>
          <p:cNvSpPr>
            <a:spLocks noGrp="1"/>
          </p:cNvSpPr>
          <p:nvPr>
            <p:ph type="title"/>
          </p:nvPr>
        </p:nvSpPr>
        <p:spPr>
          <a:xfrm>
            <a:off x="989012" y="228600"/>
            <a:ext cx="10134600" cy="1020762"/>
          </a:xfrm>
        </p:spPr>
        <p:txBody>
          <a:bodyPr/>
          <a:lstStyle/>
          <a:p>
            <a:r>
              <a:rPr lang="en-US" dirty="0" smtClean="0"/>
              <a:t>Preparation is Better Than Being Unprepared</a:t>
            </a:r>
            <a:endParaRPr lang="en-US" dirty="0"/>
          </a:p>
        </p:txBody>
      </p:sp>
      <p:sp>
        <p:nvSpPr>
          <p:cNvPr id="6" name="Content Placeholder 5"/>
          <p:cNvSpPr>
            <a:spLocks noGrp="1"/>
          </p:cNvSpPr>
          <p:nvPr>
            <p:ph sz="half" idx="2"/>
          </p:nvPr>
        </p:nvSpPr>
        <p:spPr>
          <a:xfrm>
            <a:off x="6475411" y="1651000"/>
            <a:ext cx="5791197" cy="4800600"/>
          </a:xfrm>
        </p:spPr>
        <p:txBody>
          <a:bodyPr>
            <a:normAutofit fontScale="92500"/>
          </a:bodyPr>
          <a:lstStyle/>
          <a:p>
            <a:r>
              <a:rPr lang="en-US" dirty="0" smtClean="0"/>
              <a:t>Practice </a:t>
            </a:r>
            <a:r>
              <a:rPr lang="en-US" dirty="0"/>
              <a:t>the plan, until the actions become automatic and nearly second nature is the key to any </a:t>
            </a:r>
            <a:r>
              <a:rPr lang="en-US" dirty="0" smtClean="0"/>
              <a:t>plan</a:t>
            </a:r>
          </a:p>
          <a:p>
            <a:r>
              <a:rPr lang="en-US" dirty="0"/>
              <a:t>Therefore, a constant back and forth between communications, planning, and practice must evolve as a basic schedule of events for a local agency or corporation who wishes to have a successful outcome, should a need arise for emergency action (Gay, 2014). </a:t>
            </a:r>
          </a:p>
          <a:p>
            <a:r>
              <a:rPr lang="en-US" dirty="0" smtClean="0"/>
              <a:t>There </a:t>
            </a:r>
            <a:r>
              <a:rPr lang="en-US" dirty="0"/>
              <a:t>should not exist a scenario where an otherwise highly trained group of community minded citizens are caught off guard to the point of jeopardizing the safety of students, inside of a </a:t>
            </a:r>
            <a:r>
              <a:rPr lang="en-US" dirty="0" smtClean="0"/>
              <a:t>school</a:t>
            </a:r>
            <a:endParaRPr lang="en-US" dirty="0"/>
          </a:p>
        </p:txBody>
      </p:sp>
      <p:sp>
        <p:nvSpPr>
          <p:cNvPr id="3" name="Content Placeholder 2"/>
          <p:cNvSpPr>
            <a:spLocks noGrp="1"/>
          </p:cNvSpPr>
          <p:nvPr>
            <p:ph sz="half" idx="1"/>
          </p:nvPr>
        </p:nvSpPr>
        <p:spPr>
          <a:xfrm>
            <a:off x="227012" y="1676400"/>
            <a:ext cx="6248399" cy="4495800"/>
          </a:xfrm>
        </p:spPr>
        <p:txBody>
          <a:bodyPr/>
          <a:lstStyle/>
          <a:p>
            <a:r>
              <a:rPr lang="en-US" dirty="0" smtClean="0"/>
              <a:t>To </a:t>
            </a:r>
            <a:r>
              <a:rPr lang="en-US" dirty="0"/>
              <a:t>become proactive and not reactive when face with sometimes dire consequences. </a:t>
            </a:r>
            <a:endParaRPr lang="en-US" dirty="0" smtClean="0"/>
          </a:p>
          <a:p>
            <a:r>
              <a:rPr lang="en-US" dirty="0" smtClean="0"/>
              <a:t>This </a:t>
            </a:r>
            <a:r>
              <a:rPr lang="en-US" dirty="0"/>
              <a:t>will ultimately save lives, and help to build stronger </a:t>
            </a:r>
            <a:r>
              <a:rPr lang="en-US" dirty="0" smtClean="0"/>
              <a:t>communities</a:t>
            </a:r>
          </a:p>
          <a:p>
            <a:endParaRPr lang="en-US" dirty="0"/>
          </a:p>
        </p:txBody>
      </p:sp>
      <p:pic>
        <p:nvPicPr>
          <p:cNvPr id="7" name="Picture 6"/>
          <p:cNvPicPr>
            <a:picLocks noChangeAspect="1"/>
          </p:cNvPicPr>
          <p:nvPr/>
        </p:nvPicPr>
        <p:blipFill>
          <a:blip r:embed="rId4"/>
          <a:stretch>
            <a:fillRect/>
          </a:stretch>
        </p:blipFill>
        <p:spPr>
          <a:xfrm>
            <a:off x="164940" y="3678238"/>
            <a:ext cx="3668237" cy="2754512"/>
          </a:xfrm>
          <a:prstGeom prst="rect">
            <a:avLst/>
          </a:prstGeom>
          <a:effectLst>
            <a:softEdge rad="317500"/>
          </a:effectLst>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	</a:t>
            </a:r>
            <a:r>
              <a:rPr lang="en-US" dirty="0" smtClean="0"/>
              <a:t>Putting Plan into Action </a:t>
            </a:r>
            <a:endParaRPr lang="en-US" dirty="0"/>
          </a:p>
        </p:txBody>
      </p:sp>
      <p:sp>
        <p:nvSpPr>
          <p:cNvPr id="7" name="Content Placeholder 6"/>
          <p:cNvSpPr>
            <a:spLocks noGrp="1"/>
          </p:cNvSpPr>
          <p:nvPr>
            <p:ph sz="half" idx="1"/>
          </p:nvPr>
        </p:nvSpPr>
        <p:spPr>
          <a:xfrm>
            <a:off x="150812" y="1879600"/>
            <a:ext cx="6096003" cy="4902200"/>
          </a:xfrm>
        </p:spPr>
        <p:txBody>
          <a:bodyPr>
            <a:normAutofit/>
          </a:bodyPr>
          <a:lstStyle/>
          <a:p>
            <a:r>
              <a:rPr lang="en-US" dirty="0" smtClean="0"/>
              <a:t>The </a:t>
            </a:r>
            <a:r>
              <a:rPr lang="en-US" dirty="0"/>
              <a:t>actual plans of actions are available to school and other officials from the Project AWARE (Advancing Wellness and Resilience in Education</a:t>
            </a:r>
            <a:r>
              <a:rPr lang="en-US" dirty="0" smtClean="0"/>
              <a:t>)</a:t>
            </a:r>
          </a:p>
          <a:p>
            <a:r>
              <a:rPr lang="en-US" dirty="0"/>
              <a:t>These procedures have been devised by social scientists and proven to be effective, if used properly and with a proper </a:t>
            </a:r>
            <a:r>
              <a:rPr lang="en-US" dirty="0" smtClean="0"/>
              <a:t>intent.</a:t>
            </a:r>
          </a:p>
          <a:p>
            <a:r>
              <a:rPr lang="en-US" dirty="0"/>
              <a:t>Those holding these offices are fast becoming the protectors, in many ways, of the nation’s children, and as such, our collective future. </a:t>
            </a:r>
            <a:endParaRPr lang="en-US" dirty="0" smtClean="0"/>
          </a:p>
          <a:p>
            <a:endParaRPr lang="en-US" dirty="0"/>
          </a:p>
        </p:txBody>
      </p:sp>
      <p:pic>
        <p:nvPicPr>
          <p:cNvPr id="9" name="Content Placeholder 8"/>
          <p:cNvPicPr>
            <a:picLocks noGrp="1" noChangeAspect="1"/>
          </p:cNvPicPr>
          <p:nvPr>
            <p:ph sz="half" idx="2"/>
          </p:nvPr>
        </p:nvPicPr>
        <p:blipFill>
          <a:blip r:embed="rId3"/>
          <a:stretch>
            <a:fillRect/>
          </a:stretch>
        </p:blipFill>
        <p:spPr>
          <a:xfrm>
            <a:off x="6425658" y="1565910"/>
            <a:ext cx="5379529" cy="2921000"/>
          </a:xfrm>
          <a:prstGeom prst="rect">
            <a:avLst/>
          </a:prstGeom>
          <a:effectLst>
            <a:softEdge rad="31750"/>
          </a:effectLst>
        </p:spPr>
      </p:pic>
      <p:pic>
        <p:nvPicPr>
          <p:cNvPr id="10" name="Picture 9"/>
          <p:cNvPicPr>
            <a:picLocks noChangeAspect="1"/>
          </p:cNvPicPr>
          <p:nvPr/>
        </p:nvPicPr>
        <p:blipFill>
          <a:blip r:embed="rId4"/>
          <a:stretch>
            <a:fillRect/>
          </a:stretch>
        </p:blipFill>
        <p:spPr>
          <a:xfrm>
            <a:off x="6270627" y="3853732"/>
            <a:ext cx="3314700" cy="2320290"/>
          </a:xfrm>
          <a:prstGeom prst="rect">
            <a:avLst/>
          </a:prstGeom>
          <a:effectLst>
            <a:softEdge rad="127000"/>
          </a:effectLst>
        </p:spPr>
      </p:pic>
      <p:sp>
        <p:nvSpPr>
          <p:cNvPr id="11" name="TextBox 10"/>
          <p:cNvSpPr txBox="1"/>
          <p:nvPr/>
        </p:nvSpPr>
        <p:spPr>
          <a:xfrm>
            <a:off x="6462170" y="3429000"/>
            <a:ext cx="1842042" cy="424732"/>
          </a:xfrm>
          <a:prstGeom prst="rect">
            <a:avLst/>
          </a:prstGeom>
          <a:solidFill>
            <a:srgbClr val="0087C1"/>
          </a:solidFill>
        </p:spPr>
        <p:txBody>
          <a:bodyPr wrap="square" rtlCol="0">
            <a:spAutoFit/>
          </a:bodyPr>
          <a:lstStyle/>
          <a:p>
            <a:pPr>
              <a:lnSpc>
                <a:spcPct val="90000"/>
              </a:lnSpc>
            </a:pPr>
            <a:endParaRPr lang="en-US" sz="2400"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1230709"/>
            <a:ext cx="9143998" cy="1348581"/>
          </a:xfrm>
        </p:spPr>
        <p:txBody>
          <a:bodyPr>
            <a:normAutofit fontScale="90000"/>
          </a:bodyPr>
          <a:lstStyle/>
          <a:p>
            <a:pPr algn="ctr"/>
            <a:r>
              <a:rPr lang="en-US" dirty="0" smtClean="0"/>
              <a:t/>
            </a:r>
            <a:br>
              <a:rPr lang="en-US" dirty="0" smtClean="0"/>
            </a:br>
            <a:r>
              <a:rPr lang="en-US" dirty="0"/>
              <a:t/>
            </a:r>
            <a:br>
              <a:rPr lang="en-US" dirty="0"/>
            </a:br>
            <a:r>
              <a:rPr lang="en-US" dirty="0" smtClean="0"/>
              <a:t>To </a:t>
            </a:r>
            <a:r>
              <a:rPr lang="en-US" dirty="0"/>
              <a:t>neglect the current situation at hand, would be a grave injustice to this, and future generations. May all do their part, and do their part well. </a:t>
            </a:r>
            <a:r>
              <a:rPr lang="en-US" dirty="0" smtClean="0"/>
              <a:t/>
            </a:r>
            <a:br>
              <a:rPr lang="en-US" dirty="0" smtClean="0"/>
            </a:br>
            <a:r>
              <a:rPr lang="en-US" sz="4400" b="1" dirty="0" smtClean="0"/>
              <a:t>Thank </a:t>
            </a:r>
            <a:r>
              <a:rPr lang="en-US" sz="4400" b="1" dirty="0"/>
              <a:t>you. </a:t>
            </a:r>
            <a:r>
              <a:rPr lang="en-US" dirty="0"/>
              <a:t/>
            </a:r>
            <a:br>
              <a:rPr lang="en-US" dirty="0"/>
            </a:br>
            <a:endParaRPr lang="en-US" dirty="0"/>
          </a:p>
        </p:txBody>
      </p:sp>
      <p:pic>
        <p:nvPicPr>
          <p:cNvPr id="8" name="Content Placeholder 7"/>
          <p:cNvPicPr>
            <a:picLocks noGrp="1" noChangeAspect="1"/>
          </p:cNvPicPr>
          <p:nvPr>
            <p:ph idx="1"/>
          </p:nvPr>
        </p:nvPicPr>
        <p:blipFill>
          <a:blip r:embed="rId3"/>
          <a:stretch>
            <a:fillRect/>
          </a:stretch>
        </p:blipFill>
        <p:spPr>
          <a:xfrm>
            <a:off x="52337" y="2209800"/>
            <a:ext cx="4476751" cy="2984501"/>
          </a:xfrm>
          <a:prstGeom prst="rect">
            <a:avLst/>
          </a:prstGeom>
          <a:effectLst>
            <a:softEdge rad="127000"/>
          </a:effectLst>
        </p:spPr>
      </p:pic>
      <p:pic>
        <p:nvPicPr>
          <p:cNvPr id="9" name="Picture 8"/>
          <p:cNvPicPr>
            <a:picLocks noChangeAspect="1"/>
          </p:cNvPicPr>
          <p:nvPr/>
        </p:nvPicPr>
        <p:blipFill>
          <a:blip r:embed="rId4"/>
          <a:stretch>
            <a:fillRect/>
          </a:stretch>
        </p:blipFill>
        <p:spPr>
          <a:xfrm>
            <a:off x="4875212" y="4500656"/>
            <a:ext cx="3571875" cy="2370044"/>
          </a:xfrm>
          <a:prstGeom prst="rect">
            <a:avLst/>
          </a:prstGeom>
          <a:effectLst>
            <a:softEdge rad="317500"/>
          </a:effectLst>
        </p:spPr>
      </p:pic>
      <p:pic>
        <p:nvPicPr>
          <p:cNvPr id="10" name="Picture 9"/>
          <p:cNvPicPr>
            <a:picLocks noChangeAspect="1"/>
          </p:cNvPicPr>
          <p:nvPr/>
        </p:nvPicPr>
        <p:blipFill>
          <a:blip r:embed="rId5"/>
          <a:stretch>
            <a:fillRect/>
          </a:stretch>
        </p:blipFill>
        <p:spPr>
          <a:xfrm>
            <a:off x="9585324" y="1905000"/>
            <a:ext cx="2162175" cy="2857500"/>
          </a:xfrm>
          <a:prstGeom prst="rect">
            <a:avLst/>
          </a:prstGeom>
          <a:effectLst>
            <a:softEdge rad="317500"/>
          </a:effectLst>
        </p:spPr>
      </p:pic>
      <p:pic>
        <p:nvPicPr>
          <p:cNvPr id="11" name="Picture 10"/>
          <p:cNvPicPr>
            <a:picLocks noChangeAspect="1"/>
          </p:cNvPicPr>
          <p:nvPr/>
        </p:nvPicPr>
        <p:blipFill>
          <a:blip r:embed="rId6"/>
          <a:stretch>
            <a:fillRect/>
          </a:stretch>
        </p:blipFill>
        <p:spPr>
          <a:xfrm>
            <a:off x="4430663" y="2447925"/>
            <a:ext cx="5199111" cy="1771650"/>
          </a:xfrm>
          <a:prstGeom prst="rect">
            <a:avLst/>
          </a:prstGeom>
          <a:effectLst>
            <a:softEdge rad="317500"/>
          </a:effectLst>
        </p:spPr>
      </p:pic>
    </p:spTree>
    <p:extLst>
      <p:ext uri="{BB962C8B-B14F-4D97-AF65-F5344CB8AC3E}">
        <p14:creationId xmlns:p14="http://schemas.microsoft.com/office/powerpoint/2010/main" val="224760860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Works Cited</a:t>
            </a:r>
            <a:endParaRPr lang="en-US" dirty="0"/>
          </a:p>
        </p:txBody>
      </p:sp>
      <p:sp>
        <p:nvSpPr>
          <p:cNvPr id="4" name="Content Placeholder 3"/>
          <p:cNvSpPr>
            <a:spLocks noGrp="1"/>
          </p:cNvSpPr>
          <p:nvPr>
            <p:ph idx="1"/>
          </p:nvPr>
        </p:nvSpPr>
        <p:spPr/>
        <p:txBody>
          <a:bodyPr>
            <a:normAutofit fontScale="85000" lnSpcReduction="20000"/>
          </a:bodyPr>
          <a:lstStyle/>
          <a:p>
            <a:r>
              <a:rPr lang="en-US" dirty="0"/>
              <a:t>Gay, M. (2014). SCHOOL SAFETY: Lessons After Loss. Techniques: Connecting Education &amp; Careers , 89(7), 20-25. Accessed on April 1, 2015. </a:t>
            </a:r>
            <a:r>
              <a:rPr lang="en-US" dirty="0">
                <a:hlinkClick r:id="rId2"/>
              </a:rPr>
              <a:t>https://ezproxy.indstate.edu/login?url=http://</a:t>
            </a:r>
            <a:r>
              <a:rPr lang="en-US" dirty="0" smtClean="0">
                <a:hlinkClick r:id="rId2"/>
              </a:rPr>
              <a:t>search.ebscohost.com/login.aspx?direct=true&amp;db=f5h&amp;AN=98641783&amp;site=eds-live&amp;scope=site</a:t>
            </a:r>
            <a:endParaRPr lang="en-US" dirty="0" smtClean="0"/>
          </a:p>
          <a:p>
            <a:endParaRPr lang="en-US" dirty="0"/>
          </a:p>
          <a:p>
            <a:r>
              <a:rPr lang="en-US" dirty="0"/>
              <a:t>MODZELESKI, W. e. (2014). Practical Research To Address School Safety: The Secret Service-U.S. Department Of Education Safe Schools Initiative. Translational Criminology, 20-22. Accessed on April 1, 2015. </a:t>
            </a:r>
            <a:r>
              <a:rPr lang="en-US" dirty="0">
                <a:hlinkClick r:id="rId3"/>
              </a:rPr>
              <a:t>https://ezproxy.indstate.edu/login?url=http://</a:t>
            </a:r>
            <a:r>
              <a:rPr lang="en-US" dirty="0" smtClean="0">
                <a:hlinkClick r:id="rId3"/>
              </a:rPr>
              <a:t>search.ebscohost.com/login.aspx?direct=true&amp;db=i3h&amp;AN=98969335&amp;site=eds-live&amp;scope=site</a:t>
            </a:r>
            <a:endParaRPr lang="en-US" dirty="0" smtClean="0"/>
          </a:p>
          <a:p>
            <a:endParaRPr lang="en-US" dirty="0"/>
          </a:p>
          <a:p>
            <a:r>
              <a:rPr lang="en-US" dirty="0"/>
              <a:t>Strauss, V. (2013, January 16). Obama's proposals on school safety. Accessed on April 1, 2015. washingtonpost.com: </a:t>
            </a:r>
            <a:r>
              <a:rPr lang="en-US" dirty="0">
                <a:hlinkClick r:id="rId4"/>
              </a:rPr>
              <a:t>http://www.washingtonpost.com/blogs/answer-sheet/wp/2013/01/16/obamas-proposals-on-school-safety</a:t>
            </a:r>
            <a:r>
              <a:rPr lang="en-US" dirty="0" smtClean="0">
                <a:hlinkClick r:id="rId4"/>
              </a:rPr>
              <a:t>/</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1200</Words>
  <Application>Microsoft Office PowerPoint</Application>
  <PresentationFormat>Custom</PresentationFormat>
  <Paragraphs>80</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Consolas</vt:lpstr>
      <vt:lpstr>Corbel</vt:lpstr>
      <vt:lpstr>Chalkboard 16x9</vt:lpstr>
      <vt:lpstr>School Safety Proposal </vt:lpstr>
      <vt:lpstr>Simple Proposals Which Will Make Schools Safer</vt:lpstr>
      <vt:lpstr>Simple And Sustainable Solutions</vt:lpstr>
      <vt:lpstr>Training and Education</vt:lpstr>
      <vt:lpstr>Preparation is Better Than Being Unprepared</vt:lpstr>
      <vt:lpstr> Putting Plan into Action </vt:lpstr>
      <vt:lpstr>  To neglect the current situation at hand, would be a grave injustice to this, and future generations. May all do their part, and do their part well.  Thank you.  </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2015-04-09T13:15:36Z</dcterms:created>
  <dcterms:modified xsi:type="dcterms:W3CDTF">2015-04-09T14:13:28Z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