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3" r:id="rId5"/>
    <p:sldId id="264" r:id="rId6"/>
    <p:sldId id="261" r:id="rId7"/>
    <p:sldId id="258" r:id="rId8"/>
    <p:sldId id="260"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57C55-2ABC-49EB-A3A9-1004210C23F7}" type="datetimeFigureOut">
              <a:rPr lang="en-US" smtClean="0"/>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59F6C-AE26-4B53-AFC8-5577740541A1}" type="slidenum">
              <a:rPr lang="en-US" smtClean="0"/>
              <a:t>‹#›</a:t>
            </a:fld>
            <a:endParaRPr lang="en-US"/>
          </a:p>
        </p:txBody>
      </p:sp>
    </p:spTree>
    <p:extLst>
      <p:ext uri="{BB962C8B-B14F-4D97-AF65-F5344CB8AC3E}">
        <p14:creationId xmlns:p14="http://schemas.microsoft.com/office/powerpoint/2010/main" val="67386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entails to provide a distinct presentation on shale</a:t>
            </a:r>
            <a:r>
              <a:rPr lang="en-US" baseline="0" dirty="0" smtClean="0"/>
              <a:t> oil; what it is and how its existence help in developing a more established source of alternative energy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1</a:t>
            </a:fld>
            <a:endParaRPr lang="en-US"/>
          </a:p>
        </p:txBody>
      </p:sp>
    </p:spTree>
    <p:extLst>
      <p:ext uri="{BB962C8B-B14F-4D97-AF65-F5344CB8AC3E}">
        <p14:creationId xmlns:p14="http://schemas.microsoft.com/office/powerpoint/2010/main" val="417697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tries</a:t>
            </a:r>
            <a:r>
              <a:rPr lang="en-US" baseline="0" dirty="0" smtClean="0"/>
              <a:t> to provide an overview on what the research is about and how it basically hopes to provide a more constructive process in determining the pros and cons of the use of shale oil in technology and modern machineries.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2</a:t>
            </a:fld>
            <a:endParaRPr lang="en-US"/>
          </a:p>
        </p:txBody>
      </p:sp>
    </p:spTree>
    <p:extLst>
      <p:ext uri="{BB962C8B-B14F-4D97-AF65-F5344CB8AC3E}">
        <p14:creationId xmlns:p14="http://schemas.microsoft.com/office/powerpoint/2010/main" val="253609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shale oi</a:t>
            </a:r>
            <a:r>
              <a:rPr lang="en-US" baseline="0" dirty="0" smtClean="0"/>
              <a:t>l may be a new form of alternative oil resource, nevertheless, the time from which it has been developed and researched upon proves that there is a strong possibility for its immediate application for public use.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3</a:t>
            </a:fld>
            <a:endParaRPr lang="en-US"/>
          </a:p>
        </p:txBody>
      </p:sp>
    </p:spTree>
    <p:extLst>
      <p:ext uri="{BB962C8B-B14F-4D97-AF65-F5344CB8AC3E}">
        <p14:creationId xmlns:p14="http://schemas.microsoft.com/office/powerpoint/2010/main" val="294957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Herein, particular points about the basic understanding of</a:t>
            </a:r>
            <a:r>
              <a:rPr lang="en-US" baseline="0" dirty="0" smtClean="0"/>
              <a:t> shale oil is presented.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4</a:t>
            </a:fld>
            <a:endParaRPr lang="en-US"/>
          </a:p>
        </p:txBody>
      </p:sp>
    </p:spTree>
    <p:extLst>
      <p:ext uri="{BB962C8B-B14F-4D97-AF65-F5344CB8AC3E}">
        <p14:creationId xmlns:p14="http://schemas.microsoft.com/office/powerpoint/2010/main" val="295928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Herein</a:t>
            </a:r>
            <a:r>
              <a:rPr lang="en-US" baseline="0" dirty="0" smtClean="0"/>
              <a:t> are some more important information </a:t>
            </a:r>
            <a:r>
              <a:rPr lang="en-US" baseline="0" smtClean="0"/>
              <a:t>about shale oil </a:t>
            </a:r>
            <a:endParaRPr lang="en-US"/>
          </a:p>
        </p:txBody>
      </p:sp>
      <p:sp>
        <p:nvSpPr>
          <p:cNvPr id="4" name="Slide Number Placeholder 3"/>
          <p:cNvSpPr>
            <a:spLocks noGrp="1"/>
          </p:cNvSpPr>
          <p:nvPr>
            <p:ph type="sldNum" sz="quarter" idx="10"/>
          </p:nvPr>
        </p:nvSpPr>
        <p:spPr/>
        <p:txBody>
          <a:bodyPr/>
          <a:lstStyle/>
          <a:p>
            <a:fld id="{BBC59F6C-AE26-4B53-AFC8-5577740541A1}" type="slidenum">
              <a:rPr lang="en-US" smtClean="0"/>
              <a:t>5</a:t>
            </a:fld>
            <a:endParaRPr lang="en-US"/>
          </a:p>
        </p:txBody>
      </p:sp>
    </p:spTree>
    <p:extLst>
      <p:ext uri="{BB962C8B-B14F-4D97-AF65-F5344CB8AC3E}">
        <p14:creationId xmlns:p14="http://schemas.microsoft.com/office/powerpoint/2010/main" val="83565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methodology</a:t>
            </a:r>
            <a:r>
              <a:rPr lang="en-US" baseline="0" dirty="0" smtClean="0"/>
              <a:t> to be adapted into this research would involve the use of secondary and primary referenced researches that are dedicated to mandate a better course of improvement on how energy resources have been discovered </a:t>
            </a:r>
            <a:r>
              <a:rPr lang="en-US" baseline="0" dirty="0" err="1" smtClean="0"/>
              <a:t>nad</a:t>
            </a:r>
            <a:r>
              <a:rPr lang="en-US" baseline="0" dirty="0" smtClean="0"/>
              <a:t> developed through time.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6</a:t>
            </a:fld>
            <a:endParaRPr lang="en-US"/>
          </a:p>
        </p:txBody>
      </p:sp>
    </p:spTree>
    <p:extLst>
      <p:ext uri="{BB962C8B-B14F-4D97-AF65-F5344CB8AC3E}">
        <p14:creationId xmlns:p14="http://schemas.microsoft.com/office/powerpoint/2010/main" val="77317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Shale oil</a:t>
            </a:r>
            <a:r>
              <a:rPr lang="en-US" baseline="0" dirty="0" smtClean="0"/>
              <a:t> is still in the process of being explored and improved for it to be more suitable for use. In this case, it is suggested that further considerations of research be given particular attention to. </a:t>
            </a:r>
            <a:endParaRPr lang="en-US" dirty="0"/>
          </a:p>
        </p:txBody>
      </p:sp>
      <p:sp>
        <p:nvSpPr>
          <p:cNvPr id="4" name="Slide Number Placeholder 3"/>
          <p:cNvSpPr>
            <a:spLocks noGrp="1"/>
          </p:cNvSpPr>
          <p:nvPr>
            <p:ph type="sldNum" sz="quarter" idx="10"/>
          </p:nvPr>
        </p:nvSpPr>
        <p:spPr/>
        <p:txBody>
          <a:bodyPr/>
          <a:lstStyle/>
          <a:p>
            <a:fld id="{BBC59F6C-AE26-4B53-AFC8-5577740541A1}" type="slidenum">
              <a:rPr lang="en-US" smtClean="0"/>
              <a:t>7</a:t>
            </a:fld>
            <a:endParaRPr lang="en-US"/>
          </a:p>
        </p:txBody>
      </p:sp>
    </p:spTree>
    <p:extLst>
      <p:ext uri="{BB962C8B-B14F-4D97-AF65-F5344CB8AC3E}">
        <p14:creationId xmlns:p14="http://schemas.microsoft.com/office/powerpoint/2010/main" val="327454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learned</a:t>
            </a:r>
            <a:r>
              <a:rPr lang="en-US" baseline="0" dirty="0" smtClean="0"/>
              <a:t> from this research that with the possibilities proving shale oil as a distinct source of energy in the future, it is not impossible that this form of oil resource would establish a new form of oil industry that is as strong and profitable as that of the fuel and crude oil controlled by the Middle Eastern countries </a:t>
            </a:r>
            <a:r>
              <a:rPr lang="en-US" baseline="0" smtClean="0"/>
              <a:t>at present. </a:t>
            </a:r>
            <a:endParaRPr lang="en-US"/>
          </a:p>
        </p:txBody>
      </p:sp>
      <p:sp>
        <p:nvSpPr>
          <p:cNvPr id="4" name="Slide Number Placeholder 3"/>
          <p:cNvSpPr>
            <a:spLocks noGrp="1"/>
          </p:cNvSpPr>
          <p:nvPr>
            <p:ph type="sldNum" sz="quarter" idx="10"/>
          </p:nvPr>
        </p:nvSpPr>
        <p:spPr/>
        <p:txBody>
          <a:bodyPr/>
          <a:lstStyle/>
          <a:p>
            <a:fld id="{BBC59F6C-AE26-4B53-AFC8-5577740541A1}" type="slidenum">
              <a:rPr lang="en-US" smtClean="0"/>
              <a:t>8</a:t>
            </a:fld>
            <a:endParaRPr lang="en-US"/>
          </a:p>
        </p:txBody>
      </p:sp>
    </p:spTree>
    <p:extLst>
      <p:ext uri="{BB962C8B-B14F-4D97-AF65-F5344CB8AC3E}">
        <p14:creationId xmlns:p14="http://schemas.microsoft.com/office/powerpoint/2010/main" val="5699545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hlink"/>
        </a:solidFill>
        <a:effectLst/>
      </p:bgPr>
    </p:bg>
    <p:spTree>
      <p:nvGrpSpPr>
        <p:cNvPr id="1" name=""/>
        <p:cNvGrpSpPr/>
        <p:nvPr/>
      </p:nvGrpSpPr>
      <p:grpSpPr>
        <a:xfrm>
          <a:off x="0" y="0"/>
          <a:ext cx="0" cy="0"/>
          <a:chOff x="0" y="0"/>
          <a:chExt cx="0" cy="0"/>
        </a:xfrm>
      </p:grpSpPr>
      <p:sp>
        <p:nvSpPr>
          <p:cNvPr id="35872" name="Freeform 32" descr="1"/>
          <p:cNvSpPr>
            <a:spLocks/>
          </p:cNvSpPr>
          <p:nvPr/>
        </p:nvSpPr>
        <p:spPr bwMode="ltGray">
          <a:xfrm>
            <a:off x="-22225" y="0"/>
            <a:ext cx="9191625" cy="6156325"/>
          </a:xfrm>
          <a:custGeom>
            <a:avLst/>
            <a:gdLst>
              <a:gd name="T0" fmla="*/ 22 w 5790"/>
              <a:gd name="T1" fmla="*/ 3783 h 3878"/>
              <a:gd name="T2" fmla="*/ 1792 w 5790"/>
              <a:gd name="T3" fmla="*/ 3857 h 3878"/>
              <a:gd name="T4" fmla="*/ 5774 w 5790"/>
              <a:gd name="T5" fmla="*/ 3089 h 3878"/>
              <a:gd name="T6" fmla="*/ 5790 w 5790"/>
              <a:gd name="T7" fmla="*/ 0 h 3878"/>
              <a:gd name="T8" fmla="*/ 0 w 5790"/>
              <a:gd name="T9" fmla="*/ 0 h 3878"/>
              <a:gd name="T10" fmla="*/ 14 w 5790"/>
              <a:gd name="T11" fmla="*/ 3791 h 3878"/>
            </a:gdLst>
            <a:ahLst/>
            <a:cxnLst>
              <a:cxn ang="0">
                <a:pos x="T0" y="T1"/>
              </a:cxn>
              <a:cxn ang="0">
                <a:pos x="T2" y="T3"/>
              </a:cxn>
              <a:cxn ang="0">
                <a:pos x="T4" y="T5"/>
              </a:cxn>
              <a:cxn ang="0">
                <a:pos x="T6" y="T7"/>
              </a:cxn>
              <a:cxn ang="0">
                <a:pos x="T8" y="T9"/>
              </a:cxn>
              <a:cxn ang="0">
                <a:pos x="T10" y="T11"/>
              </a:cxn>
            </a:cxnLst>
            <a:rect l="0" t="0" r="r" b="b"/>
            <a:pathLst>
              <a:path w="5790" h="3878">
                <a:moveTo>
                  <a:pt x="22" y="3783"/>
                </a:moveTo>
                <a:cubicBezTo>
                  <a:pt x="316" y="3795"/>
                  <a:pt x="788" y="3878"/>
                  <a:pt x="1792" y="3857"/>
                </a:cubicBezTo>
                <a:cubicBezTo>
                  <a:pt x="2796" y="3838"/>
                  <a:pt x="5112" y="3299"/>
                  <a:pt x="5774" y="3089"/>
                </a:cubicBezTo>
                <a:lnTo>
                  <a:pt x="5790" y="0"/>
                </a:lnTo>
                <a:lnTo>
                  <a:pt x="0" y="0"/>
                </a:lnTo>
                <a:lnTo>
                  <a:pt x="14" y="3791"/>
                </a:lnTo>
              </a:path>
            </a:pathLst>
          </a:custGeom>
          <a:blipFill dpi="0" rotWithShape="1">
            <a:blip r:embed="rId2"/>
            <a:srcRect/>
            <a:stretch>
              <a:fillRect/>
            </a:stretch>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4" name="Freeform 34"/>
          <p:cNvSpPr>
            <a:spLocks/>
          </p:cNvSpPr>
          <p:nvPr/>
        </p:nvSpPr>
        <p:spPr bwMode="ltGray">
          <a:xfrm>
            <a:off x="0" y="4419600"/>
            <a:ext cx="9153525" cy="1733550"/>
          </a:xfrm>
          <a:custGeom>
            <a:avLst/>
            <a:gdLst>
              <a:gd name="T0" fmla="*/ 8 w 5766"/>
              <a:gd name="T1" fmla="*/ 1000 h 1092"/>
              <a:gd name="T2" fmla="*/ 1778 w 5766"/>
              <a:gd name="T3" fmla="*/ 1072 h 1092"/>
              <a:gd name="T4" fmla="*/ 5760 w 5766"/>
              <a:gd name="T5" fmla="*/ 324 h 1092"/>
              <a:gd name="T6" fmla="*/ 5766 w 5766"/>
              <a:gd name="T7" fmla="*/ 0 h 1092"/>
              <a:gd name="T8" fmla="*/ 1764 w 5766"/>
              <a:gd name="T9" fmla="*/ 1032 h 1092"/>
              <a:gd name="T10" fmla="*/ 0 w 5766"/>
              <a:gd name="T11" fmla="*/ 720 h 1092"/>
              <a:gd name="T12" fmla="*/ 0 w 5766"/>
              <a:gd name="T13" fmla="*/ 1008 h 1092"/>
            </a:gdLst>
            <a:ahLst/>
            <a:cxnLst>
              <a:cxn ang="0">
                <a:pos x="T0" y="T1"/>
              </a:cxn>
              <a:cxn ang="0">
                <a:pos x="T2" y="T3"/>
              </a:cxn>
              <a:cxn ang="0">
                <a:pos x="T4" y="T5"/>
              </a:cxn>
              <a:cxn ang="0">
                <a:pos x="T6" y="T7"/>
              </a:cxn>
              <a:cxn ang="0">
                <a:pos x="T8" y="T9"/>
              </a:cxn>
              <a:cxn ang="0">
                <a:pos x="T10" y="T11"/>
              </a:cxn>
              <a:cxn ang="0">
                <a:pos x="T12" y="T13"/>
              </a:cxn>
            </a:cxnLst>
            <a:rect l="0" t="0" r="r" b="b"/>
            <a:pathLst>
              <a:path w="5766" h="1092">
                <a:moveTo>
                  <a:pt x="8" y="1000"/>
                </a:moveTo>
                <a:cubicBezTo>
                  <a:pt x="302" y="1012"/>
                  <a:pt x="774" y="1092"/>
                  <a:pt x="1778" y="1072"/>
                </a:cubicBezTo>
                <a:cubicBezTo>
                  <a:pt x="2782" y="1052"/>
                  <a:pt x="5098" y="529"/>
                  <a:pt x="5760" y="324"/>
                </a:cubicBezTo>
                <a:lnTo>
                  <a:pt x="5766" y="0"/>
                </a:lnTo>
                <a:cubicBezTo>
                  <a:pt x="5264" y="296"/>
                  <a:pt x="2820" y="1038"/>
                  <a:pt x="1764" y="1032"/>
                </a:cubicBezTo>
                <a:cubicBezTo>
                  <a:pt x="708" y="1026"/>
                  <a:pt x="116" y="744"/>
                  <a:pt x="0" y="720"/>
                </a:cubicBezTo>
                <a:lnTo>
                  <a:pt x="0" y="1008"/>
                </a:lnTo>
              </a:path>
            </a:pathLst>
          </a:custGeom>
          <a:solidFill>
            <a:srgbClr val="FFFFFF">
              <a:alpha val="89999"/>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Freeform 35"/>
          <p:cNvSpPr>
            <a:spLocks/>
          </p:cNvSpPr>
          <p:nvPr/>
        </p:nvSpPr>
        <p:spPr bwMode="gray">
          <a:xfrm>
            <a:off x="0" y="5181600"/>
            <a:ext cx="9169400" cy="977900"/>
          </a:xfrm>
          <a:custGeom>
            <a:avLst/>
            <a:gdLst>
              <a:gd name="T0" fmla="*/ 0 w 5776"/>
              <a:gd name="T1" fmla="*/ 58 h 616"/>
              <a:gd name="T2" fmla="*/ 1584 w 5776"/>
              <a:gd name="T3" fmla="*/ 586 h 616"/>
              <a:gd name="T4" fmla="*/ 5768 w 5776"/>
              <a:gd name="T5" fmla="*/ 0 h 616"/>
              <a:gd name="T6" fmla="*/ 5776 w 5776"/>
              <a:gd name="T7" fmla="*/ 32 h 616"/>
              <a:gd name="T8" fmla="*/ 1584 w 5776"/>
              <a:gd name="T9" fmla="*/ 598 h 616"/>
              <a:gd name="T10" fmla="*/ 4 w 5776"/>
              <a:gd name="T11" fmla="*/ 92 h 616"/>
              <a:gd name="T12" fmla="*/ 0 w 5776"/>
              <a:gd name="T13" fmla="*/ 58 h 616"/>
            </a:gdLst>
            <a:ahLst/>
            <a:cxnLst>
              <a:cxn ang="0">
                <a:pos x="T0" y="T1"/>
              </a:cxn>
              <a:cxn ang="0">
                <a:pos x="T2" y="T3"/>
              </a:cxn>
              <a:cxn ang="0">
                <a:pos x="T4" y="T5"/>
              </a:cxn>
              <a:cxn ang="0">
                <a:pos x="T6" y="T7"/>
              </a:cxn>
              <a:cxn ang="0">
                <a:pos x="T8" y="T9"/>
              </a:cxn>
              <a:cxn ang="0">
                <a:pos x="T10" y="T11"/>
              </a:cxn>
              <a:cxn ang="0">
                <a:pos x="T12" y="T13"/>
              </a:cxn>
            </a:cxnLst>
            <a:rect l="0" t="0" r="r" b="b"/>
            <a:pathLst>
              <a:path w="5776" h="616">
                <a:moveTo>
                  <a:pt x="0" y="58"/>
                </a:moveTo>
                <a:cubicBezTo>
                  <a:pt x="116" y="98"/>
                  <a:pt x="606" y="574"/>
                  <a:pt x="1584" y="586"/>
                </a:cubicBezTo>
                <a:cubicBezTo>
                  <a:pt x="2562" y="598"/>
                  <a:pt x="4364" y="324"/>
                  <a:pt x="5768" y="0"/>
                </a:cubicBezTo>
                <a:lnTo>
                  <a:pt x="5776" y="32"/>
                </a:lnTo>
                <a:cubicBezTo>
                  <a:pt x="4336" y="356"/>
                  <a:pt x="2550" y="616"/>
                  <a:pt x="1584" y="598"/>
                </a:cubicBezTo>
                <a:cubicBezTo>
                  <a:pt x="618" y="580"/>
                  <a:pt x="152" y="157"/>
                  <a:pt x="4" y="92"/>
                </a:cubicBezTo>
                <a:lnTo>
                  <a:pt x="0" y="58"/>
                </a:lnTo>
                <a:close/>
              </a:path>
            </a:pathLst>
          </a:custGeom>
          <a:solidFill>
            <a:schemeClr val="tx1">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7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rot="853024">
            <a:off x="1062038" y="1265238"/>
            <a:ext cx="6858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Rectangle 11"/>
          <p:cNvSpPr>
            <a:spLocks noGrp="1" noChangeArrowheads="1"/>
          </p:cNvSpPr>
          <p:nvPr>
            <p:ph type="ctrTitle" sz="quarter"/>
          </p:nvPr>
        </p:nvSpPr>
        <p:spPr bwMode="gray">
          <a:xfrm>
            <a:off x="2819400" y="914400"/>
            <a:ext cx="6097588" cy="1371600"/>
          </a:xfrm>
        </p:spPr>
        <p:txBody>
          <a:bodyPr/>
          <a:lstStyle>
            <a:lvl1pPr algn="r">
              <a:defRPr sz="4400"/>
            </a:lvl1pPr>
          </a:lstStyle>
          <a:p>
            <a:pPr lvl="0"/>
            <a:r>
              <a:rPr lang="en-US" noProof="0" smtClean="0"/>
              <a:t>Click to edit Master title style</a:t>
            </a:r>
          </a:p>
        </p:txBody>
      </p:sp>
      <p:sp>
        <p:nvSpPr>
          <p:cNvPr id="35852" name="Rectangle 12"/>
          <p:cNvSpPr>
            <a:spLocks noGrp="1" noChangeArrowheads="1"/>
          </p:cNvSpPr>
          <p:nvPr>
            <p:ph type="subTitle" sz="quarter" idx="1"/>
          </p:nvPr>
        </p:nvSpPr>
        <p:spPr bwMode="gray">
          <a:xfrm>
            <a:off x="3505200" y="2590800"/>
            <a:ext cx="5410200" cy="609600"/>
          </a:xfrm>
        </p:spPr>
        <p:txBody>
          <a:bodyPr/>
          <a:lstStyle>
            <a:lvl1pPr marL="0" indent="0" algn="r">
              <a:buFont typeface="Wingdings" pitchFamily="2" charset="2"/>
              <a:buNone/>
              <a:defRPr sz="2400">
                <a:latin typeface="Arial" charset="0"/>
              </a:defRPr>
            </a:lvl1pPr>
          </a:lstStyle>
          <a:p>
            <a:pPr lvl="0"/>
            <a:r>
              <a:rPr lang="en-US" noProof="0" smtClean="0"/>
              <a:t>Click to edit Master subtitle style</a:t>
            </a:r>
          </a:p>
        </p:txBody>
      </p:sp>
      <p:sp>
        <p:nvSpPr>
          <p:cNvPr id="35853" name="Rectangle 13"/>
          <p:cNvSpPr>
            <a:spLocks noGrp="1" noChangeArrowheads="1"/>
          </p:cNvSpPr>
          <p:nvPr>
            <p:ph type="dt" sz="quarter" idx="2"/>
          </p:nvPr>
        </p:nvSpPr>
        <p:spPr>
          <a:xfrm>
            <a:off x="457200" y="6564313"/>
            <a:ext cx="2133600" cy="217487"/>
          </a:xfrm>
        </p:spPr>
        <p:txBody>
          <a:bodyPr/>
          <a:lstStyle>
            <a:lvl1pPr>
              <a:defRPr>
                <a:solidFill>
                  <a:schemeClr val="tx1"/>
                </a:solidFill>
              </a:defRPr>
            </a:lvl1pPr>
          </a:lstStyle>
          <a:p>
            <a:fld id="{78BA622B-1134-4ECE-AAFA-45DDE9F22D08}" type="datetimeFigureOut">
              <a:rPr lang="en-US" smtClean="0"/>
              <a:t>4/24/2015</a:t>
            </a:fld>
            <a:endParaRPr lang="en-US"/>
          </a:p>
        </p:txBody>
      </p:sp>
      <p:sp>
        <p:nvSpPr>
          <p:cNvPr id="35855" name="Rectangle 15"/>
          <p:cNvSpPr>
            <a:spLocks noGrp="1" noChangeArrowheads="1"/>
          </p:cNvSpPr>
          <p:nvPr>
            <p:ph type="sldNum" sz="quarter" idx="4"/>
          </p:nvPr>
        </p:nvSpPr>
        <p:spPr bwMode="gray">
          <a:xfrm>
            <a:off x="3048000" y="6553200"/>
            <a:ext cx="2743200" cy="217488"/>
          </a:xfrm>
        </p:spPr>
        <p:txBody>
          <a:bodyPr/>
          <a:lstStyle>
            <a:lvl1pPr>
              <a:defRPr>
                <a:solidFill>
                  <a:schemeClr val="tx1"/>
                </a:solidFill>
              </a:defRPr>
            </a:lvl1pPr>
          </a:lstStyle>
          <a:p>
            <a:fld id="{FCE2971C-8DAC-40F9-B780-6671D6FB31E1}" type="slidenum">
              <a:rPr lang="en-US" smtClean="0"/>
              <a:t>‹#›</a:t>
            </a:fld>
            <a:endParaRPr lang="en-US"/>
          </a:p>
        </p:txBody>
      </p:sp>
      <p:pic>
        <p:nvPicPr>
          <p:cNvPr id="3586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267200" y="4379913"/>
            <a:ext cx="396240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rot="385846">
            <a:off x="1897063" y="4740275"/>
            <a:ext cx="220980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7"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609600" y="3352800"/>
            <a:ext cx="28194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8"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rot="-1037149">
            <a:off x="1573213" y="2192338"/>
            <a:ext cx="1000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9"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1295400" y="1649413"/>
            <a:ext cx="1905000"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1"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81000" y="609600"/>
            <a:ext cx="1447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4" name="Rectangle 14"/>
          <p:cNvSpPr>
            <a:spLocks noGrp="1" noChangeArrowheads="1"/>
          </p:cNvSpPr>
          <p:nvPr>
            <p:ph type="ftr" sz="quarter" idx="3"/>
          </p:nvPr>
        </p:nvSpPr>
        <p:spPr>
          <a:xfrm>
            <a:off x="5791200" y="6477000"/>
            <a:ext cx="3124200" cy="304800"/>
          </a:xfrm>
        </p:spPr>
        <p:txBody>
          <a:bodyPr/>
          <a:lstStyle>
            <a:lvl1pPr>
              <a:defRPr b="1"/>
            </a:lvl1pPr>
          </a:lstStyle>
          <a:p>
            <a:endParaRPr lang="en-US"/>
          </a:p>
        </p:txBody>
      </p:sp>
      <p:sp>
        <p:nvSpPr>
          <p:cNvPr id="35873" name="Text Box 33"/>
          <p:cNvSpPr txBox="1">
            <a:spLocks noChangeArrowheads="1"/>
          </p:cNvSpPr>
          <p:nvPr/>
        </p:nvSpPr>
        <p:spPr bwMode="gray">
          <a:xfrm>
            <a:off x="4724400" y="4724400"/>
            <a:ext cx="2971800" cy="519113"/>
          </a:xfrm>
          <a:prstGeom prst="rect">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1">
                <a:solidFill>
                  <a:schemeClr val="bg2"/>
                </a:solidFill>
                <a:latin typeface="Arial" charset="0"/>
              </a:rPr>
              <a:t>Company </a:t>
            </a:r>
            <a:r>
              <a:rPr lang="en-US" sz="2800" b="1">
                <a:solidFill>
                  <a:schemeClr val="bg2"/>
                </a:solidFill>
                <a:latin typeface="Arial" charset="0"/>
              </a:rPr>
              <a:t>LOGO</a:t>
            </a:r>
          </a:p>
        </p:txBody>
      </p:sp>
      <p:grpSp>
        <p:nvGrpSpPr>
          <p:cNvPr id="35933" name="Group 93"/>
          <p:cNvGrpSpPr>
            <a:grpSpLocks/>
          </p:cNvGrpSpPr>
          <p:nvPr/>
        </p:nvGrpSpPr>
        <p:grpSpPr bwMode="auto">
          <a:xfrm>
            <a:off x="5715000" y="1371600"/>
            <a:ext cx="3533775" cy="3427413"/>
            <a:chOff x="3665" y="622"/>
            <a:chExt cx="2161" cy="2063"/>
          </a:xfrm>
        </p:grpSpPr>
        <p:sp>
          <p:nvSpPr>
            <p:cNvPr id="35912" name="Freeform 72"/>
            <p:cNvSpPr>
              <a:spLocks/>
            </p:cNvSpPr>
            <p:nvPr userDrawn="1"/>
          </p:nvSpPr>
          <p:spPr bwMode="gray">
            <a:xfrm rot="-667772" flipH="1" flipV="1">
              <a:off x="3665" y="2493"/>
              <a:ext cx="674" cy="192"/>
            </a:xfrm>
            <a:custGeom>
              <a:avLst/>
              <a:gdLst>
                <a:gd name="T0" fmla="*/ 14 w 674"/>
                <a:gd name="T1" fmla="*/ 0 h 192"/>
                <a:gd name="T2" fmla="*/ 674 w 674"/>
                <a:gd name="T3" fmla="*/ 116 h 192"/>
                <a:gd name="T4" fmla="*/ 660 w 674"/>
                <a:gd name="T5" fmla="*/ 192 h 192"/>
                <a:gd name="T6" fmla="*/ 0 w 674"/>
                <a:gd name="T7" fmla="*/ 75 h 192"/>
                <a:gd name="T8" fmla="*/ 14 w 674"/>
                <a:gd name="T9" fmla="*/ 0 h 192"/>
              </a:gdLst>
              <a:ahLst/>
              <a:cxnLst>
                <a:cxn ang="0">
                  <a:pos x="T0" y="T1"/>
                </a:cxn>
                <a:cxn ang="0">
                  <a:pos x="T2" y="T3"/>
                </a:cxn>
                <a:cxn ang="0">
                  <a:pos x="T4" y="T5"/>
                </a:cxn>
                <a:cxn ang="0">
                  <a:pos x="T6" y="T7"/>
                </a:cxn>
                <a:cxn ang="0">
                  <a:pos x="T8" y="T9"/>
                </a:cxn>
              </a:cxnLst>
              <a:rect l="0" t="0" r="r" b="b"/>
              <a:pathLst>
                <a:path w="674" h="192">
                  <a:moveTo>
                    <a:pt x="14" y="0"/>
                  </a:moveTo>
                  <a:lnTo>
                    <a:pt x="674" y="116"/>
                  </a:lnTo>
                  <a:lnTo>
                    <a:pt x="660" y="192"/>
                  </a:lnTo>
                  <a:lnTo>
                    <a:pt x="0" y="75"/>
                  </a:lnTo>
                  <a:lnTo>
                    <a:pt x="1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3" name="Freeform 73"/>
            <p:cNvSpPr>
              <a:spLocks/>
            </p:cNvSpPr>
            <p:nvPr userDrawn="1"/>
          </p:nvSpPr>
          <p:spPr bwMode="gray">
            <a:xfrm rot="-667772" flipH="1" flipV="1">
              <a:off x="3672" y="2327"/>
              <a:ext cx="667" cy="247"/>
            </a:xfrm>
            <a:custGeom>
              <a:avLst/>
              <a:gdLst>
                <a:gd name="T0" fmla="*/ 20 w 667"/>
                <a:gd name="T1" fmla="*/ 0 h 247"/>
                <a:gd name="T2" fmla="*/ 667 w 667"/>
                <a:gd name="T3" fmla="*/ 173 h 247"/>
                <a:gd name="T4" fmla="*/ 647 w 667"/>
                <a:gd name="T5" fmla="*/ 247 h 247"/>
                <a:gd name="T6" fmla="*/ 0 w 667"/>
                <a:gd name="T7" fmla="*/ 74 h 247"/>
                <a:gd name="T8" fmla="*/ 20 w 667"/>
                <a:gd name="T9" fmla="*/ 0 h 247"/>
              </a:gdLst>
              <a:ahLst/>
              <a:cxnLst>
                <a:cxn ang="0">
                  <a:pos x="T0" y="T1"/>
                </a:cxn>
                <a:cxn ang="0">
                  <a:pos x="T2" y="T3"/>
                </a:cxn>
                <a:cxn ang="0">
                  <a:pos x="T4" y="T5"/>
                </a:cxn>
                <a:cxn ang="0">
                  <a:pos x="T6" y="T7"/>
                </a:cxn>
                <a:cxn ang="0">
                  <a:pos x="T8" y="T9"/>
                </a:cxn>
              </a:cxnLst>
              <a:rect l="0" t="0" r="r" b="b"/>
              <a:pathLst>
                <a:path w="667" h="247">
                  <a:moveTo>
                    <a:pt x="20" y="0"/>
                  </a:moveTo>
                  <a:lnTo>
                    <a:pt x="667" y="173"/>
                  </a:lnTo>
                  <a:lnTo>
                    <a:pt x="647" y="247"/>
                  </a:lnTo>
                  <a:lnTo>
                    <a:pt x="0" y="74"/>
                  </a:lnTo>
                  <a:lnTo>
                    <a:pt x="20"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4" name="Freeform 74"/>
            <p:cNvSpPr>
              <a:spLocks/>
            </p:cNvSpPr>
            <p:nvPr userDrawn="1"/>
          </p:nvSpPr>
          <p:spPr bwMode="gray">
            <a:xfrm rot="-667772" flipH="1" flipV="1">
              <a:off x="3693" y="2161"/>
              <a:ext cx="655" cy="301"/>
            </a:xfrm>
            <a:custGeom>
              <a:avLst/>
              <a:gdLst>
                <a:gd name="T0" fmla="*/ 26 w 655"/>
                <a:gd name="T1" fmla="*/ 0 h 301"/>
                <a:gd name="T2" fmla="*/ 655 w 655"/>
                <a:gd name="T3" fmla="*/ 229 h 301"/>
                <a:gd name="T4" fmla="*/ 629 w 655"/>
                <a:gd name="T5" fmla="*/ 301 h 301"/>
                <a:gd name="T6" fmla="*/ 0 w 655"/>
                <a:gd name="T7" fmla="*/ 72 h 301"/>
                <a:gd name="T8" fmla="*/ 26 w 655"/>
                <a:gd name="T9" fmla="*/ 0 h 301"/>
              </a:gdLst>
              <a:ahLst/>
              <a:cxnLst>
                <a:cxn ang="0">
                  <a:pos x="T0" y="T1"/>
                </a:cxn>
                <a:cxn ang="0">
                  <a:pos x="T2" y="T3"/>
                </a:cxn>
                <a:cxn ang="0">
                  <a:pos x="T4" y="T5"/>
                </a:cxn>
                <a:cxn ang="0">
                  <a:pos x="T6" y="T7"/>
                </a:cxn>
                <a:cxn ang="0">
                  <a:pos x="T8" y="T9"/>
                </a:cxn>
              </a:cxnLst>
              <a:rect l="0" t="0" r="r" b="b"/>
              <a:pathLst>
                <a:path w="655" h="301">
                  <a:moveTo>
                    <a:pt x="26" y="0"/>
                  </a:moveTo>
                  <a:lnTo>
                    <a:pt x="655" y="229"/>
                  </a:lnTo>
                  <a:lnTo>
                    <a:pt x="629" y="301"/>
                  </a:lnTo>
                  <a:lnTo>
                    <a:pt x="0" y="72"/>
                  </a:lnTo>
                  <a:lnTo>
                    <a:pt x="2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5" name="Freeform 75"/>
            <p:cNvSpPr>
              <a:spLocks/>
            </p:cNvSpPr>
            <p:nvPr userDrawn="1"/>
          </p:nvSpPr>
          <p:spPr bwMode="gray">
            <a:xfrm rot="-667772" flipH="1" flipV="1">
              <a:off x="3728" y="1998"/>
              <a:ext cx="639" cy="353"/>
            </a:xfrm>
            <a:custGeom>
              <a:avLst/>
              <a:gdLst>
                <a:gd name="T0" fmla="*/ 32 w 639"/>
                <a:gd name="T1" fmla="*/ 0 h 353"/>
                <a:gd name="T2" fmla="*/ 639 w 639"/>
                <a:gd name="T3" fmla="*/ 283 h 353"/>
                <a:gd name="T4" fmla="*/ 606 w 639"/>
                <a:gd name="T5" fmla="*/ 353 h 353"/>
                <a:gd name="T6" fmla="*/ 0 w 639"/>
                <a:gd name="T7" fmla="*/ 70 h 353"/>
                <a:gd name="T8" fmla="*/ 32 w 639"/>
                <a:gd name="T9" fmla="*/ 0 h 353"/>
              </a:gdLst>
              <a:ahLst/>
              <a:cxnLst>
                <a:cxn ang="0">
                  <a:pos x="T0" y="T1"/>
                </a:cxn>
                <a:cxn ang="0">
                  <a:pos x="T2" y="T3"/>
                </a:cxn>
                <a:cxn ang="0">
                  <a:pos x="T4" y="T5"/>
                </a:cxn>
                <a:cxn ang="0">
                  <a:pos x="T6" y="T7"/>
                </a:cxn>
                <a:cxn ang="0">
                  <a:pos x="T8" y="T9"/>
                </a:cxn>
              </a:cxnLst>
              <a:rect l="0" t="0" r="r" b="b"/>
              <a:pathLst>
                <a:path w="639" h="353">
                  <a:moveTo>
                    <a:pt x="32" y="0"/>
                  </a:moveTo>
                  <a:lnTo>
                    <a:pt x="639" y="283"/>
                  </a:lnTo>
                  <a:lnTo>
                    <a:pt x="606" y="353"/>
                  </a:lnTo>
                  <a:lnTo>
                    <a:pt x="0" y="70"/>
                  </a:lnTo>
                  <a:lnTo>
                    <a:pt x="32"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6" name="Freeform 76"/>
            <p:cNvSpPr>
              <a:spLocks/>
            </p:cNvSpPr>
            <p:nvPr userDrawn="1"/>
          </p:nvSpPr>
          <p:spPr bwMode="gray">
            <a:xfrm rot="-667772" flipH="1" flipV="1">
              <a:off x="3778" y="1841"/>
              <a:ext cx="617" cy="400"/>
            </a:xfrm>
            <a:custGeom>
              <a:avLst/>
              <a:gdLst>
                <a:gd name="T0" fmla="*/ 37 w 617"/>
                <a:gd name="T1" fmla="*/ 0 h 400"/>
                <a:gd name="T2" fmla="*/ 617 w 617"/>
                <a:gd name="T3" fmla="*/ 334 h 400"/>
                <a:gd name="T4" fmla="*/ 579 w 617"/>
                <a:gd name="T5" fmla="*/ 400 h 400"/>
                <a:gd name="T6" fmla="*/ 0 w 617"/>
                <a:gd name="T7" fmla="*/ 66 h 400"/>
                <a:gd name="T8" fmla="*/ 37 w 617"/>
                <a:gd name="T9" fmla="*/ 0 h 400"/>
              </a:gdLst>
              <a:ahLst/>
              <a:cxnLst>
                <a:cxn ang="0">
                  <a:pos x="T0" y="T1"/>
                </a:cxn>
                <a:cxn ang="0">
                  <a:pos x="T2" y="T3"/>
                </a:cxn>
                <a:cxn ang="0">
                  <a:pos x="T4" y="T5"/>
                </a:cxn>
                <a:cxn ang="0">
                  <a:pos x="T6" y="T7"/>
                </a:cxn>
                <a:cxn ang="0">
                  <a:pos x="T8" y="T9"/>
                </a:cxn>
              </a:cxnLst>
              <a:rect l="0" t="0" r="r" b="b"/>
              <a:pathLst>
                <a:path w="617" h="400">
                  <a:moveTo>
                    <a:pt x="37" y="0"/>
                  </a:moveTo>
                  <a:lnTo>
                    <a:pt x="617" y="334"/>
                  </a:lnTo>
                  <a:lnTo>
                    <a:pt x="579" y="400"/>
                  </a:lnTo>
                  <a:lnTo>
                    <a:pt x="0" y="66"/>
                  </a:lnTo>
                  <a:lnTo>
                    <a:pt x="3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7" name="Freeform 77"/>
            <p:cNvSpPr>
              <a:spLocks/>
            </p:cNvSpPr>
            <p:nvPr userDrawn="1"/>
          </p:nvSpPr>
          <p:spPr bwMode="gray">
            <a:xfrm rot="-667772" flipH="1" flipV="1">
              <a:off x="3841" y="1688"/>
              <a:ext cx="592" cy="446"/>
            </a:xfrm>
            <a:custGeom>
              <a:avLst/>
              <a:gdLst>
                <a:gd name="T0" fmla="*/ 44 w 592"/>
                <a:gd name="T1" fmla="*/ 0 h 446"/>
                <a:gd name="T2" fmla="*/ 592 w 592"/>
                <a:gd name="T3" fmla="*/ 383 h 446"/>
                <a:gd name="T4" fmla="*/ 548 w 592"/>
                <a:gd name="T5" fmla="*/ 446 h 446"/>
                <a:gd name="T6" fmla="*/ 0 w 592"/>
                <a:gd name="T7" fmla="*/ 62 h 446"/>
                <a:gd name="T8" fmla="*/ 44 w 592"/>
                <a:gd name="T9" fmla="*/ 0 h 446"/>
              </a:gdLst>
              <a:ahLst/>
              <a:cxnLst>
                <a:cxn ang="0">
                  <a:pos x="T0" y="T1"/>
                </a:cxn>
                <a:cxn ang="0">
                  <a:pos x="T2" y="T3"/>
                </a:cxn>
                <a:cxn ang="0">
                  <a:pos x="T4" y="T5"/>
                </a:cxn>
                <a:cxn ang="0">
                  <a:pos x="T6" y="T7"/>
                </a:cxn>
                <a:cxn ang="0">
                  <a:pos x="T8" y="T9"/>
                </a:cxn>
              </a:cxnLst>
              <a:rect l="0" t="0" r="r" b="b"/>
              <a:pathLst>
                <a:path w="592" h="446">
                  <a:moveTo>
                    <a:pt x="44" y="0"/>
                  </a:moveTo>
                  <a:lnTo>
                    <a:pt x="592" y="383"/>
                  </a:lnTo>
                  <a:lnTo>
                    <a:pt x="548" y="446"/>
                  </a:lnTo>
                  <a:lnTo>
                    <a:pt x="0" y="62"/>
                  </a:lnTo>
                  <a:lnTo>
                    <a:pt x="4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8" name="Freeform 78"/>
            <p:cNvSpPr>
              <a:spLocks/>
            </p:cNvSpPr>
            <p:nvPr userDrawn="1"/>
          </p:nvSpPr>
          <p:spPr bwMode="gray">
            <a:xfrm rot="-667772" flipH="1" flipV="1">
              <a:off x="3917" y="1542"/>
              <a:ext cx="562" cy="489"/>
            </a:xfrm>
            <a:custGeom>
              <a:avLst/>
              <a:gdLst>
                <a:gd name="T0" fmla="*/ 49 w 562"/>
                <a:gd name="T1" fmla="*/ 0 h 489"/>
                <a:gd name="T2" fmla="*/ 562 w 562"/>
                <a:gd name="T3" fmla="*/ 430 h 489"/>
                <a:gd name="T4" fmla="*/ 511 w 562"/>
                <a:gd name="T5" fmla="*/ 489 h 489"/>
                <a:gd name="T6" fmla="*/ 0 w 562"/>
                <a:gd name="T7" fmla="*/ 58 h 489"/>
                <a:gd name="T8" fmla="*/ 49 w 562"/>
                <a:gd name="T9" fmla="*/ 0 h 489"/>
              </a:gdLst>
              <a:ahLst/>
              <a:cxnLst>
                <a:cxn ang="0">
                  <a:pos x="T0" y="T1"/>
                </a:cxn>
                <a:cxn ang="0">
                  <a:pos x="T2" y="T3"/>
                </a:cxn>
                <a:cxn ang="0">
                  <a:pos x="T4" y="T5"/>
                </a:cxn>
                <a:cxn ang="0">
                  <a:pos x="T6" y="T7"/>
                </a:cxn>
                <a:cxn ang="0">
                  <a:pos x="T8" y="T9"/>
                </a:cxn>
              </a:cxnLst>
              <a:rect l="0" t="0" r="r" b="b"/>
              <a:pathLst>
                <a:path w="562" h="489">
                  <a:moveTo>
                    <a:pt x="49" y="0"/>
                  </a:moveTo>
                  <a:lnTo>
                    <a:pt x="562" y="430"/>
                  </a:lnTo>
                  <a:lnTo>
                    <a:pt x="511" y="489"/>
                  </a:lnTo>
                  <a:lnTo>
                    <a:pt x="0" y="58"/>
                  </a:lnTo>
                  <a:lnTo>
                    <a:pt x="4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19" name="Freeform 79"/>
            <p:cNvSpPr>
              <a:spLocks/>
            </p:cNvSpPr>
            <p:nvPr userDrawn="1"/>
          </p:nvSpPr>
          <p:spPr bwMode="gray">
            <a:xfrm rot="-667772" flipH="1" flipV="1">
              <a:off x="4006" y="1404"/>
              <a:ext cx="529" cy="527"/>
            </a:xfrm>
            <a:custGeom>
              <a:avLst/>
              <a:gdLst>
                <a:gd name="T0" fmla="*/ 56 w 529"/>
                <a:gd name="T1" fmla="*/ 0 h 527"/>
                <a:gd name="T2" fmla="*/ 529 w 529"/>
                <a:gd name="T3" fmla="*/ 473 h 527"/>
                <a:gd name="T4" fmla="*/ 474 w 529"/>
                <a:gd name="T5" fmla="*/ 527 h 527"/>
                <a:gd name="T6" fmla="*/ 0 w 529"/>
                <a:gd name="T7" fmla="*/ 54 h 527"/>
                <a:gd name="T8" fmla="*/ 56 w 529"/>
                <a:gd name="T9" fmla="*/ 0 h 527"/>
              </a:gdLst>
              <a:ahLst/>
              <a:cxnLst>
                <a:cxn ang="0">
                  <a:pos x="T0" y="T1"/>
                </a:cxn>
                <a:cxn ang="0">
                  <a:pos x="T2" y="T3"/>
                </a:cxn>
                <a:cxn ang="0">
                  <a:pos x="T4" y="T5"/>
                </a:cxn>
                <a:cxn ang="0">
                  <a:pos x="T6" y="T7"/>
                </a:cxn>
                <a:cxn ang="0">
                  <a:pos x="T8" y="T9"/>
                </a:cxn>
              </a:cxnLst>
              <a:rect l="0" t="0" r="r" b="b"/>
              <a:pathLst>
                <a:path w="529" h="527">
                  <a:moveTo>
                    <a:pt x="56" y="0"/>
                  </a:moveTo>
                  <a:lnTo>
                    <a:pt x="529" y="473"/>
                  </a:lnTo>
                  <a:lnTo>
                    <a:pt x="474" y="527"/>
                  </a:lnTo>
                  <a:lnTo>
                    <a:pt x="0" y="54"/>
                  </a:lnTo>
                  <a:lnTo>
                    <a:pt x="5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0" name="Freeform 80"/>
            <p:cNvSpPr>
              <a:spLocks/>
            </p:cNvSpPr>
            <p:nvPr userDrawn="1"/>
          </p:nvSpPr>
          <p:spPr bwMode="gray">
            <a:xfrm rot="-667772" flipH="1" flipV="1">
              <a:off x="4108" y="1275"/>
              <a:ext cx="490" cy="562"/>
            </a:xfrm>
            <a:custGeom>
              <a:avLst/>
              <a:gdLst>
                <a:gd name="T0" fmla="*/ 59 w 490"/>
                <a:gd name="T1" fmla="*/ 0 h 562"/>
                <a:gd name="T2" fmla="*/ 490 w 490"/>
                <a:gd name="T3" fmla="*/ 513 h 562"/>
                <a:gd name="T4" fmla="*/ 430 w 490"/>
                <a:gd name="T5" fmla="*/ 562 h 562"/>
                <a:gd name="T6" fmla="*/ 0 w 490"/>
                <a:gd name="T7" fmla="*/ 51 h 562"/>
                <a:gd name="T8" fmla="*/ 59 w 490"/>
                <a:gd name="T9" fmla="*/ 0 h 562"/>
              </a:gdLst>
              <a:ahLst/>
              <a:cxnLst>
                <a:cxn ang="0">
                  <a:pos x="T0" y="T1"/>
                </a:cxn>
                <a:cxn ang="0">
                  <a:pos x="T2" y="T3"/>
                </a:cxn>
                <a:cxn ang="0">
                  <a:pos x="T4" y="T5"/>
                </a:cxn>
                <a:cxn ang="0">
                  <a:pos x="T6" y="T7"/>
                </a:cxn>
                <a:cxn ang="0">
                  <a:pos x="T8" y="T9"/>
                </a:cxn>
              </a:cxnLst>
              <a:rect l="0" t="0" r="r" b="b"/>
              <a:pathLst>
                <a:path w="490" h="562">
                  <a:moveTo>
                    <a:pt x="59" y="0"/>
                  </a:moveTo>
                  <a:lnTo>
                    <a:pt x="490" y="513"/>
                  </a:lnTo>
                  <a:lnTo>
                    <a:pt x="430" y="562"/>
                  </a:lnTo>
                  <a:lnTo>
                    <a:pt x="0" y="51"/>
                  </a:lnTo>
                  <a:lnTo>
                    <a:pt x="5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1" name="Freeform 81"/>
            <p:cNvSpPr>
              <a:spLocks/>
            </p:cNvSpPr>
            <p:nvPr userDrawn="1"/>
          </p:nvSpPr>
          <p:spPr bwMode="gray">
            <a:xfrm rot="-667772" flipH="1" flipV="1">
              <a:off x="4223" y="1154"/>
              <a:ext cx="446" cy="593"/>
            </a:xfrm>
            <a:custGeom>
              <a:avLst/>
              <a:gdLst>
                <a:gd name="T0" fmla="*/ 64 w 446"/>
                <a:gd name="T1" fmla="*/ 0 h 593"/>
                <a:gd name="T2" fmla="*/ 446 w 446"/>
                <a:gd name="T3" fmla="*/ 548 h 593"/>
                <a:gd name="T4" fmla="*/ 384 w 446"/>
                <a:gd name="T5" fmla="*/ 593 h 593"/>
                <a:gd name="T6" fmla="*/ 0 w 446"/>
                <a:gd name="T7" fmla="*/ 45 h 593"/>
                <a:gd name="T8" fmla="*/ 64 w 446"/>
                <a:gd name="T9" fmla="*/ 0 h 593"/>
              </a:gdLst>
              <a:ahLst/>
              <a:cxnLst>
                <a:cxn ang="0">
                  <a:pos x="T0" y="T1"/>
                </a:cxn>
                <a:cxn ang="0">
                  <a:pos x="T2" y="T3"/>
                </a:cxn>
                <a:cxn ang="0">
                  <a:pos x="T4" y="T5"/>
                </a:cxn>
                <a:cxn ang="0">
                  <a:pos x="T6" y="T7"/>
                </a:cxn>
                <a:cxn ang="0">
                  <a:pos x="T8" y="T9"/>
                </a:cxn>
              </a:cxnLst>
              <a:rect l="0" t="0" r="r" b="b"/>
              <a:pathLst>
                <a:path w="446" h="593">
                  <a:moveTo>
                    <a:pt x="64" y="0"/>
                  </a:moveTo>
                  <a:lnTo>
                    <a:pt x="446" y="548"/>
                  </a:lnTo>
                  <a:lnTo>
                    <a:pt x="384" y="593"/>
                  </a:lnTo>
                  <a:lnTo>
                    <a:pt x="0" y="45"/>
                  </a:lnTo>
                  <a:lnTo>
                    <a:pt x="6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2" name="Freeform 82"/>
            <p:cNvSpPr>
              <a:spLocks/>
            </p:cNvSpPr>
            <p:nvPr userDrawn="1"/>
          </p:nvSpPr>
          <p:spPr bwMode="gray">
            <a:xfrm rot="-667772" flipH="1" flipV="1">
              <a:off x="4345" y="1045"/>
              <a:ext cx="401" cy="618"/>
            </a:xfrm>
            <a:custGeom>
              <a:avLst/>
              <a:gdLst>
                <a:gd name="T0" fmla="*/ 66 w 401"/>
                <a:gd name="T1" fmla="*/ 0 h 618"/>
                <a:gd name="T2" fmla="*/ 401 w 401"/>
                <a:gd name="T3" fmla="*/ 579 h 618"/>
                <a:gd name="T4" fmla="*/ 334 w 401"/>
                <a:gd name="T5" fmla="*/ 618 h 618"/>
                <a:gd name="T6" fmla="*/ 0 w 401"/>
                <a:gd name="T7" fmla="*/ 38 h 618"/>
                <a:gd name="T8" fmla="*/ 66 w 401"/>
                <a:gd name="T9" fmla="*/ 0 h 618"/>
              </a:gdLst>
              <a:ahLst/>
              <a:cxnLst>
                <a:cxn ang="0">
                  <a:pos x="T0" y="T1"/>
                </a:cxn>
                <a:cxn ang="0">
                  <a:pos x="T2" y="T3"/>
                </a:cxn>
                <a:cxn ang="0">
                  <a:pos x="T4" y="T5"/>
                </a:cxn>
                <a:cxn ang="0">
                  <a:pos x="T6" y="T7"/>
                </a:cxn>
                <a:cxn ang="0">
                  <a:pos x="T8" y="T9"/>
                </a:cxn>
              </a:cxnLst>
              <a:rect l="0" t="0" r="r" b="b"/>
              <a:pathLst>
                <a:path w="401" h="618">
                  <a:moveTo>
                    <a:pt x="66" y="0"/>
                  </a:moveTo>
                  <a:lnTo>
                    <a:pt x="401" y="579"/>
                  </a:lnTo>
                  <a:lnTo>
                    <a:pt x="334" y="618"/>
                  </a:lnTo>
                  <a:lnTo>
                    <a:pt x="0" y="38"/>
                  </a:lnTo>
                  <a:lnTo>
                    <a:pt x="6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3" name="Freeform 83"/>
            <p:cNvSpPr>
              <a:spLocks/>
            </p:cNvSpPr>
            <p:nvPr userDrawn="1"/>
          </p:nvSpPr>
          <p:spPr bwMode="gray">
            <a:xfrm rot="-667772" flipH="1" flipV="1">
              <a:off x="4477" y="947"/>
              <a:ext cx="353" cy="640"/>
            </a:xfrm>
            <a:custGeom>
              <a:avLst/>
              <a:gdLst>
                <a:gd name="T0" fmla="*/ 69 w 353"/>
                <a:gd name="T1" fmla="*/ 0 h 640"/>
                <a:gd name="T2" fmla="*/ 353 w 353"/>
                <a:gd name="T3" fmla="*/ 607 h 640"/>
                <a:gd name="T4" fmla="*/ 282 w 353"/>
                <a:gd name="T5" fmla="*/ 640 h 640"/>
                <a:gd name="T6" fmla="*/ 0 w 353"/>
                <a:gd name="T7" fmla="*/ 33 h 640"/>
                <a:gd name="T8" fmla="*/ 69 w 353"/>
                <a:gd name="T9" fmla="*/ 0 h 640"/>
              </a:gdLst>
              <a:ahLst/>
              <a:cxnLst>
                <a:cxn ang="0">
                  <a:pos x="T0" y="T1"/>
                </a:cxn>
                <a:cxn ang="0">
                  <a:pos x="T2" y="T3"/>
                </a:cxn>
                <a:cxn ang="0">
                  <a:pos x="T4" y="T5"/>
                </a:cxn>
                <a:cxn ang="0">
                  <a:pos x="T6" y="T7"/>
                </a:cxn>
                <a:cxn ang="0">
                  <a:pos x="T8" y="T9"/>
                </a:cxn>
              </a:cxnLst>
              <a:rect l="0" t="0" r="r" b="b"/>
              <a:pathLst>
                <a:path w="353" h="640">
                  <a:moveTo>
                    <a:pt x="69" y="0"/>
                  </a:moveTo>
                  <a:lnTo>
                    <a:pt x="353" y="607"/>
                  </a:lnTo>
                  <a:lnTo>
                    <a:pt x="282" y="640"/>
                  </a:lnTo>
                  <a:lnTo>
                    <a:pt x="0" y="33"/>
                  </a:lnTo>
                  <a:lnTo>
                    <a:pt x="6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4" name="Freeform 84"/>
            <p:cNvSpPr>
              <a:spLocks/>
            </p:cNvSpPr>
            <p:nvPr userDrawn="1"/>
          </p:nvSpPr>
          <p:spPr bwMode="gray">
            <a:xfrm rot="-667772" flipH="1" flipV="1">
              <a:off x="4619" y="861"/>
              <a:ext cx="301" cy="656"/>
            </a:xfrm>
            <a:custGeom>
              <a:avLst/>
              <a:gdLst>
                <a:gd name="T0" fmla="*/ 72 w 301"/>
                <a:gd name="T1" fmla="*/ 0 h 656"/>
                <a:gd name="T2" fmla="*/ 301 w 301"/>
                <a:gd name="T3" fmla="*/ 629 h 656"/>
                <a:gd name="T4" fmla="*/ 228 w 301"/>
                <a:gd name="T5" fmla="*/ 656 h 656"/>
                <a:gd name="T6" fmla="*/ 0 w 301"/>
                <a:gd name="T7" fmla="*/ 27 h 656"/>
                <a:gd name="T8" fmla="*/ 72 w 301"/>
                <a:gd name="T9" fmla="*/ 0 h 656"/>
              </a:gdLst>
              <a:ahLst/>
              <a:cxnLst>
                <a:cxn ang="0">
                  <a:pos x="T0" y="T1"/>
                </a:cxn>
                <a:cxn ang="0">
                  <a:pos x="T2" y="T3"/>
                </a:cxn>
                <a:cxn ang="0">
                  <a:pos x="T4" y="T5"/>
                </a:cxn>
                <a:cxn ang="0">
                  <a:pos x="T6" y="T7"/>
                </a:cxn>
                <a:cxn ang="0">
                  <a:pos x="T8" y="T9"/>
                </a:cxn>
              </a:cxnLst>
              <a:rect l="0" t="0" r="r" b="b"/>
              <a:pathLst>
                <a:path w="301" h="656">
                  <a:moveTo>
                    <a:pt x="72" y="0"/>
                  </a:moveTo>
                  <a:lnTo>
                    <a:pt x="301" y="629"/>
                  </a:lnTo>
                  <a:lnTo>
                    <a:pt x="228" y="656"/>
                  </a:lnTo>
                  <a:lnTo>
                    <a:pt x="0" y="27"/>
                  </a:lnTo>
                  <a:lnTo>
                    <a:pt x="72"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5" name="Freeform 85"/>
            <p:cNvSpPr>
              <a:spLocks/>
            </p:cNvSpPr>
            <p:nvPr userDrawn="1"/>
          </p:nvSpPr>
          <p:spPr bwMode="gray">
            <a:xfrm rot="-667772" flipH="1" flipV="1">
              <a:off x="4767" y="789"/>
              <a:ext cx="248" cy="666"/>
            </a:xfrm>
            <a:custGeom>
              <a:avLst/>
              <a:gdLst>
                <a:gd name="T0" fmla="*/ 74 w 248"/>
                <a:gd name="T1" fmla="*/ 0 h 666"/>
                <a:gd name="T2" fmla="*/ 248 w 248"/>
                <a:gd name="T3" fmla="*/ 646 h 666"/>
                <a:gd name="T4" fmla="*/ 173 w 248"/>
                <a:gd name="T5" fmla="*/ 666 h 666"/>
                <a:gd name="T6" fmla="*/ 0 w 248"/>
                <a:gd name="T7" fmla="*/ 18 h 666"/>
                <a:gd name="T8" fmla="*/ 74 w 248"/>
                <a:gd name="T9" fmla="*/ 0 h 666"/>
              </a:gdLst>
              <a:ahLst/>
              <a:cxnLst>
                <a:cxn ang="0">
                  <a:pos x="T0" y="T1"/>
                </a:cxn>
                <a:cxn ang="0">
                  <a:pos x="T2" y="T3"/>
                </a:cxn>
                <a:cxn ang="0">
                  <a:pos x="T4" y="T5"/>
                </a:cxn>
                <a:cxn ang="0">
                  <a:pos x="T6" y="T7"/>
                </a:cxn>
                <a:cxn ang="0">
                  <a:pos x="T8" y="T9"/>
                </a:cxn>
              </a:cxnLst>
              <a:rect l="0" t="0" r="r" b="b"/>
              <a:pathLst>
                <a:path w="248" h="666">
                  <a:moveTo>
                    <a:pt x="74" y="0"/>
                  </a:moveTo>
                  <a:lnTo>
                    <a:pt x="248" y="646"/>
                  </a:lnTo>
                  <a:lnTo>
                    <a:pt x="173" y="666"/>
                  </a:lnTo>
                  <a:lnTo>
                    <a:pt x="0" y="18"/>
                  </a:lnTo>
                  <a:lnTo>
                    <a:pt x="7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6" name="Freeform 86"/>
            <p:cNvSpPr>
              <a:spLocks/>
            </p:cNvSpPr>
            <p:nvPr userDrawn="1"/>
          </p:nvSpPr>
          <p:spPr bwMode="gray">
            <a:xfrm rot="-667772" flipH="1" flipV="1">
              <a:off x="4923" y="730"/>
              <a:ext cx="192" cy="673"/>
            </a:xfrm>
            <a:custGeom>
              <a:avLst/>
              <a:gdLst>
                <a:gd name="T0" fmla="*/ 76 w 192"/>
                <a:gd name="T1" fmla="*/ 0 h 673"/>
                <a:gd name="T2" fmla="*/ 192 w 192"/>
                <a:gd name="T3" fmla="*/ 660 h 673"/>
                <a:gd name="T4" fmla="*/ 116 w 192"/>
                <a:gd name="T5" fmla="*/ 673 h 673"/>
                <a:gd name="T6" fmla="*/ 0 w 192"/>
                <a:gd name="T7" fmla="*/ 13 h 673"/>
                <a:gd name="T8" fmla="*/ 76 w 192"/>
                <a:gd name="T9" fmla="*/ 0 h 673"/>
              </a:gdLst>
              <a:ahLst/>
              <a:cxnLst>
                <a:cxn ang="0">
                  <a:pos x="T0" y="T1"/>
                </a:cxn>
                <a:cxn ang="0">
                  <a:pos x="T2" y="T3"/>
                </a:cxn>
                <a:cxn ang="0">
                  <a:pos x="T4" y="T5"/>
                </a:cxn>
                <a:cxn ang="0">
                  <a:pos x="T6" y="T7"/>
                </a:cxn>
                <a:cxn ang="0">
                  <a:pos x="T8" y="T9"/>
                </a:cxn>
              </a:cxnLst>
              <a:rect l="0" t="0" r="r" b="b"/>
              <a:pathLst>
                <a:path w="192" h="673">
                  <a:moveTo>
                    <a:pt x="76" y="0"/>
                  </a:moveTo>
                  <a:lnTo>
                    <a:pt x="192" y="660"/>
                  </a:lnTo>
                  <a:lnTo>
                    <a:pt x="116" y="673"/>
                  </a:lnTo>
                  <a:lnTo>
                    <a:pt x="0" y="13"/>
                  </a:lnTo>
                  <a:lnTo>
                    <a:pt x="7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7" name="Freeform 87"/>
            <p:cNvSpPr>
              <a:spLocks/>
            </p:cNvSpPr>
            <p:nvPr userDrawn="1"/>
          </p:nvSpPr>
          <p:spPr bwMode="gray">
            <a:xfrm rot="-667772" flipH="1" flipV="1">
              <a:off x="5083" y="686"/>
              <a:ext cx="136" cy="673"/>
            </a:xfrm>
            <a:custGeom>
              <a:avLst/>
              <a:gdLst>
                <a:gd name="T0" fmla="*/ 77 w 136"/>
                <a:gd name="T1" fmla="*/ 0 h 673"/>
                <a:gd name="T2" fmla="*/ 136 w 136"/>
                <a:gd name="T3" fmla="*/ 667 h 673"/>
                <a:gd name="T4" fmla="*/ 58 w 136"/>
                <a:gd name="T5" fmla="*/ 673 h 673"/>
                <a:gd name="T6" fmla="*/ 0 w 136"/>
                <a:gd name="T7" fmla="*/ 7 h 673"/>
                <a:gd name="T8" fmla="*/ 77 w 136"/>
                <a:gd name="T9" fmla="*/ 0 h 673"/>
              </a:gdLst>
              <a:ahLst/>
              <a:cxnLst>
                <a:cxn ang="0">
                  <a:pos x="T0" y="T1"/>
                </a:cxn>
                <a:cxn ang="0">
                  <a:pos x="T2" y="T3"/>
                </a:cxn>
                <a:cxn ang="0">
                  <a:pos x="T4" y="T5"/>
                </a:cxn>
                <a:cxn ang="0">
                  <a:pos x="T6" y="T7"/>
                </a:cxn>
                <a:cxn ang="0">
                  <a:pos x="T8" y="T9"/>
                </a:cxn>
              </a:cxnLst>
              <a:rect l="0" t="0" r="r" b="b"/>
              <a:pathLst>
                <a:path w="136" h="673">
                  <a:moveTo>
                    <a:pt x="77" y="0"/>
                  </a:moveTo>
                  <a:lnTo>
                    <a:pt x="136" y="667"/>
                  </a:lnTo>
                  <a:lnTo>
                    <a:pt x="58" y="673"/>
                  </a:lnTo>
                  <a:lnTo>
                    <a:pt x="0" y="7"/>
                  </a:lnTo>
                  <a:lnTo>
                    <a:pt x="7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28" name="AutoShape 88"/>
            <p:cNvSpPr>
              <a:spLocks noChangeArrowheads="1"/>
            </p:cNvSpPr>
            <p:nvPr userDrawn="1"/>
          </p:nvSpPr>
          <p:spPr bwMode="gray">
            <a:xfrm rot="-667772" flipH="1" flipV="1">
              <a:off x="5248" y="654"/>
              <a:ext cx="77" cy="670"/>
            </a:xfrm>
            <a:prstGeom prst="roundRect">
              <a:avLst>
                <a:gd name="adj" fmla="val 16667"/>
              </a:avLst>
            </a:prstGeom>
            <a:solidFill>
              <a:srgbClr val="F8F8F8">
                <a:alpha val="10001"/>
              </a:srgbClr>
            </a:solidFill>
            <a:ln>
              <a:noFill/>
            </a:ln>
            <a:extLst>
              <a:ext uri="{91240B29-F687-4F45-9708-019B960494DF}">
                <a14:hiddenLine xmlns:a14="http://schemas.microsoft.com/office/drawing/2010/main" w="0">
                  <a:solidFill>
                    <a:srgbClr val="FBFFF3">
                      <a:alpha val="32001"/>
                    </a:srgbClr>
                  </a:solidFill>
                  <a:round/>
                  <a:headEnd/>
                  <a:tailEnd/>
                </a14:hiddenLine>
              </a:ext>
            </a:extLst>
          </p:spPr>
          <p:txBody>
            <a:bodyPr/>
            <a:lstStyle/>
            <a:p>
              <a:endParaRPr lang="en-US"/>
            </a:p>
          </p:txBody>
        </p:sp>
        <p:sp>
          <p:nvSpPr>
            <p:cNvPr id="35929" name="Freeform 89"/>
            <p:cNvSpPr>
              <a:spLocks/>
            </p:cNvSpPr>
            <p:nvPr userDrawn="1"/>
          </p:nvSpPr>
          <p:spPr bwMode="gray">
            <a:xfrm rot="-667772" flipH="1" flipV="1">
              <a:off x="5357" y="631"/>
              <a:ext cx="135" cy="673"/>
            </a:xfrm>
            <a:custGeom>
              <a:avLst/>
              <a:gdLst>
                <a:gd name="T0" fmla="*/ 59 w 135"/>
                <a:gd name="T1" fmla="*/ 0 h 673"/>
                <a:gd name="T2" fmla="*/ 135 w 135"/>
                <a:gd name="T3" fmla="*/ 7 h 673"/>
                <a:gd name="T4" fmla="*/ 76 w 135"/>
                <a:gd name="T5" fmla="*/ 673 h 673"/>
                <a:gd name="T6" fmla="*/ 0 w 135"/>
                <a:gd name="T7" fmla="*/ 666 h 673"/>
                <a:gd name="T8" fmla="*/ 59 w 135"/>
                <a:gd name="T9" fmla="*/ 0 h 673"/>
              </a:gdLst>
              <a:ahLst/>
              <a:cxnLst>
                <a:cxn ang="0">
                  <a:pos x="T0" y="T1"/>
                </a:cxn>
                <a:cxn ang="0">
                  <a:pos x="T2" y="T3"/>
                </a:cxn>
                <a:cxn ang="0">
                  <a:pos x="T4" y="T5"/>
                </a:cxn>
                <a:cxn ang="0">
                  <a:pos x="T6" y="T7"/>
                </a:cxn>
                <a:cxn ang="0">
                  <a:pos x="T8" y="T9"/>
                </a:cxn>
              </a:cxnLst>
              <a:rect l="0" t="0" r="r" b="b"/>
              <a:pathLst>
                <a:path w="135" h="673">
                  <a:moveTo>
                    <a:pt x="59" y="0"/>
                  </a:moveTo>
                  <a:lnTo>
                    <a:pt x="135" y="7"/>
                  </a:lnTo>
                  <a:lnTo>
                    <a:pt x="76" y="673"/>
                  </a:lnTo>
                  <a:lnTo>
                    <a:pt x="0" y="666"/>
                  </a:lnTo>
                  <a:lnTo>
                    <a:pt x="5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30" name="Freeform 90"/>
            <p:cNvSpPr>
              <a:spLocks/>
            </p:cNvSpPr>
            <p:nvPr userDrawn="1"/>
          </p:nvSpPr>
          <p:spPr bwMode="gray">
            <a:xfrm rot="-667772" flipH="1" flipV="1">
              <a:off x="5467" y="622"/>
              <a:ext cx="192" cy="672"/>
            </a:xfrm>
            <a:custGeom>
              <a:avLst/>
              <a:gdLst>
                <a:gd name="T0" fmla="*/ 117 w 192"/>
                <a:gd name="T1" fmla="*/ 0 h 672"/>
                <a:gd name="T2" fmla="*/ 192 w 192"/>
                <a:gd name="T3" fmla="*/ 13 h 672"/>
                <a:gd name="T4" fmla="*/ 76 w 192"/>
                <a:gd name="T5" fmla="*/ 672 h 672"/>
                <a:gd name="T6" fmla="*/ 0 w 192"/>
                <a:gd name="T7" fmla="*/ 659 h 672"/>
                <a:gd name="T8" fmla="*/ 117 w 192"/>
                <a:gd name="T9" fmla="*/ 0 h 672"/>
              </a:gdLst>
              <a:ahLst/>
              <a:cxnLst>
                <a:cxn ang="0">
                  <a:pos x="T0" y="T1"/>
                </a:cxn>
                <a:cxn ang="0">
                  <a:pos x="T2" y="T3"/>
                </a:cxn>
                <a:cxn ang="0">
                  <a:pos x="T4" y="T5"/>
                </a:cxn>
                <a:cxn ang="0">
                  <a:pos x="T6" y="T7"/>
                </a:cxn>
                <a:cxn ang="0">
                  <a:pos x="T8" y="T9"/>
                </a:cxn>
              </a:cxnLst>
              <a:rect l="0" t="0" r="r" b="b"/>
              <a:pathLst>
                <a:path w="192" h="672">
                  <a:moveTo>
                    <a:pt x="117" y="0"/>
                  </a:moveTo>
                  <a:lnTo>
                    <a:pt x="192" y="13"/>
                  </a:lnTo>
                  <a:lnTo>
                    <a:pt x="76" y="672"/>
                  </a:lnTo>
                  <a:lnTo>
                    <a:pt x="0" y="659"/>
                  </a:lnTo>
                  <a:lnTo>
                    <a:pt x="11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5931" name="Freeform 91"/>
            <p:cNvSpPr>
              <a:spLocks/>
            </p:cNvSpPr>
            <p:nvPr userDrawn="1"/>
          </p:nvSpPr>
          <p:spPr bwMode="gray">
            <a:xfrm rot="-667772" flipH="1" flipV="1">
              <a:off x="5579" y="628"/>
              <a:ext cx="247" cy="666"/>
            </a:xfrm>
            <a:custGeom>
              <a:avLst/>
              <a:gdLst>
                <a:gd name="T0" fmla="*/ 172 w 247"/>
                <a:gd name="T1" fmla="*/ 0 h 666"/>
                <a:gd name="T2" fmla="*/ 247 w 247"/>
                <a:gd name="T3" fmla="*/ 20 h 666"/>
                <a:gd name="T4" fmla="*/ 74 w 247"/>
                <a:gd name="T5" fmla="*/ 666 h 666"/>
                <a:gd name="T6" fmla="*/ 0 w 247"/>
                <a:gd name="T7" fmla="*/ 646 h 666"/>
                <a:gd name="T8" fmla="*/ 172 w 247"/>
                <a:gd name="T9" fmla="*/ 0 h 666"/>
              </a:gdLst>
              <a:ahLst/>
              <a:cxnLst>
                <a:cxn ang="0">
                  <a:pos x="T0" y="T1"/>
                </a:cxn>
                <a:cxn ang="0">
                  <a:pos x="T2" y="T3"/>
                </a:cxn>
                <a:cxn ang="0">
                  <a:pos x="T4" y="T5"/>
                </a:cxn>
                <a:cxn ang="0">
                  <a:pos x="T6" y="T7"/>
                </a:cxn>
                <a:cxn ang="0">
                  <a:pos x="T8" y="T9"/>
                </a:cxn>
              </a:cxnLst>
              <a:rect l="0" t="0" r="r" b="b"/>
              <a:pathLst>
                <a:path w="247" h="666">
                  <a:moveTo>
                    <a:pt x="172" y="0"/>
                  </a:moveTo>
                  <a:lnTo>
                    <a:pt x="247" y="20"/>
                  </a:lnTo>
                  <a:lnTo>
                    <a:pt x="74" y="666"/>
                  </a:lnTo>
                  <a:lnTo>
                    <a:pt x="0" y="646"/>
                  </a:lnTo>
                  <a:lnTo>
                    <a:pt x="172"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5871"/>
                                        </p:tgtEl>
                                        <p:attrNameLst>
                                          <p:attrName>style.visibility</p:attrName>
                                        </p:attrNameLst>
                                      </p:cBhvr>
                                      <p:to>
                                        <p:strVal val="visible"/>
                                      </p:to>
                                    </p:set>
                                    <p:anim calcmode="lin" valueType="num">
                                      <p:cBhvr>
                                        <p:cTn id="7" dur="1000" fill="hold"/>
                                        <p:tgtEl>
                                          <p:spTgt spid="35871"/>
                                        </p:tgtEl>
                                        <p:attrNameLst>
                                          <p:attrName>ppt_w</p:attrName>
                                        </p:attrNameLst>
                                      </p:cBhvr>
                                      <p:tavLst>
                                        <p:tav tm="0">
                                          <p:val>
                                            <p:fltVal val="0"/>
                                          </p:val>
                                        </p:tav>
                                        <p:tav tm="100000">
                                          <p:val>
                                            <p:strVal val="#ppt_w"/>
                                          </p:val>
                                        </p:tav>
                                      </p:tavLst>
                                    </p:anim>
                                    <p:anim calcmode="lin" valueType="num">
                                      <p:cBhvr>
                                        <p:cTn id="8" dur="1000" fill="hold"/>
                                        <p:tgtEl>
                                          <p:spTgt spid="35871"/>
                                        </p:tgtEl>
                                        <p:attrNameLst>
                                          <p:attrName>ppt_h</p:attrName>
                                        </p:attrNameLst>
                                      </p:cBhvr>
                                      <p:tavLst>
                                        <p:tav tm="0">
                                          <p:val>
                                            <p:fltVal val="0"/>
                                          </p:val>
                                        </p:tav>
                                        <p:tav tm="100000">
                                          <p:val>
                                            <p:strVal val="#ppt_h"/>
                                          </p:val>
                                        </p:tav>
                                      </p:tavLst>
                                    </p:anim>
                                    <p:animEffect transition="in" filter="fade">
                                      <p:cBhvr>
                                        <p:cTn id="9" dur="1000"/>
                                        <p:tgtEl>
                                          <p:spTgt spid="35871"/>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5870"/>
                                        </p:tgtEl>
                                        <p:attrNameLst>
                                          <p:attrName>style.visibility</p:attrName>
                                        </p:attrNameLst>
                                      </p:cBhvr>
                                      <p:to>
                                        <p:strVal val="visible"/>
                                      </p:to>
                                    </p:set>
                                    <p:anim calcmode="lin" valueType="num">
                                      <p:cBhvr>
                                        <p:cTn id="13" dur="500" fill="hold"/>
                                        <p:tgtEl>
                                          <p:spTgt spid="35870"/>
                                        </p:tgtEl>
                                        <p:attrNameLst>
                                          <p:attrName>ppt_w</p:attrName>
                                        </p:attrNameLst>
                                      </p:cBhvr>
                                      <p:tavLst>
                                        <p:tav tm="0">
                                          <p:val>
                                            <p:fltVal val="0"/>
                                          </p:val>
                                        </p:tav>
                                        <p:tav tm="100000">
                                          <p:val>
                                            <p:strVal val="#ppt_w"/>
                                          </p:val>
                                        </p:tav>
                                      </p:tavLst>
                                    </p:anim>
                                    <p:anim calcmode="lin" valueType="num">
                                      <p:cBhvr>
                                        <p:cTn id="14" dur="500" fill="hold"/>
                                        <p:tgtEl>
                                          <p:spTgt spid="35870"/>
                                        </p:tgtEl>
                                        <p:attrNameLst>
                                          <p:attrName>ppt_h</p:attrName>
                                        </p:attrNameLst>
                                      </p:cBhvr>
                                      <p:tavLst>
                                        <p:tav tm="0">
                                          <p:val>
                                            <p:fltVal val="0"/>
                                          </p:val>
                                        </p:tav>
                                        <p:tav tm="100000">
                                          <p:val>
                                            <p:strVal val="#ppt_h"/>
                                          </p:val>
                                        </p:tav>
                                      </p:tavLst>
                                    </p:anim>
                                    <p:animEffect transition="in" filter="fade">
                                      <p:cBhvr>
                                        <p:cTn id="15" dur="500"/>
                                        <p:tgtEl>
                                          <p:spTgt spid="35870"/>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35869"/>
                                        </p:tgtEl>
                                        <p:attrNameLst>
                                          <p:attrName>style.visibility</p:attrName>
                                        </p:attrNameLst>
                                      </p:cBhvr>
                                      <p:to>
                                        <p:strVal val="visible"/>
                                      </p:to>
                                    </p:set>
                                    <p:anim calcmode="lin" valueType="num">
                                      <p:cBhvr>
                                        <p:cTn id="19" dur="1000" fill="hold"/>
                                        <p:tgtEl>
                                          <p:spTgt spid="35869"/>
                                        </p:tgtEl>
                                        <p:attrNameLst>
                                          <p:attrName>ppt_w</p:attrName>
                                        </p:attrNameLst>
                                      </p:cBhvr>
                                      <p:tavLst>
                                        <p:tav tm="0">
                                          <p:val>
                                            <p:fltVal val="0"/>
                                          </p:val>
                                        </p:tav>
                                        <p:tav tm="100000">
                                          <p:val>
                                            <p:strVal val="#ppt_w"/>
                                          </p:val>
                                        </p:tav>
                                      </p:tavLst>
                                    </p:anim>
                                    <p:anim calcmode="lin" valueType="num">
                                      <p:cBhvr>
                                        <p:cTn id="20" dur="1000" fill="hold"/>
                                        <p:tgtEl>
                                          <p:spTgt spid="35869"/>
                                        </p:tgtEl>
                                        <p:attrNameLst>
                                          <p:attrName>ppt_h</p:attrName>
                                        </p:attrNameLst>
                                      </p:cBhvr>
                                      <p:tavLst>
                                        <p:tav tm="0">
                                          <p:val>
                                            <p:fltVal val="0"/>
                                          </p:val>
                                        </p:tav>
                                        <p:tav tm="100000">
                                          <p:val>
                                            <p:strVal val="#ppt_h"/>
                                          </p:val>
                                        </p:tav>
                                      </p:tavLst>
                                    </p:anim>
                                    <p:animEffect transition="in" filter="fade">
                                      <p:cBhvr>
                                        <p:cTn id="21" dur="1000"/>
                                        <p:tgtEl>
                                          <p:spTgt spid="35869"/>
                                        </p:tgtEl>
                                      </p:cBhvr>
                                    </p:animEffect>
                                  </p:childTnLst>
                                </p:cTn>
                              </p:par>
                            </p:childTnLst>
                          </p:cTn>
                        </p:par>
                        <p:par>
                          <p:cTn id="22" fill="hold" nodeType="afterGroup">
                            <p:stCondLst>
                              <p:cond delay="2500"/>
                            </p:stCondLst>
                            <p:childTnLst>
                              <p:par>
                                <p:cTn id="23" presetID="53" presetClass="entr" presetSubtype="0" fill="hold" nodeType="afterEffect">
                                  <p:stCondLst>
                                    <p:cond delay="0"/>
                                  </p:stCondLst>
                                  <p:childTnLst>
                                    <p:set>
                                      <p:cBhvr>
                                        <p:cTn id="24" dur="1" fill="hold">
                                          <p:stCondLst>
                                            <p:cond delay="0"/>
                                          </p:stCondLst>
                                        </p:cTn>
                                        <p:tgtEl>
                                          <p:spTgt spid="35868"/>
                                        </p:tgtEl>
                                        <p:attrNameLst>
                                          <p:attrName>style.visibility</p:attrName>
                                        </p:attrNameLst>
                                      </p:cBhvr>
                                      <p:to>
                                        <p:strVal val="visible"/>
                                      </p:to>
                                    </p:set>
                                    <p:anim calcmode="lin" valueType="num">
                                      <p:cBhvr>
                                        <p:cTn id="25" dur="500" fill="hold"/>
                                        <p:tgtEl>
                                          <p:spTgt spid="35868"/>
                                        </p:tgtEl>
                                        <p:attrNameLst>
                                          <p:attrName>ppt_w</p:attrName>
                                        </p:attrNameLst>
                                      </p:cBhvr>
                                      <p:tavLst>
                                        <p:tav tm="0">
                                          <p:val>
                                            <p:fltVal val="0"/>
                                          </p:val>
                                        </p:tav>
                                        <p:tav tm="100000">
                                          <p:val>
                                            <p:strVal val="#ppt_w"/>
                                          </p:val>
                                        </p:tav>
                                      </p:tavLst>
                                    </p:anim>
                                    <p:anim calcmode="lin" valueType="num">
                                      <p:cBhvr>
                                        <p:cTn id="26" dur="500" fill="hold"/>
                                        <p:tgtEl>
                                          <p:spTgt spid="35868"/>
                                        </p:tgtEl>
                                        <p:attrNameLst>
                                          <p:attrName>ppt_h</p:attrName>
                                        </p:attrNameLst>
                                      </p:cBhvr>
                                      <p:tavLst>
                                        <p:tav tm="0">
                                          <p:val>
                                            <p:fltVal val="0"/>
                                          </p:val>
                                        </p:tav>
                                        <p:tav tm="100000">
                                          <p:val>
                                            <p:strVal val="#ppt_h"/>
                                          </p:val>
                                        </p:tav>
                                      </p:tavLst>
                                    </p:anim>
                                    <p:animEffect transition="in" filter="fade">
                                      <p:cBhvr>
                                        <p:cTn id="27" dur="500"/>
                                        <p:tgtEl>
                                          <p:spTgt spid="35868"/>
                                        </p:tgtEl>
                                      </p:cBhvr>
                                    </p:animEffect>
                                  </p:childTnLst>
                                </p:cTn>
                              </p:par>
                            </p:childTnLst>
                          </p:cTn>
                        </p:par>
                        <p:par>
                          <p:cTn id="28" fill="hold" nodeType="afterGroup">
                            <p:stCondLst>
                              <p:cond delay="3000"/>
                            </p:stCondLst>
                            <p:childTnLst>
                              <p:par>
                                <p:cTn id="29" presetID="53" presetClass="entr" presetSubtype="0" fill="hold" nodeType="afterEffect">
                                  <p:stCondLst>
                                    <p:cond delay="0"/>
                                  </p:stCondLst>
                                  <p:childTnLst>
                                    <p:set>
                                      <p:cBhvr>
                                        <p:cTn id="30" dur="1" fill="hold">
                                          <p:stCondLst>
                                            <p:cond delay="0"/>
                                          </p:stCondLst>
                                        </p:cTn>
                                        <p:tgtEl>
                                          <p:spTgt spid="35867"/>
                                        </p:tgtEl>
                                        <p:attrNameLst>
                                          <p:attrName>style.visibility</p:attrName>
                                        </p:attrNameLst>
                                      </p:cBhvr>
                                      <p:to>
                                        <p:strVal val="visible"/>
                                      </p:to>
                                    </p:set>
                                    <p:anim calcmode="lin" valueType="num">
                                      <p:cBhvr>
                                        <p:cTn id="31" dur="1000" fill="hold"/>
                                        <p:tgtEl>
                                          <p:spTgt spid="35867"/>
                                        </p:tgtEl>
                                        <p:attrNameLst>
                                          <p:attrName>ppt_w</p:attrName>
                                        </p:attrNameLst>
                                      </p:cBhvr>
                                      <p:tavLst>
                                        <p:tav tm="0">
                                          <p:val>
                                            <p:fltVal val="0"/>
                                          </p:val>
                                        </p:tav>
                                        <p:tav tm="100000">
                                          <p:val>
                                            <p:strVal val="#ppt_w"/>
                                          </p:val>
                                        </p:tav>
                                      </p:tavLst>
                                    </p:anim>
                                    <p:anim calcmode="lin" valueType="num">
                                      <p:cBhvr>
                                        <p:cTn id="32" dur="1000" fill="hold"/>
                                        <p:tgtEl>
                                          <p:spTgt spid="35867"/>
                                        </p:tgtEl>
                                        <p:attrNameLst>
                                          <p:attrName>ppt_h</p:attrName>
                                        </p:attrNameLst>
                                      </p:cBhvr>
                                      <p:tavLst>
                                        <p:tav tm="0">
                                          <p:val>
                                            <p:fltVal val="0"/>
                                          </p:val>
                                        </p:tav>
                                        <p:tav tm="100000">
                                          <p:val>
                                            <p:strVal val="#ppt_h"/>
                                          </p:val>
                                        </p:tav>
                                      </p:tavLst>
                                    </p:anim>
                                    <p:animEffect transition="in" filter="fade">
                                      <p:cBhvr>
                                        <p:cTn id="33" dur="1000"/>
                                        <p:tgtEl>
                                          <p:spTgt spid="35867"/>
                                        </p:tgtEl>
                                      </p:cBhvr>
                                    </p:animEffect>
                                  </p:childTnLst>
                                </p:cTn>
                              </p:par>
                            </p:childTnLst>
                          </p:cTn>
                        </p:par>
                        <p:par>
                          <p:cTn id="34" fill="hold" nodeType="afterGroup">
                            <p:stCondLst>
                              <p:cond delay="4000"/>
                            </p:stCondLst>
                            <p:childTnLst>
                              <p:par>
                                <p:cTn id="35" presetID="53" presetClass="entr" presetSubtype="0" fill="hold" nodeType="afterEffect">
                                  <p:stCondLst>
                                    <p:cond delay="0"/>
                                  </p:stCondLst>
                                  <p:childTnLst>
                                    <p:set>
                                      <p:cBhvr>
                                        <p:cTn id="36" dur="1" fill="hold">
                                          <p:stCondLst>
                                            <p:cond delay="0"/>
                                          </p:stCondLst>
                                        </p:cTn>
                                        <p:tgtEl>
                                          <p:spTgt spid="35866"/>
                                        </p:tgtEl>
                                        <p:attrNameLst>
                                          <p:attrName>style.visibility</p:attrName>
                                        </p:attrNameLst>
                                      </p:cBhvr>
                                      <p:to>
                                        <p:strVal val="visible"/>
                                      </p:to>
                                    </p:set>
                                    <p:anim calcmode="lin" valueType="num">
                                      <p:cBhvr>
                                        <p:cTn id="37" dur="500" fill="hold"/>
                                        <p:tgtEl>
                                          <p:spTgt spid="35866"/>
                                        </p:tgtEl>
                                        <p:attrNameLst>
                                          <p:attrName>ppt_w</p:attrName>
                                        </p:attrNameLst>
                                      </p:cBhvr>
                                      <p:tavLst>
                                        <p:tav tm="0">
                                          <p:val>
                                            <p:fltVal val="0"/>
                                          </p:val>
                                        </p:tav>
                                        <p:tav tm="100000">
                                          <p:val>
                                            <p:strVal val="#ppt_w"/>
                                          </p:val>
                                        </p:tav>
                                      </p:tavLst>
                                    </p:anim>
                                    <p:anim calcmode="lin" valueType="num">
                                      <p:cBhvr>
                                        <p:cTn id="38" dur="500" fill="hold"/>
                                        <p:tgtEl>
                                          <p:spTgt spid="35866"/>
                                        </p:tgtEl>
                                        <p:attrNameLst>
                                          <p:attrName>ppt_h</p:attrName>
                                        </p:attrNameLst>
                                      </p:cBhvr>
                                      <p:tavLst>
                                        <p:tav tm="0">
                                          <p:val>
                                            <p:fltVal val="0"/>
                                          </p:val>
                                        </p:tav>
                                        <p:tav tm="100000">
                                          <p:val>
                                            <p:strVal val="#ppt_h"/>
                                          </p:val>
                                        </p:tav>
                                      </p:tavLst>
                                    </p:anim>
                                    <p:animEffect transition="in" filter="fade">
                                      <p:cBhvr>
                                        <p:cTn id="39" dur="500"/>
                                        <p:tgtEl>
                                          <p:spTgt spid="35866"/>
                                        </p:tgtEl>
                                      </p:cBhvr>
                                    </p:animEffect>
                                  </p:childTnLst>
                                </p:cTn>
                              </p:par>
                            </p:childTnLst>
                          </p:cTn>
                        </p:par>
                        <p:par>
                          <p:cTn id="40" fill="hold" nodeType="afterGroup">
                            <p:stCondLst>
                              <p:cond delay="4500"/>
                            </p:stCondLst>
                            <p:childTnLst>
                              <p:par>
                                <p:cTn id="41" presetID="53" presetClass="entr" presetSubtype="0" fill="hold" nodeType="afterEffect">
                                  <p:stCondLst>
                                    <p:cond delay="0"/>
                                  </p:stCondLst>
                                  <p:childTnLst>
                                    <p:set>
                                      <p:cBhvr>
                                        <p:cTn id="42" dur="1" fill="hold">
                                          <p:stCondLst>
                                            <p:cond delay="0"/>
                                          </p:stCondLst>
                                        </p:cTn>
                                        <p:tgtEl>
                                          <p:spTgt spid="35865"/>
                                        </p:tgtEl>
                                        <p:attrNameLst>
                                          <p:attrName>style.visibility</p:attrName>
                                        </p:attrNameLst>
                                      </p:cBhvr>
                                      <p:to>
                                        <p:strVal val="visible"/>
                                      </p:to>
                                    </p:set>
                                    <p:anim calcmode="lin" valueType="num">
                                      <p:cBhvr>
                                        <p:cTn id="43" dur="1000" fill="hold"/>
                                        <p:tgtEl>
                                          <p:spTgt spid="35865"/>
                                        </p:tgtEl>
                                        <p:attrNameLst>
                                          <p:attrName>ppt_w</p:attrName>
                                        </p:attrNameLst>
                                      </p:cBhvr>
                                      <p:tavLst>
                                        <p:tav tm="0">
                                          <p:val>
                                            <p:fltVal val="0"/>
                                          </p:val>
                                        </p:tav>
                                        <p:tav tm="100000">
                                          <p:val>
                                            <p:strVal val="#ppt_w"/>
                                          </p:val>
                                        </p:tav>
                                      </p:tavLst>
                                    </p:anim>
                                    <p:anim calcmode="lin" valueType="num">
                                      <p:cBhvr>
                                        <p:cTn id="44" dur="1000" fill="hold"/>
                                        <p:tgtEl>
                                          <p:spTgt spid="35865"/>
                                        </p:tgtEl>
                                        <p:attrNameLst>
                                          <p:attrName>ppt_h</p:attrName>
                                        </p:attrNameLst>
                                      </p:cBhvr>
                                      <p:tavLst>
                                        <p:tav tm="0">
                                          <p:val>
                                            <p:fltVal val="0"/>
                                          </p:val>
                                        </p:tav>
                                        <p:tav tm="100000">
                                          <p:val>
                                            <p:strVal val="#ppt_h"/>
                                          </p:val>
                                        </p:tav>
                                      </p:tavLst>
                                    </p:anim>
                                    <p:animEffect transition="in" filter="fade">
                                      <p:cBhvr>
                                        <p:cTn id="45" dur="1000"/>
                                        <p:tgtEl>
                                          <p:spTgt spid="35865"/>
                                        </p:tgtEl>
                                      </p:cBhvr>
                                    </p:animEffect>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5873"/>
                                        </p:tgtEl>
                                        <p:attrNameLst>
                                          <p:attrName>style.visibility</p:attrName>
                                        </p:attrNameLst>
                                      </p:cBhvr>
                                      <p:to>
                                        <p:strVal val="visible"/>
                                      </p:to>
                                    </p:set>
                                    <p:animEffect transition="in" filter="wipe(left)">
                                      <p:cBhvr>
                                        <p:cTn id="49" dur="1000"/>
                                        <p:tgtEl>
                                          <p:spTgt spid="35873"/>
                                        </p:tgtEl>
                                      </p:cBhvr>
                                    </p:animEffect>
                                  </p:childTnLst>
                                </p:cTn>
                              </p:par>
                            </p:childTnLst>
                          </p:cTn>
                        </p:par>
                        <p:par>
                          <p:cTn id="50" fill="hold" nodeType="afterGroup">
                            <p:stCondLst>
                              <p:cond delay="6500"/>
                            </p:stCondLst>
                            <p:childTnLst>
                              <p:par>
                                <p:cTn id="51" presetID="22" presetClass="entr" presetSubtype="4" fill="hold" nodeType="afterEffect">
                                  <p:stCondLst>
                                    <p:cond delay="0"/>
                                  </p:stCondLst>
                                  <p:childTnLst>
                                    <p:set>
                                      <p:cBhvr>
                                        <p:cTn id="52" dur="1" fill="hold">
                                          <p:stCondLst>
                                            <p:cond delay="0"/>
                                          </p:stCondLst>
                                        </p:cTn>
                                        <p:tgtEl>
                                          <p:spTgt spid="35933"/>
                                        </p:tgtEl>
                                        <p:attrNameLst>
                                          <p:attrName>style.visibility</p:attrName>
                                        </p:attrNameLst>
                                      </p:cBhvr>
                                      <p:to>
                                        <p:strVal val="visible"/>
                                      </p:to>
                                    </p:set>
                                    <p:animEffect transition="in" filter="wipe(down)">
                                      <p:cBhvr>
                                        <p:cTn id="53" dur="1000"/>
                                        <p:tgtEl>
                                          <p:spTgt spid="35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5" name="Slide Number Placeholder 4"/>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89817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5" name="Slide Number Placeholder 4"/>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47288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400800"/>
            <a:ext cx="2133600" cy="273050"/>
          </a:xfrm>
        </p:spPr>
        <p:txBody>
          <a:bodyPr/>
          <a:lstStyle>
            <a:lvl1pPr>
              <a:defRPr/>
            </a:lvl1pPr>
          </a:lstStyle>
          <a:p>
            <a:fld id="{78BA622B-1134-4ECE-AAFA-45DDE9F22D08}" type="datetimeFigureOut">
              <a:rPr lang="en-US" smtClean="0"/>
              <a:t>4/24/2015</a:t>
            </a:fld>
            <a:endParaRPr lang="en-US"/>
          </a:p>
        </p:txBody>
      </p:sp>
      <p:sp>
        <p:nvSpPr>
          <p:cNvPr id="6" name="Slide Number Placeholder 5"/>
          <p:cNvSpPr>
            <a:spLocks noGrp="1"/>
          </p:cNvSpPr>
          <p:nvPr>
            <p:ph type="sldNum" sz="quarter" idx="11"/>
          </p:nvPr>
        </p:nvSpPr>
        <p:spPr>
          <a:xfrm>
            <a:off x="3733800" y="6584950"/>
            <a:ext cx="2133600" cy="273050"/>
          </a:xfrm>
        </p:spPr>
        <p:txBody>
          <a:bodyPr/>
          <a:lstStyle>
            <a:lvl1pPr>
              <a:defRPr/>
            </a:lvl1pPr>
          </a:lstStyle>
          <a:p>
            <a:fld id="{FCE2971C-8DAC-40F9-B780-6671D6FB31E1}" type="slidenum">
              <a:rPr lang="en-US" smtClean="0"/>
              <a:t>‹#›</a:t>
            </a:fld>
            <a:endParaRPr lang="en-US"/>
          </a:p>
        </p:txBody>
      </p:sp>
      <p:sp>
        <p:nvSpPr>
          <p:cNvPr id="7" name="Footer Placeholder 6"/>
          <p:cNvSpPr>
            <a:spLocks noGrp="1"/>
          </p:cNvSpPr>
          <p:nvPr>
            <p:ph type="ftr" sz="quarter" idx="12"/>
          </p:nvPr>
        </p:nvSpPr>
        <p:spPr>
          <a:xfrm>
            <a:off x="5943600" y="6451600"/>
            <a:ext cx="2895600" cy="273050"/>
          </a:xfrm>
        </p:spPr>
        <p:txBody>
          <a:bodyPr/>
          <a:lstStyle>
            <a:lvl1pPr>
              <a:defRPr/>
            </a:lvl1pPr>
          </a:lstStyle>
          <a:p>
            <a:endParaRPr lang="en-US"/>
          </a:p>
        </p:txBody>
      </p:sp>
    </p:spTree>
    <p:extLst>
      <p:ext uri="{BB962C8B-B14F-4D97-AF65-F5344CB8AC3E}">
        <p14:creationId xmlns:p14="http://schemas.microsoft.com/office/powerpoint/2010/main" val="9107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8842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0" y="6400800"/>
            <a:ext cx="2133600" cy="273050"/>
          </a:xfrm>
        </p:spPr>
        <p:txBody>
          <a:bodyPr/>
          <a:lstStyle>
            <a:lvl1pPr>
              <a:defRPr/>
            </a:lvl1pPr>
          </a:lstStyle>
          <a:p>
            <a:fld id="{78BA622B-1134-4ECE-AAFA-45DDE9F22D08}" type="datetimeFigureOut">
              <a:rPr lang="en-US" smtClean="0"/>
              <a:t>4/24/2015</a:t>
            </a:fld>
            <a:endParaRPr lang="en-US"/>
          </a:p>
        </p:txBody>
      </p:sp>
      <p:sp>
        <p:nvSpPr>
          <p:cNvPr id="5" name="Slide Number Placeholder 4"/>
          <p:cNvSpPr>
            <a:spLocks noGrp="1"/>
          </p:cNvSpPr>
          <p:nvPr>
            <p:ph type="sldNum" sz="quarter" idx="11"/>
          </p:nvPr>
        </p:nvSpPr>
        <p:spPr>
          <a:xfrm>
            <a:off x="3733800" y="6584950"/>
            <a:ext cx="2133600" cy="273050"/>
          </a:xfrm>
        </p:spPr>
        <p:txBody>
          <a:bodyPr/>
          <a:lstStyle>
            <a:lvl1pPr>
              <a:defRPr/>
            </a:lvl1pPr>
          </a:lstStyle>
          <a:p>
            <a:fld id="{FCE2971C-8DAC-40F9-B780-6671D6FB31E1}" type="slidenum">
              <a:rPr lang="en-US" smtClean="0"/>
              <a:t>‹#›</a:t>
            </a:fld>
            <a:endParaRPr lang="en-US"/>
          </a:p>
        </p:txBody>
      </p:sp>
      <p:sp>
        <p:nvSpPr>
          <p:cNvPr id="6" name="Footer Placeholder 5"/>
          <p:cNvSpPr>
            <a:spLocks noGrp="1"/>
          </p:cNvSpPr>
          <p:nvPr>
            <p:ph type="ftr" sz="quarter" idx="12"/>
          </p:nvPr>
        </p:nvSpPr>
        <p:spPr>
          <a:xfrm>
            <a:off x="5943600" y="6451600"/>
            <a:ext cx="2895600" cy="273050"/>
          </a:xfrm>
        </p:spPr>
        <p:txBody>
          <a:bodyPr/>
          <a:lstStyle>
            <a:lvl1pPr>
              <a:defRPr/>
            </a:lvl1pPr>
          </a:lstStyle>
          <a:p>
            <a:endParaRPr lang="en-US"/>
          </a:p>
        </p:txBody>
      </p:sp>
    </p:spTree>
    <p:extLst>
      <p:ext uri="{BB962C8B-B14F-4D97-AF65-F5344CB8AC3E}">
        <p14:creationId xmlns:p14="http://schemas.microsoft.com/office/powerpoint/2010/main" val="277693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5" name="Slide Number Placeholder 4"/>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68688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5" name="Slide Number Placeholder 4"/>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7961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6" name="Slide Number Placeholder 5"/>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5043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8" name="Slide Number Placeholder 7"/>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88569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4" name="Slide Number Placeholder 3"/>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95307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3" name="Slide Number Placeholder 2"/>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8585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6" name="Slide Number Placeholder 5"/>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86270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BA622B-1134-4ECE-AAFA-45DDE9F22D08}" type="datetimeFigureOut">
              <a:rPr lang="en-US" smtClean="0"/>
              <a:t>4/24/2015</a:t>
            </a:fld>
            <a:endParaRPr lang="en-US"/>
          </a:p>
        </p:txBody>
      </p:sp>
      <p:sp>
        <p:nvSpPr>
          <p:cNvPr id="6" name="Slide Number Placeholder 5"/>
          <p:cNvSpPr>
            <a:spLocks noGrp="1"/>
          </p:cNvSpPr>
          <p:nvPr>
            <p:ph type="sldNum" sz="quarter" idx="11"/>
          </p:nvPr>
        </p:nvSpPr>
        <p:spPr/>
        <p:txBody>
          <a:bodyPr/>
          <a:lstStyle>
            <a:lvl1pPr>
              <a:defRPr/>
            </a:lvl1pPr>
          </a:lstStyle>
          <a:p>
            <a:fld id="{FCE2971C-8DAC-40F9-B780-6671D6FB31E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93325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4956" name="Line 140"/>
          <p:cNvSpPr>
            <a:spLocks noChangeShapeType="1"/>
          </p:cNvSpPr>
          <p:nvPr/>
        </p:nvSpPr>
        <p:spPr bwMode="auto">
          <a:xfrm>
            <a:off x="1752600" y="9906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90" name="Group 74"/>
          <p:cNvGrpSpPr>
            <a:grpSpLocks/>
          </p:cNvGrpSpPr>
          <p:nvPr/>
        </p:nvGrpSpPr>
        <p:grpSpPr bwMode="auto">
          <a:xfrm>
            <a:off x="-228600" y="-179388"/>
            <a:ext cx="2743200" cy="2714626"/>
            <a:chOff x="-144" y="-113"/>
            <a:chExt cx="1728" cy="1710"/>
          </a:xfrm>
        </p:grpSpPr>
        <p:sp>
          <p:nvSpPr>
            <p:cNvPr id="34853" name="Freeform 37"/>
            <p:cNvSpPr>
              <a:spLocks/>
            </p:cNvSpPr>
            <p:nvPr userDrawn="1"/>
          </p:nvSpPr>
          <p:spPr bwMode="gray">
            <a:xfrm rot="14847100" flipH="1">
              <a:off x="-225" y="1185"/>
              <a:ext cx="463" cy="301"/>
            </a:xfrm>
            <a:custGeom>
              <a:avLst/>
              <a:gdLst>
                <a:gd name="T0" fmla="*/ 580 w 617"/>
                <a:gd name="T1" fmla="*/ 0 h 401"/>
                <a:gd name="T2" fmla="*/ 617 w 617"/>
                <a:gd name="T3" fmla="*/ 67 h 401"/>
                <a:gd name="T4" fmla="*/ 38 w 617"/>
                <a:gd name="T5" fmla="*/ 401 h 401"/>
                <a:gd name="T6" fmla="*/ 0 w 617"/>
                <a:gd name="T7" fmla="*/ 335 h 401"/>
                <a:gd name="T8" fmla="*/ 580 w 617"/>
                <a:gd name="T9" fmla="*/ 0 h 401"/>
              </a:gdLst>
              <a:ahLst/>
              <a:cxnLst>
                <a:cxn ang="0">
                  <a:pos x="T0" y="T1"/>
                </a:cxn>
                <a:cxn ang="0">
                  <a:pos x="T2" y="T3"/>
                </a:cxn>
                <a:cxn ang="0">
                  <a:pos x="T4" y="T5"/>
                </a:cxn>
                <a:cxn ang="0">
                  <a:pos x="T6" y="T7"/>
                </a:cxn>
                <a:cxn ang="0">
                  <a:pos x="T8" y="T9"/>
                </a:cxn>
              </a:cxnLst>
              <a:rect l="0" t="0" r="r" b="b"/>
              <a:pathLst>
                <a:path w="617" h="401">
                  <a:moveTo>
                    <a:pt x="580" y="0"/>
                  </a:moveTo>
                  <a:lnTo>
                    <a:pt x="617" y="67"/>
                  </a:lnTo>
                  <a:lnTo>
                    <a:pt x="38" y="401"/>
                  </a:lnTo>
                  <a:lnTo>
                    <a:pt x="0" y="335"/>
                  </a:lnTo>
                  <a:lnTo>
                    <a:pt x="580"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4" name="Freeform 38"/>
            <p:cNvSpPr>
              <a:spLocks/>
            </p:cNvSpPr>
            <p:nvPr userDrawn="1"/>
          </p:nvSpPr>
          <p:spPr bwMode="gray">
            <a:xfrm rot="14847100" flipH="1">
              <a:off x="-129" y="1215"/>
              <a:ext cx="478" cy="266"/>
            </a:xfrm>
            <a:custGeom>
              <a:avLst/>
              <a:gdLst>
                <a:gd name="T0" fmla="*/ 607 w 638"/>
                <a:gd name="T1" fmla="*/ 0 h 353"/>
                <a:gd name="T2" fmla="*/ 638 w 638"/>
                <a:gd name="T3" fmla="*/ 71 h 353"/>
                <a:gd name="T4" fmla="*/ 33 w 638"/>
                <a:gd name="T5" fmla="*/ 353 h 353"/>
                <a:gd name="T6" fmla="*/ 0 w 638"/>
                <a:gd name="T7" fmla="*/ 284 h 353"/>
                <a:gd name="T8" fmla="*/ 607 w 638"/>
                <a:gd name="T9" fmla="*/ 0 h 353"/>
              </a:gdLst>
              <a:ahLst/>
              <a:cxnLst>
                <a:cxn ang="0">
                  <a:pos x="T0" y="T1"/>
                </a:cxn>
                <a:cxn ang="0">
                  <a:pos x="T2" y="T3"/>
                </a:cxn>
                <a:cxn ang="0">
                  <a:pos x="T4" y="T5"/>
                </a:cxn>
                <a:cxn ang="0">
                  <a:pos x="T6" y="T7"/>
                </a:cxn>
                <a:cxn ang="0">
                  <a:pos x="T8" y="T9"/>
                </a:cxn>
              </a:cxnLst>
              <a:rect l="0" t="0" r="r" b="b"/>
              <a:pathLst>
                <a:path w="638" h="353">
                  <a:moveTo>
                    <a:pt x="607" y="0"/>
                  </a:moveTo>
                  <a:lnTo>
                    <a:pt x="638" y="71"/>
                  </a:lnTo>
                  <a:lnTo>
                    <a:pt x="33" y="353"/>
                  </a:lnTo>
                  <a:lnTo>
                    <a:pt x="0" y="284"/>
                  </a:lnTo>
                  <a:lnTo>
                    <a:pt x="60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5" name="Freeform 39"/>
            <p:cNvSpPr>
              <a:spLocks/>
            </p:cNvSpPr>
            <p:nvPr userDrawn="1"/>
          </p:nvSpPr>
          <p:spPr bwMode="gray">
            <a:xfrm rot="14847100" flipH="1">
              <a:off x="-26" y="1239"/>
              <a:ext cx="490" cy="226"/>
            </a:xfrm>
            <a:custGeom>
              <a:avLst/>
              <a:gdLst>
                <a:gd name="T0" fmla="*/ 629 w 654"/>
                <a:gd name="T1" fmla="*/ 0 h 301"/>
                <a:gd name="T2" fmla="*/ 654 w 654"/>
                <a:gd name="T3" fmla="*/ 73 h 301"/>
                <a:gd name="T4" fmla="*/ 26 w 654"/>
                <a:gd name="T5" fmla="*/ 301 h 301"/>
                <a:gd name="T6" fmla="*/ 0 w 654"/>
                <a:gd name="T7" fmla="*/ 229 h 301"/>
                <a:gd name="T8" fmla="*/ 629 w 654"/>
                <a:gd name="T9" fmla="*/ 0 h 301"/>
              </a:gdLst>
              <a:ahLst/>
              <a:cxnLst>
                <a:cxn ang="0">
                  <a:pos x="T0" y="T1"/>
                </a:cxn>
                <a:cxn ang="0">
                  <a:pos x="T2" y="T3"/>
                </a:cxn>
                <a:cxn ang="0">
                  <a:pos x="T4" y="T5"/>
                </a:cxn>
                <a:cxn ang="0">
                  <a:pos x="T6" y="T7"/>
                </a:cxn>
                <a:cxn ang="0">
                  <a:pos x="T8" y="T9"/>
                </a:cxn>
              </a:cxnLst>
              <a:rect l="0" t="0" r="r" b="b"/>
              <a:pathLst>
                <a:path w="654" h="301">
                  <a:moveTo>
                    <a:pt x="629" y="0"/>
                  </a:moveTo>
                  <a:lnTo>
                    <a:pt x="654" y="73"/>
                  </a:lnTo>
                  <a:lnTo>
                    <a:pt x="26" y="301"/>
                  </a:lnTo>
                  <a:lnTo>
                    <a:pt x="0" y="229"/>
                  </a:lnTo>
                  <a:lnTo>
                    <a:pt x="62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6" name="Freeform 40"/>
            <p:cNvSpPr>
              <a:spLocks/>
            </p:cNvSpPr>
            <p:nvPr userDrawn="1"/>
          </p:nvSpPr>
          <p:spPr bwMode="gray">
            <a:xfrm rot="14847100" flipH="1">
              <a:off x="74" y="1254"/>
              <a:ext cx="499" cy="186"/>
            </a:xfrm>
            <a:custGeom>
              <a:avLst/>
              <a:gdLst>
                <a:gd name="T0" fmla="*/ 647 w 666"/>
                <a:gd name="T1" fmla="*/ 0 h 248"/>
                <a:gd name="T2" fmla="*/ 666 w 666"/>
                <a:gd name="T3" fmla="*/ 75 h 248"/>
                <a:gd name="T4" fmla="*/ 20 w 666"/>
                <a:gd name="T5" fmla="*/ 248 h 248"/>
                <a:gd name="T6" fmla="*/ 0 w 666"/>
                <a:gd name="T7" fmla="*/ 174 h 248"/>
                <a:gd name="T8" fmla="*/ 647 w 666"/>
                <a:gd name="T9" fmla="*/ 0 h 248"/>
              </a:gdLst>
              <a:ahLst/>
              <a:cxnLst>
                <a:cxn ang="0">
                  <a:pos x="T0" y="T1"/>
                </a:cxn>
                <a:cxn ang="0">
                  <a:pos x="T2" y="T3"/>
                </a:cxn>
                <a:cxn ang="0">
                  <a:pos x="T4" y="T5"/>
                </a:cxn>
                <a:cxn ang="0">
                  <a:pos x="T6" y="T7"/>
                </a:cxn>
                <a:cxn ang="0">
                  <a:pos x="T8" y="T9"/>
                </a:cxn>
              </a:cxnLst>
              <a:rect l="0" t="0" r="r" b="b"/>
              <a:pathLst>
                <a:path w="666" h="248">
                  <a:moveTo>
                    <a:pt x="647" y="0"/>
                  </a:moveTo>
                  <a:lnTo>
                    <a:pt x="666" y="75"/>
                  </a:lnTo>
                  <a:lnTo>
                    <a:pt x="20" y="248"/>
                  </a:lnTo>
                  <a:lnTo>
                    <a:pt x="0" y="174"/>
                  </a:lnTo>
                  <a:lnTo>
                    <a:pt x="64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7" name="Freeform 41"/>
            <p:cNvSpPr>
              <a:spLocks/>
            </p:cNvSpPr>
            <p:nvPr userDrawn="1"/>
          </p:nvSpPr>
          <p:spPr bwMode="gray">
            <a:xfrm rot="14847100" flipH="1">
              <a:off x="177" y="1260"/>
              <a:ext cx="504" cy="145"/>
            </a:xfrm>
            <a:custGeom>
              <a:avLst/>
              <a:gdLst>
                <a:gd name="T0" fmla="*/ 659 w 673"/>
                <a:gd name="T1" fmla="*/ 0 h 192"/>
                <a:gd name="T2" fmla="*/ 673 w 673"/>
                <a:gd name="T3" fmla="*/ 76 h 192"/>
                <a:gd name="T4" fmla="*/ 14 w 673"/>
                <a:gd name="T5" fmla="*/ 192 h 192"/>
                <a:gd name="T6" fmla="*/ 0 w 673"/>
                <a:gd name="T7" fmla="*/ 116 h 192"/>
                <a:gd name="T8" fmla="*/ 659 w 673"/>
                <a:gd name="T9" fmla="*/ 0 h 192"/>
              </a:gdLst>
              <a:ahLst/>
              <a:cxnLst>
                <a:cxn ang="0">
                  <a:pos x="T0" y="T1"/>
                </a:cxn>
                <a:cxn ang="0">
                  <a:pos x="T2" y="T3"/>
                </a:cxn>
                <a:cxn ang="0">
                  <a:pos x="T4" y="T5"/>
                </a:cxn>
                <a:cxn ang="0">
                  <a:pos x="T6" y="T7"/>
                </a:cxn>
                <a:cxn ang="0">
                  <a:pos x="T8" y="T9"/>
                </a:cxn>
              </a:cxnLst>
              <a:rect l="0" t="0" r="r" b="b"/>
              <a:pathLst>
                <a:path w="673" h="192">
                  <a:moveTo>
                    <a:pt x="659" y="0"/>
                  </a:moveTo>
                  <a:lnTo>
                    <a:pt x="673" y="76"/>
                  </a:lnTo>
                  <a:lnTo>
                    <a:pt x="14" y="192"/>
                  </a:lnTo>
                  <a:lnTo>
                    <a:pt x="0" y="116"/>
                  </a:lnTo>
                  <a:lnTo>
                    <a:pt x="65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8" name="Freeform 42"/>
            <p:cNvSpPr>
              <a:spLocks/>
            </p:cNvSpPr>
            <p:nvPr userDrawn="1"/>
          </p:nvSpPr>
          <p:spPr bwMode="gray">
            <a:xfrm rot="14847100" flipH="1">
              <a:off x="278" y="1260"/>
              <a:ext cx="504" cy="102"/>
            </a:xfrm>
            <a:custGeom>
              <a:avLst/>
              <a:gdLst>
                <a:gd name="T0" fmla="*/ 666 w 673"/>
                <a:gd name="T1" fmla="*/ 0 h 136"/>
                <a:gd name="T2" fmla="*/ 673 w 673"/>
                <a:gd name="T3" fmla="*/ 78 h 136"/>
                <a:gd name="T4" fmla="*/ 6 w 673"/>
                <a:gd name="T5" fmla="*/ 136 h 136"/>
                <a:gd name="T6" fmla="*/ 0 w 673"/>
                <a:gd name="T7" fmla="*/ 59 h 136"/>
                <a:gd name="T8" fmla="*/ 666 w 673"/>
                <a:gd name="T9" fmla="*/ 0 h 136"/>
              </a:gdLst>
              <a:ahLst/>
              <a:cxnLst>
                <a:cxn ang="0">
                  <a:pos x="T0" y="T1"/>
                </a:cxn>
                <a:cxn ang="0">
                  <a:pos x="T2" y="T3"/>
                </a:cxn>
                <a:cxn ang="0">
                  <a:pos x="T4" y="T5"/>
                </a:cxn>
                <a:cxn ang="0">
                  <a:pos x="T6" y="T7"/>
                </a:cxn>
                <a:cxn ang="0">
                  <a:pos x="T8" y="T9"/>
                </a:cxn>
              </a:cxnLst>
              <a:rect l="0" t="0" r="r" b="b"/>
              <a:pathLst>
                <a:path w="673" h="136">
                  <a:moveTo>
                    <a:pt x="666" y="0"/>
                  </a:moveTo>
                  <a:lnTo>
                    <a:pt x="673" y="78"/>
                  </a:lnTo>
                  <a:lnTo>
                    <a:pt x="6" y="136"/>
                  </a:lnTo>
                  <a:lnTo>
                    <a:pt x="0" y="59"/>
                  </a:lnTo>
                  <a:lnTo>
                    <a:pt x="66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59" name="AutoShape 43"/>
            <p:cNvSpPr>
              <a:spLocks noChangeArrowheads="1"/>
            </p:cNvSpPr>
            <p:nvPr userDrawn="1"/>
          </p:nvSpPr>
          <p:spPr bwMode="gray">
            <a:xfrm rot="14847100" flipH="1">
              <a:off x="378" y="1250"/>
              <a:ext cx="501" cy="58"/>
            </a:xfrm>
            <a:prstGeom prst="roundRect">
              <a:avLst>
                <a:gd name="adj" fmla="val 16667"/>
              </a:avLst>
            </a:prstGeom>
            <a:solidFill>
              <a:srgbClr val="F8F8F8">
                <a:alpha val="10001"/>
              </a:srgbClr>
            </a:solidFill>
            <a:ln>
              <a:noFill/>
            </a:ln>
            <a:extLst>
              <a:ext uri="{91240B29-F687-4F45-9708-019B960494DF}">
                <a14:hiddenLine xmlns:a14="http://schemas.microsoft.com/office/drawing/2010/main" w="0">
                  <a:solidFill>
                    <a:srgbClr val="FBFFF3">
                      <a:alpha val="32001"/>
                    </a:srgbClr>
                  </a:solidFill>
                  <a:round/>
                  <a:headEnd/>
                  <a:tailEnd/>
                </a14:hiddenLine>
              </a:ext>
            </a:extLst>
          </p:spPr>
          <p:txBody>
            <a:bodyPr/>
            <a:lstStyle/>
            <a:p>
              <a:endParaRPr lang="en-US"/>
            </a:p>
          </p:txBody>
        </p:sp>
        <p:sp>
          <p:nvSpPr>
            <p:cNvPr id="34860" name="Freeform 44"/>
            <p:cNvSpPr>
              <a:spLocks/>
            </p:cNvSpPr>
            <p:nvPr userDrawn="1"/>
          </p:nvSpPr>
          <p:spPr bwMode="gray">
            <a:xfrm rot="14847100" flipH="1">
              <a:off x="470" y="1187"/>
              <a:ext cx="505" cy="101"/>
            </a:xfrm>
            <a:custGeom>
              <a:avLst/>
              <a:gdLst>
                <a:gd name="T0" fmla="*/ 7 w 673"/>
                <a:gd name="T1" fmla="*/ 0 h 135"/>
                <a:gd name="T2" fmla="*/ 673 w 673"/>
                <a:gd name="T3" fmla="*/ 59 h 135"/>
                <a:gd name="T4" fmla="*/ 667 w 673"/>
                <a:gd name="T5" fmla="*/ 135 h 135"/>
                <a:gd name="T6" fmla="*/ 0 w 673"/>
                <a:gd name="T7" fmla="*/ 76 h 135"/>
                <a:gd name="T8" fmla="*/ 7 w 673"/>
                <a:gd name="T9" fmla="*/ 0 h 135"/>
              </a:gdLst>
              <a:ahLst/>
              <a:cxnLst>
                <a:cxn ang="0">
                  <a:pos x="T0" y="T1"/>
                </a:cxn>
                <a:cxn ang="0">
                  <a:pos x="T2" y="T3"/>
                </a:cxn>
                <a:cxn ang="0">
                  <a:pos x="T4" y="T5"/>
                </a:cxn>
                <a:cxn ang="0">
                  <a:pos x="T6" y="T7"/>
                </a:cxn>
                <a:cxn ang="0">
                  <a:pos x="T8" y="T9"/>
                </a:cxn>
              </a:cxnLst>
              <a:rect l="0" t="0" r="r" b="b"/>
              <a:pathLst>
                <a:path w="673" h="135">
                  <a:moveTo>
                    <a:pt x="7" y="0"/>
                  </a:moveTo>
                  <a:lnTo>
                    <a:pt x="673" y="59"/>
                  </a:lnTo>
                  <a:lnTo>
                    <a:pt x="667" y="135"/>
                  </a:lnTo>
                  <a:lnTo>
                    <a:pt x="0" y="76"/>
                  </a:lnTo>
                  <a:lnTo>
                    <a:pt x="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1" name="Freeform 45"/>
            <p:cNvSpPr>
              <a:spLocks/>
            </p:cNvSpPr>
            <p:nvPr userDrawn="1"/>
          </p:nvSpPr>
          <p:spPr bwMode="gray">
            <a:xfrm rot="14847100" flipH="1">
              <a:off x="561" y="1119"/>
              <a:ext cx="505" cy="144"/>
            </a:xfrm>
            <a:custGeom>
              <a:avLst/>
              <a:gdLst>
                <a:gd name="T0" fmla="*/ 14 w 674"/>
                <a:gd name="T1" fmla="*/ 0 h 192"/>
                <a:gd name="T2" fmla="*/ 674 w 674"/>
                <a:gd name="T3" fmla="*/ 116 h 192"/>
                <a:gd name="T4" fmla="*/ 660 w 674"/>
                <a:gd name="T5" fmla="*/ 192 h 192"/>
                <a:gd name="T6" fmla="*/ 0 w 674"/>
                <a:gd name="T7" fmla="*/ 75 h 192"/>
                <a:gd name="T8" fmla="*/ 14 w 674"/>
                <a:gd name="T9" fmla="*/ 0 h 192"/>
              </a:gdLst>
              <a:ahLst/>
              <a:cxnLst>
                <a:cxn ang="0">
                  <a:pos x="T0" y="T1"/>
                </a:cxn>
                <a:cxn ang="0">
                  <a:pos x="T2" y="T3"/>
                </a:cxn>
                <a:cxn ang="0">
                  <a:pos x="T4" y="T5"/>
                </a:cxn>
                <a:cxn ang="0">
                  <a:pos x="T6" y="T7"/>
                </a:cxn>
                <a:cxn ang="0">
                  <a:pos x="T8" y="T9"/>
                </a:cxn>
              </a:cxnLst>
              <a:rect l="0" t="0" r="r" b="b"/>
              <a:pathLst>
                <a:path w="674" h="192">
                  <a:moveTo>
                    <a:pt x="14" y="0"/>
                  </a:moveTo>
                  <a:lnTo>
                    <a:pt x="674" y="116"/>
                  </a:lnTo>
                  <a:lnTo>
                    <a:pt x="660" y="192"/>
                  </a:lnTo>
                  <a:lnTo>
                    <a:pt x="0" y="75"/>
                  </a:lnTo>
                  <a:lnTo>
                    <a:pt x="1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2" name="Freeform 46"/>
            <p:cNvSpPr>
              <a:spLocks/>
            </p:cNvSpPr>
            <p:nvPr userDrawn="1"/>
          </p:nvSpPr>
          <p:spPr bwMode="gray">
            <a:xfrm rot="14847100" flipH="1">
              <a:off x="648" y="1041"/>
              <a:ext cx="499" cy="185"/>
            </a:xfrm>
            <a:custGeom>
              <a:avLst/>
              <a:gdLst>
                <a:gd name="T0" fmla="*/ 20 w 667"/>
                <a:gd name="T1" fmla="*/ 0 h 247"/>
                <a:gd name="T2" fmla="*/ 667 w 667"/>
                <a:gd name="T3" fmla="*/ 173 h 247"/>
                <a:gd name="T4" fmla="*/ 647 w 667"/>
                <a:gd name="T5" fmla="*/ 247 h 247"/>
                <a:gd name="T6" fmla="*/ 0 w 667"/>
                <a:gd name="T7" fmla="*/ 74 h 247"/>
                <a:gd name="T8" fmla="*/ 20 w 667"/>
                <a:gd name="T9" fmla="*/ 0 h 247"/>
              </a:gdLst>
              <a:ahLst/>
              <a:cxnLst>
                <a:cxn ang="0">
                  <a:pos x="T0" y="T1"/>
                </a:cxn>
                <a:cxn ang="0">
                  <a:pos x="T2" y="T3"/>
                </a:cxn>
                <a:cxn ang="0">
                  <a:pos x="T4" y="T5"/>
                </a:cxn>
                <a:cxn ang="0">
                  <a:pos x="T6" y="T7"/>
                </a:cxn>
                <a:cxn ang="0">
                  <a:pos x="T8" y="T9"/>
                </a:cxn>
              </a:cxnLst>
              <a:rect l="0" t="0" r="r" b="b"/>
              <a:pathLst>
                <a:path w="667" h="247">
                  <a:moveTo>
                    <a:pt x="20" y="0"/>
                  </a:moveTo>
                  <a:lnTo>
                    <a:pt x="667" y="173"/>
                  </a:lnTo>
                  <a:lnTo>
                    <a:pt x="647" y="247"/>
                  </a:lnTo>
                  <a:lnTo>
                    <a:pt x="0" y="74"/>
                  </a:lnTo>
                  <a:lnTo>
                    <a:pt x="20"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3" name="Freeform 47"/>
            <p:cNvSpPr>
              <a:spLocks/>
            </p:cNvSpPr>
            <p:nvPr userDrawn="1"/>
          </p:nvSpPr>
          <p:spPr bwMode="gray">
            <a:xfrm rot="14847100" flipH="1">
              <a:off x="731" y="957"/>
              <a:ext cx="490" cy="226"/>
            </a:xfrm>
            <a:custGeom>
              <a:avLst/>
              <a:gdLst>
                <a:gd name="T0" fmla="*/ 26 w 655"/>
                <a:gd name="T1" fmla="*/ 0 h 301"/>
                <a:gd name="T2" fmla="*/ 655 w 655"/>
                <a:gd name="T3" fmla="*/ 229 h 301"/>
                <a:gd name="T4" fmla="*/ 629 w 655"/>
                <a:gd name="T5" fmla="*/ 301 h 301"/>
                <a:gd name="T6" fmla="*/ 0 w 655"/>
                <a:gd name="T7" fmla="*/ 72 h 301"/>
                <a:gd name="T8" fmla="*/ 26 w 655"/>
                <a:gd name="T9" fmla="*/ 0 h 301"/>
              </a:gdLst>
              <a:ahLst/>
              <a:cxnLst>
                <a:cxn ang="0">
                  <a:pos x="T0" y="T1"/>
                </a:cxn>
                <a:cxn ang="0">
                  <a:pos x="T2" y="T3"/>
                </a:cxn>
                <a:cxn ang="0">
                  <a:pos x="T4" y="T5"/>
                </a:cxn>
                <a:cxn ang="0">
                  <a:pos x="T6" y="T7"/>
                </a:cxn>
                <a:cxn ang="0">
                  <a:pos x="T8" y="T9"/>
                </a:cxn>
              </a:cxnLst>
              <a:rect l="0" t="0" r="r" b="b"/>
              <a:pathLst>
                <a:path w="655" h="301">
                  <a:moveTo>
                    <a:pt x="26" y="0"/>
                  </a:moveTo>
                  <a:lnTo>
                    <a:pt x="655" y="229"/>
                  </a:lnTo>
                  <a:lnTo>
                    <a:pt x="629" y="301"/>
                  </a:lnTo>
                  <a:lnTo>
                    <a:pt x="0" y="72"/>
                  </a:lnTo>
                  <a:lnTo>
                    <a:pt x="2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4" name="Freeform 48"/>
            <p:cNvSpPr>
              <a:spLocks/>
            </p:cNvSpPr>
            <p:nvPr userDrawn="1"/>
          </p:nvSpPr>
          <p:spPr bwMode="gray">
            <a:xfrm rot="14847100" flipH="1">
              <a:off x="811" y="868"/>
              <a:ext cx="478" cy="265"/>
            </a:xfrm>
            <a:custGeom>
              <a:avLst/>
              <a:gdLst>
                <a:gd name="T0" fmla="*/ 32 w 639"/>
                <a:gd name="T1" fmla="*/ 0 h 353"/>
                <a:gd name="T2" fmla="*/ 639 w 639"/>
                <a:gd name="T3" fmla="*/ 283 h 353"/>
                <a:gd name="T4" fmla="*/ 606 w 639"/>
                <a:gd name="T5" fmla="*/ 353 h 353"/>
                <a:gd name="T6" fmla="*/ 0 w 639"/>
                <a:gd name="T7" fmla="*/ 70 h 353"/>
                <a:gd name="T8" fmla="*/ 32 w 639"/>
                <a:gd name="T9" fmla="*/ 0 h 353"/>
              </a:gdLst>
              <a:ahLst/>
              <a:cxnLst>
                <a:cxn ang="0">
                  <a:pos x="T0" y="T1"/>
                </a:cxn>
                <a:cxn ang="0">
                  <a:pos x="T2" y="T3"/>
                </a:cxn>
                <a:cxn ang="0">
                  <a:pos x="T4" y="T5"/>
                </a:cxn>
                <a:cxn ang="0">
                  <a:pos x="T6" y="T7"/>
                </a:cxn>
                <a:cxn ang="0">
                  <a:pos x="T8" y="T9"/>
                </a:cxn>
              </a:cxnLst>
              <a:rect l="0" t="0" r="r" b="b"/>
              <a:pathLst>
                <a:path w="639" h="353">
                  <a:moveTo>
                    <a:pt x="32" y="0"/>
                  </a:moveTo>
                  <a:lnTo>
                    <a:pt x="639" y="283"/>
                  </a:lnTo>
                  <a:lnTo>
                    <a:pt x="606" y="353"/>
                  </a:lnTo>
                  <a:lnTo>
                    <a:pt x="0" y="70"/>
                  </a:lnTo>
                  <a:lnTo>
                    <a:pt x="32"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5" name="Freeform 49"/>
            <p:cNvSpPr>
              <a:spLocks/>
            </p:cNvSpPr>
            <p:nvPr userDrawn="1"/>
          </p:nvSpPr>
          <p:spPr bwMode="gray">
            <a:xfrm rot="14847100" flipH="1">
              <a:off x="884" y="773"/>
              <a:ext cx="462" cy="301"/>
            </a:xfrm>
            <a:custGeom>
              <a:avLst/>
              <a:gdLst>
                <a:gd name="T0" fmla="*/ 37 w 617"/>
                <a:gd name="T1" fmla="*/ 0 h 400"/>
                <a:gd name="T2" fmla="*/ 617 w 617"/>
                <a:gd name="T3" fmla="*/ 334 h 400"/>
                <a:gd name="T4" fmla="*/ 579 w 617"/>
                <a:gd name="T5" fmla="*/ 400 h 400"/>
                <a:gd name="T6" fmla="*/ 0 w 617"/>
                <a:gd name="T7" fmla="*/ 66 h 400"/>
                <a:gd name="T8" fmla="*/ 37 w 617"/>
                <a:gd name="T9" fmla="*/ 0 h 400"/>
              </a:gdLst>
              <a:ahLst/>
              <a:cxnLst>
                <a:cxn ang="0">
                  <a:pos x="T0" y="T1"/>
                </a:cxn>
                <a:cxn ang="0">
                  <a:pos x="T2" y="T3"/>
                </a:cxn>
                <a:cxn ang="0">
                  <a:pos x="T4" y="T5"/>
                </a:cxn>
                <a:cxn ang="0">
                  <a:pos x="T6" y="T7"/>
                </a:cxn>
                <a:cxn ang="0">
                  <a:pos x="T8" y="T9"/>
                </a:cxn>
              </a:cxnLst>
              <a:rect l="0" t="0" r="r" b="b"/>
              <a:pathLst>
                <a:path w="617" h="400">
                  <a:moveTo>
                    <a:pt x="37" y="0"/>
                  </a:moveTo>
                  <a:lnTo>
                    <a:pt x="617" y="334"/>
                  </a:lnTo>
                  <a:lnTo>
                    <a:pt x="579" y="400"/>
                  </a:lnTo>
                  <a:lnTo>
                    <a:pt x="0" y="66"/>
                  </a:lnTo>
                  <a:lnTo>
                    <a:pt x="37"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6" name="Freeform 50"/>
            <p:cNvSpPr>
              <a:spLocks/>
            </p:cNvSpPr>
            <p:nvPr userDrawn="1"/>
          </p:nvSpPr>
          <p:spPr bwMode="gray">
            <a:xfrm rot="14847100" flipH="1">
              <a:off x="950" y="675"/>
              <a:ext cx="443" cy="335"/>
            </a:xfrm>
            <a:custGeom>
              <a:avLst/>
              <a:gdLst>
                <a:gd name="T0" fmla="*/ 44 w 592"/>
                <a:gd name="T1" fmla="*/ 0 h 446"/>
                <a:gd name="T2" fmla="*/ 592 w 592"/>
                <a:gd name="T3" fmla="*/ 383 h 446"/>
                <a:gd name="T4" fmla="*/ 548 w 592"/>
                <a:gd name="T5" fmla="*/ 446 h 446"/>
                <a:gd name="T6" fmla="*/ 0 w 592"/>
                <a:gd name="T7" fmla="*/ 62 h 446"/>
                <a:gd name="T8" fmla="*/ 44 w 592"/>
                <a:gd name="T9" fmla="*/ 0 h 446"/>
              </a:gdLst>
              <a:ahLst/>
              <a:cxnLst>
                <a:cxn ang="0">
                  <a:pos x="T0" y="T1"/>
                </a:cxn>
                <a:cxn ang="0">
                  <a:pos x="T2" y="T3"/>
                </a:cxn>
                <a:cxn ang="0">
                  <a:pos x="T4" y="T5"/>
                </a:cxn>
                <a:cxn ang="0">
                  <a:pos x="T6" y="T7"/>
                </a:cxn>
                <a:cxn ang="0">
                  <a:pos x="T8" y="T9"/>
                </a:cxn>
              </a:cxnLst>
              <a:rect l="0" t="0" r="r" b="b"/>
              <a:pathLst>
                <a:path w="592" h="446">
                  <a:moveTo>
                    <a:pt x="44" y="0"/>
                  </a:moveTo>
                  <a:lnTo>
                    <a:pt x="592" y="383"/>
                  </a:lnTo>
                  <a:lnTo>
                    <a:pt x="548" y="446"/>
                  </a:lnTo>
                  <a:lnTo>
                    <a:pt x="0" y="62"/>
                  </a:lnTo>
                  <a:lnTo>
                    <a:pt x="4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7" name="Freeform 51"/>
            <p:cNvSpPr>
              <a:spLocks/>
            </p:cNvSpPr>
            <p:nvPr userDrawn="1"/>
          </p:nvSpPr>
          <p:spPr bwMode="gray">
            <a:xfrm rot="14847100" flipH="1">
              <a:off x="1013" y="573"/>
              <a:ext cx="421" cy="367"/>
            </a:xfrm>
            <a:custGeom>
              <a:avLst/>
              <a:gdLst>
                <a:gd name="T0" fmla="*/ 49 w 562"/>
                <a:gd name="T1" fmla="*/ 0 h 489"/>
                <a:gd name="T2" fmla="*/ 562 w 562"/>
                <a:gd name="T3" fmla="*/ 430 h 489"/>
                <a:gd name="T4" fmla="*/ 511 w 562"/>
                <a:gd name="T5" fmla="*/ 489 h 489"/>
                <a:gd name="T6" fmla="*/ 0 w 562"/>
                <a:gd name="T7" fmla="*/ 58 h 489"/>
                <a:gd name="T8" fmla="*/ 49 w 562"/>
                <a:gd name="T9" fmla="*/ 0 h 489"/>
              </a:gdLst>
              <a:ahLst/>
              <a:cxnLst>
                <a:cxn ang="0">
                  <a:pos x="T0" y="T1"/>
                </a:cxn>
                <a:cxn ang="0">
                  <a:pos x="T2" y="T3"/>
                </a:cxn>
                <a:cxn ang="0">
                  <a:pos x="T4" y="T5"/>
                </a:cxn>
                <a:cxn ang="0">
                  <a:pos x="T6" y="T7"/>
                </a:cxn>
                <a:cxn ang="0">
                  <a:pos x="T8" y="T9"/>
                </a:cxn>
              </a:cxnLst>
              <a:rect l="0" t="0" r="r" b="b"/>
              <a:pathLst>
                <a:path w="562" h="489">
                  <a:moveTo>
                    <a:pt x="49" y="0"/>
                  </a:moveTo>
                  <a:lnTo>
                    <a:pt x="562" y="430"/>
                  </a:lnTo>
                  <a:lnTo>
                    <a:pt x="511" y="489"/>
                  </a:lnTo>
                  <a:lnTo>
                    <a:pt x="0" y="58"/>
                  </a:lnTo>
                  <a:lnTo>
                    <a:pt x="4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8" name="Freeform 52"/>
            <p:cNvSpPr>
              <a:spLocks/>
            </p:cNvSpPr>
            <p:nvPr userDrawn="1"/>
          </p:nvSpPr>
          <p:spPr bwMode="gray">
            <a:xfrm rot="14847100" flipH="1">
              <a:off x="1067" y="466"/>
              <a:ext cx="396" cy="396"/>
            </a:xfrm>
            <a:custGeom>
              <a:avLst/>
              <a:gdLst>
                <a:gd name="T0" fmla="*/ 56 w 529"/>
                <a:gd name="T1" fmla="*/ 0 h 527"/>
                <a:gd name="T2" fmla="*/ 529 w 529"/>
                <a:gd name="T3" fmla="*/ 473 h 527"/>
                <a:gd name="T4" fmla="*/ 474 w 529"/>
                <a:gd name="T5" fmla="*/ 527 h 527"/>
                <a:gd name="T6" fmla="*/ 0 w 529"/>
                <a:gd name="T7" fmla="*/ 54 h 527"/>
                <a:gd name="T8" fmla="*/ 56 w 529"/>
                <a:gd name="T9" fmla="*/ 0 h 527"/>
              </a:gdLst>
              <a:ahLst/>
              <a:cxnLst>
                <a:cxn ang="0">
                  <a:pos x="T0" y="T1"/>
                </a:cxn>
                <a:cxn ang="0">
                  <a:pos x="T2" y="T3"/>
                </a:cxn>
                <a:cxn ang="0">
                  <a:pos x="T4" y="T5"/>
                </a:cxn>
                <a:cxn ang="0">
                  <a:pos x="T6" y="T7"/>
                </a:cxn>
                <a:cxn ang="0">
                  <a:pos x="T8" y="T9"/>
                </a:cxn>
              </a:cxnLst>
              <a:rect l="0" t="0" r="r" b="b"/>
              <a:pathLst>
                <a:path w="529" h="527">
                  <a:moveTo>
                    <a:pt x="56" y="0"/>
                  </a:moveTo>
                  <a:lnTo>
                    <a:pt x="529" y="473"/>
                  </a:lnTo>
                  <a:lnTo>
                    <a:pt x="474" y="527"/>
                  </a:lnTo>
                  <a:lnTo>
                    <a:pt x="0" y="54"/>
                  </a:lnTo>
                  <a:lnTo>
                    <a:pt x="5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69" name="Freeform 53"/>
            <p:cNvSpPr>
              <a:spLocks/>
            </p:cNvSpPr>
            <p:nvPr userDrawn="1"/>
          </p:nvSpPr>
          <p:spPr bwMode="gray">
            <a:xfrm rot="14847100" flipH="1">
              <a:off x="1113" y="358"/>
              <a:ext cx="367" cy="421"/>
            </a:xfrm>
            <a:custGeom>
              <a:avLst/>
              <a:gdLst>
                <a:gd name="T0" fmla="*/ 59 w 490"/>
                <a:gd name="T1" fmla="*/ 0 h 562"/>
                <a:gd name="T2" fmla="*/ 490 w 490"/>
                <a:gd name="T3" fmla="*/ 513 h 562"/>
                <a:gd name="T4" fmla="*/ 430 w 490"/>
                <a:gd name="T5" fmla="*/ 562 h 562"/>
                <a:gd name="T6" fmla="*/ 0 w 490"/>
                <a:gd name="T7" fmla="*/ 51 h 562"/>
                <a:gd name="T8" fmla="*/ 59 w 490"/>
                <a:gd name="T9" fmla="*/ 0 h 562"/>
              </a:gdLst>
              <a:ahLst/>
              <a:cxnLst>
                <a:cxn ang="0">
                  <a:pos x="T0" y="T1"/>
                </a:cxn>
                <a:cxn ang="0">
                  <a:pos x="T2" y="T3"/>
                </a:cxn>
                <a:cxn ang="0">
                  <a:pos x="T4" y="T5"/>
                </a:cxn>
                <a:cxn ang="0">
                  <a:pos x="T6" y="T7"/>
                </a:cxn>
                <a:cxn ang="0">
                  <a:pos x="T8" y="T9"/>
                </a:cxn>
              </a:cxnLst>
              <a:rect l="0" t="0" r="r" b="b"/>
              <a:pathLst>
                <a:path w="490" h="562">
                  <a:moveTo>
                    <a:pt x="59" y="0"/>
                  </a:moveTo>
                  <a:lnTo>
                    <a:pt x="490" y="513"/>
                  </a:lnTo>
                  <a:lnTo>
                    <a:pt x="430" y="562"/>
                  </a:lnTo>
                  <a:lnTo>
                    <a:pt x="0" y="51"/>
                  </a:lnTo>
                  <a:lnTo>
                    <a:pt x="5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0" name="Freeform 54"/>
            <p:cNvSpPr>
              <a:spLocks/>
            </p:cNvSpPr>
            <p:nvPr userDrawn="1"/>
          </p:nvSpPr>
          <p:spPr bwMode="gray">
            <a:xfrm rot="14847100" flipH="1">
              <a:off x="1153" y="247"/>
              <a:ext cx="335" cy="446"/>
            </a:xfrm>
            <a:custGeom>
              <a:avLst/>
              <a:gdLst>
                <a:gd name="T0" fmla="*/ 64 w 446"/>
                <a:gd name="T1" fmla="*/ 0 h 593"/>
                <a:gd name="T2" fmla="*/ 446 w 446"/>
                <a:gd name="T3" fmla="*/ 548 h 593"/>
                <a:gd name="T4" fmla="*/ 384 w 446"/>
                <a:gd name="T5" fmla="*/ 593 h 593"/>
                <a:gd name="T6" fmla="*/ 0 w 446"/>
                <a:gd name="T7" fmla="*/ 45 h 593"/>
                <a:gd name="T8" fmla="*/ 64 w 446"/>
                <a:gd name="T9" fmla="*/ 0 h 593"/>
              </a:gdLst>
              <a:ahLst/>
              <a:cxnLst>
                <a:cxn ang="0">
                  <a:pos x="T0" y="T1"/>
                </a:cxn>
                <a:cxn ang="0">
                  <a:pos x="T2" y="T3"/>
                </a:cxn>
                <a:cxn ang="0">
                  <a:pos x="T4" y="T5"/>
                </a:cxn>
                <a:cxn ang="0">
                  <a:pos x="T6" y="T7"/>
                </a:cxn>
                <a:cxn ang="0">
                  <a:pos x="T8" y="T9"/>
                </a:cxn>
              </a:cxnLst>
              <a:rect l="0" t="0" r="r" b="b"/>
              <a:pathLst>
                <a:path w="446" h="593">
                  <a:moveTo>
                    <a:pt x="64" y="0"/>
                  </a:moveTo>
                  <a:lnTo>
                    <a:pt x="446" y="548"/>
                  </a:lnTo>
                  <a:lnTo>
                    <a:pt x="384" y="593"/>
                  </a:lnTo>
                  <a:lnTo>
                    <a:pt x="0" y="45"/>
                  </a:lnTo>
                  <a:lnTo>
                    <a:pt x="6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1" name="Freeform 55"/>
            <p:cNvSpPr>
              <a:spLocks/>
            </p:cNvSpPr>
            <p:nvPr userDrawn="1"/>
          </p:nvSpPr>
          <p:spPr bwMode="gray">
            <a:xfrm rot="14847100" flipH="1">
              <a:off x="1187" y="137"/>
              <a:ext cx="299" cy="465"/>
            </a:xfrm>
            <a:custGeom>
              <a:avLst/>
              <a:gdLst>
                <a:gd name="T0" fmla="*/ 66 w 401"/>
                <a:gd name="T1" fmla="*/ 0 h 618"/>
                <a:gd name="T2" fmla="*/ 401 w 401"/>
                <a:gd name="T3" fmla="*/ 579 h 618"/>
                <a:gd name="T4" fmla="*/ 334 w 401"/>
                <a:gd name="T5" fmla="*/ 618 h 618"/>
                <a:gd name="T6" fmla="*/ 0 w 401"/>
                <a:gd name="T7" fmla="*/ 38 h 618"/>
                <a:gd name="T8" fmla="*/ 66 w 401"/>
                <a:gd name="T9" fmla="*/ 0 h 618"/>
              </a:gdLst>
              <a:ahLst/>
              <a:cxnLst>
                <a:cxn ang="0">
                  <a:pos x="T0" y="T1"/>
                </a:cxn>
                <a:cxn ang="0">
                  <a:pos x="T2" y="T3"/>
                </a:cxn>
                <a:cxn ang="0">
                  <a:pos x="T4" y="T5"/>
                </a:cxn>
                <a:cxn ang="0">
                  <a:pos x="T6" y="T7"/>
                </a:cxn>
                <a:cxn ang="0">
                  <a:pos x="T8" y="T9"/>
                </a:cxn>
              </a:cxnLst>
              <a:rect l="0" t="0" r="r" b="b"/>
              <a:pathLst>
                <a:path w="401" h="618">
                  <a:moveTo>
                    <a:pt x="66" y="0"/>
                  </a:moveTo>
                  <a:lnTo>
                    <a:pt x="401" y="579"/>
                  </a:lnTo>
                  <a:lnTo>
                    <a:pt x="334" y="618"/>
                  </a:lnTo>
                  <a:lnTo>
                    <a:pt x="0" y="38"/>
                  </a:lnTo>
                  <a:lnTo>
                    <a:pt x="6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2" name="Freeform 56"/>
            <p:cNvSpPr>
              <a:spLocks/>
            </p:cNvSpPr>
            <p:nvPr userDrawn="1"/>
          </p:nvSpPr>
          <p:spPr bwMode="gray">
            <a:xfrm rot="14847100" flipH="1">
              <a:off x="1210" y="27"/>
              <a:ext cx="264" cy="481"/>
            </a:xfrm>
            <a:custGeom>
              <a:avLst/>
              <a:gdLst>
                <a:gd name="T0" fmla="*/ 69 w 353"/>
                <a:gd name="T1" fmla="*/ 0 h 640"/>
                <a:gd name="T2" fmla="*/ 353 w 353"/>
                <a:gd name="T3" fmla="*/ 607 h 640"/>
                <a:gd name="T4" fmla="*/ 282 w 353"/>
                <a:gd name="T5" fmla="*/ 640 h 640"/>
                <a:gd name="T6" fmla="*/ 0 w 353"/>
                <a:gd name="T7" fmla="*/ 33 h 640"/>
                <a:gd name="T8" fmla="*/ 69 w 353"/>
                <a:gd name="T9" fmla="*/ 0 h 640"/>
              </a:gdLst>
              <a:ahLst/>
              <a:cxnLst>
                <a:cxn ang="0">
                  <a:pos x="T0" y="T1"/>
                </a:cxn>
                <a:cxn ang="0">
                  <a:pos x="T2" y="T3"/>
                </a:cxn>
                <a:cxn ang="0">
                  <a:pos x="T4" y="T5"/>
                </a:cxn>
                <a:cxn ang="0">
                  <a:pos x="T6" y="T7"/>
                </a:cxn>
                <a:cxn ang="0">
                  <a:pos x="T8" y="T9"/>
                </a:cxn>
              </a:cxnLst>
              <a:rect l="0" t="0" r="r" b="b"/>
              <a:pathLst>
                <a:path w="353" h="640">
                  <a:moveTo>
                    <a:pt x="69" y="0"/>
                  </a:moveTo>
                  <a:lnTo>
                    <a:pt x="353" y="607"/>
                  </a:lnTo>
                  <a:lnTo>
                    <a:pt x="282" y="640"/>
                  </a:lnTo>
                  <a:lnTo>
                    <a:pt x="0" y="33"/>
                  </a:lnTo>
                  <a:lnTo>
                    <a:pt x="69"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3" name="Freeform 57"/>
            <p:cNvSpPr>
              <a:spLocks/>
            </p:cNvSpPr>
            <p:nvPr userDrawn="1"/>
          </p:nvSpPr>
          <p:spPr bwMode="gray">
            <a:xfrm rot="14847100" flipH="1">
              <a:off x="1225" y="-81"/>
              <a:ext cx="225" cy="492"/>
            </a:xfrm>
            <a:custGeom>
              <a:avLst/>
              <a:gdLst>
                <a:gd name="T0" fmla="*/ 72 w 301"/>
                <a:gd name="T1" fmla="*/ 0 h 656"/>
                <a:gd name="T2" fmla="*/ 301 w 301"/>
                <a:gd name="T3" fmla="*/ 629 h 656"/>
                <a:gd name="T4" fmla="*/ 228 w 301"/>
                <a:gd name="T5" fmla="*/ 656 h 656"/>
                <a:gd name="T6" fmla="*/ 0 w 301"/>
                <a:gd name="T7" fmla="*/ 27 h 656"/>
                <a:gd name="T8" fmla="*/ 72 w 301"/>
                <a:gd name="T9" fmla="*/ 0 h 656"/>
              </a:gdLst>
              <a:ahLst/>
              <a:cxnLst>
                <a:cxn ang="0">
                  <a:pos x="T0" y="T1"/>
                </a:cxn>
                <a:cxn ang="0">
                  <a:pos x="T2" y="T3"/>
                </a:cxn>
                <a:cxn ang="0">
                  <a:pos x="T4" y="T5"/>
                </a:cxn>
                <a:cxn ang="0">
                  <a:pos x="T6" y="T7"/>
                </a:cxn>
                <a:cxn ang="0">
                  <a:pos x="T8" y="T9"/>
                </a:cxn>
              </a:cxnLst>
              <a:rect l="0" t="0" r="r" b="b"/>
              <a:pathLst>
                <a:path w="301" h="656">
                  <a:moveTo>
                    <a:pt x="72" y="0"/>
                  </a:moveTo>
                  <a:lnTo>
                    <a:pt x="301" y="629"/>
                  </a:lnTo>
                  <a:lnTo>
                    <a:pt x="228" y="656"/>
                  </a:lnTo>
                  <a:lnTo>
                    <a:pt x="0" y="27"/>
                  </a:lnTo>
                  <a:lnTo>
                    <a:pt x="72"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4" name="Freeform 58"/>
            <p:cNvSpPr>
              <a:spLocks/>
            </p:cNvSpPr>
            <p:nvPr userDrawn="1"/>
          </p:nvSpPr>
          <p:spPr bwMode="gray">
            <a:xfrm rot="14847100" flipH="1">
              <a:off x="1231" y="-189"/>
              <a:ext cx="185" cy="500"/>
            </a:xfrm>
            <a:custGeom>
              <a:avLst/>
              <a:gdLst>
                <a:gd name="T0" fmla="*/ 74 w 248"/>
                <a:gd name="T1" fmla="*/ 0 h 666"/>
                <a:gd name="T2" fmla="*/ 248 w 248"/>
                <a:gd name="T3" fmla="*/ 646 h 666"/>
                <a:gd name="T4" fmla="*/ 173 w 248"/>
                <a:gd name="T5" fmla="*/ 666 h 666"/>
                <a:gd name="T6" fmla="*/ 0 w 248"/>
                <a:gd name="T7" fmla="*/ 18 h 666"/>
                <a:gd name="T8" fmla="*/ 74 w 248"/>
                <a:gd name="T9" fmla="*/ 0 h 666"/>
              </a:gdLst>
              <a:ahLst/>
              <a:cxnLst>
                <a:cxn ang="0">
                  <a:pos x="T0" y="T1"/>
                </a:cxn>
                <a:cxn ang="0">
                  <a:pos x="T2" y="T3"/>
                </a:cxn>
                <a:cxn ang="0">
                  <a:pos x="T4" y="T5"/>
                </a:cxn>
                <a:cxn ang="0">
                  <a:pos x="T6" y="T7"/>
                </a:cxn>
                <a:cxn ang="0">
                  <a:pos x="T8" y="T9"/>
                </a:cxn>
              </a:cxnLst>
              <a:rect l="0" t="0" r="r" b="b"/>
              <a:pathLst>
                <a:path w="248" h="666">
                  <a:moveTo>
                    <a:pt x="74" y="0"/>
                  </a:moveTo>
                  <a:lnTo>
                    <a:pt x="248" y="646"/>
                  </a:lnTo>
                  <a:lnTo>
                    <a:pt x="173" y="666"/>
                  </a:lnTo>
                  <a:lnTo>
                    <a:pt x="0" y="18"/>
                  </a:lnTo>
                  <a:lnTo>
                    <a:pt x="74"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sp>
          <p:nvSpPr>
            <p:cNvPr id="34875" name="Freeform 59"/>
            <p:cNvSpPr>
              <a:spLocks/>
            </p:cNvSpPr>
            <p:nvPr userDrawn="1"/>
          </p:nvSpPr>
          <p:spPr bwMode="gray">
            <a:xfrm rot="14847100" flipH="1">
              <a:off x="1229" y="-294"/>
              <a:ext cx="144" cy="506"/>
            </a:xfrm>
            <a:custGeom>
              <a:avLst/>
              <a:gdLst>
                <a:gd name="T0" fmla="*/ 76 w 192"/>
                <a:gd name="T1" fmla="*/ 0 h 673"/>
                <a:gd name="T2" fmla="*/ 192 w 192"/>
                <a:gd name="T3" fmla="*/ 660 h 673"/>
                <a:gd name="T4" fmla="*/ 116 w 192"/>
                <a:gd name="T5" fmla="*/ 673 h 673"/>
                <a:gd name="T6" fmla="*/ 0 w 192"/>
                <a:gd name="T7" fmla="*/ 13 h 673"/>
                <a:gd name="T8" fmla="*/ 76 w 192"/>
                <a:gd name="T9" fmla="*/ 0 h 673"/>
              </a:gdLst>
              <a:ahLst/>
              <a:cxnLst>
                <a:cxn ang="0">
                  <a:pos x="T0" y="T1"/>
                </a:cxn>
                <a:cxn ang="0">
                  <a:pos x="T2" y="T3"/>
                </a:cxn>
                <a:cxn ang="0">
                  <a:pos x="T4" y="T5"/>
                </a:cxn>
                <a:cxn ang="0">
                  <a:pos x="T6" y="T7"/>
                </a:cxn>
                <a:cxn ang="0">
                  <a:pos x="T8" y="T9"/>
                </a:cxn>
              </a:cxnLst>
              <a:rect l="0" t="0" r="r" b="b"/>
              <a:pathLst>
                <a:path w="192" h="673">
                  <a:moveTo>
                    <a:pt x="76" y="0"/>
                  </a:moveTo>
                  <a:lnTo>
                    <a:pt x="192" y="660"/>
                  </a:lnTo>
                  <a:lnTo>
                    <a:pt x="116" y="673"/>
                  </a:lnTo>
                  <a:lnTo>
                    <a:pt x="0" y="13"/>
                  </a:lnTo>
                  <a:lnTo>
                    <a:pt x="76" y="0"/>
                  </a:lnTo>
                  <a:close/>
                </a:path>
              </a:pathLst>
            </a:custGeom>
            <a:solidFill>
              <a:srgbClr val="F8F8F8">
                <a:alpha val="10001"/>
              </a:srgbClr>
            </a:solidFill>
            <a:ln>
              <a:noFill/>
            </a:ln>
            <a:extLst>
              <a:ext uri="{91240B29-F687-4F45-9708-019B960494DF}">
                <a14:hiddenLine xmlns:a14="http://schemas.microsoft.com/office/drawing/2010/main" w="0">
                  <a:solidFill>
                    <a:srgbClr val="FBFFF3">
                      <a:alpha val="32001"/>
                    </a:srgbClr>
                  </a:solidFill>
                  <a:prstDash val="solid"/>
                  <a:round/>
                  <a:headEnd/>
                  <a:tailEnd/>
                </a14:hiddenLine>
              </a:ext>
            </a:extLst>
          </p:spPr>
          <p:txBody>
            <a:bodyPr/>
            <a:lstStyle/>
            <a:p>
              <a:endParaRPr lang="en-US"/>
            </a:p>
          </p:txBody>
        </p:sp>
        <p:pic>
          <p:nvPicPr>
            <p:cNvPr id="34846" name="Picture 3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 y="185"/>
              <a:ext cx="912" cy="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843" name="Freeform 27"/>
          <p:cNvSpPr>
            <a:spLocks/>
          </p:cNvSpPr>
          <p:nvPr/>
        </p:nvSpPr>
        <p:spPr bwMode="gray">
          <a:xfrm>
            <a:off x="-25400" y="5124450"/>
            <a:ext cx="9156700" cy="1758950"/>
          </a:xfrm>
          <a:custGeom>
            <a:avLst/>
            <a:gdLst>
              <a:gd name="T0" fmla="*/ 3 w 5768"/>
              <a:gd name="T1" fmla="*/ 1092 h 1108"/>
              <a:gd name="T2" fmla="*/ 5768 w 5768"/>
              <a:gd name="T3" fmla="*/ 1108 h 1108"/>
              <a:gd name="T4" fmla="*/ 5766 w 5768"/>
              <a:gd name="T5" fmla="*/ 0 h 1108"/>
              <a:gd name="T6" fmla="*/ 1764 w 5768"/>
              <a:gd name="T7" fmla="*/ 1032 h 1108"/>
              <a:gd name="T8" fmla="*/ 0 w 5768"/>
              <a:gd name="T9" fmla="*/ 720 h 1108"/>
              <a:gd name="T10" fmla="*/ 0 w 5768"/>
              <a:gd name="T11" fmla="*/ 1008 h 1108"/>
            </a:gdLst>
            <a:ahLst/>
            <a:cxnLst>
              <a:cxn ang="0">
                <a:pos x="T0" y="T1"/>
              </a:cxn>
              <a:cxn ang="0">
                <a:pos x="T2" y="T3"/>
              </a:cxn>
              <a:cxn ang="0">
                <a:pos x="T4" y="T5"/>
              </a:cxn>
              <a:cxn ang="0">
                <a:pos x="T6" y="T7"/>
              </a:cxn>
              <a:cxn ang="0">
                <a:pos x="T8" y="T9"/>
              </a:cxn>
              <a:cxn ang="0">
                <a:pos x="T10" y="T11"/>
              </a:cxn>
            </a:cxnLst>
            <a:rect l="0" t="0" r="r" b="b"/>
            <a:pathLst>
              <a:path w="5768" h="1108">
                <a:moveTo>
                  <a:pt x="3" y="1092"/>
                </a:moveTo>
                <a:lnTo>
                  <a:pt x="5768" y="1108"/>
                </a:lnTo>
                <a:lnTo>
                  <a:pt x="5766" y="0"/>
                </a:lnTo>
                <a:cubicBezTo>
                  <a:pt x="5264" y="296"/>
                  <a:pt x="2820" y="1038"/>
                  <a:pt x="1764" y="1032"/>
                </a:cubicBezTo>
                <a:cubicBezTo>
                  <a:pt x="708" y="1026"/>
                  <a:pt x="116" y="744"/>
                  <a:pt x="0" y="720"/>
                </a:cubicBezTo>
                <a:lnTo>
                  <a:pt x="0" y="1008"/>
                </a:lnTo>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Freeform 28"/>
          <p:cNvSpPr>
            <a:spLocks/>
          </p:cNvSpPr>
          <p:nvPr/>
        </p:nvSpPr>
        <p:spPr bwMode="gray">
          <a:xfrm>
            <a:off x="-20638" y="5062538"/>
            <a:ext cx="9159876" cy="1733550"/>
          </a:xfrm>
          <a:custGeom>
            <a:avLst/>
            <a:gdLst>
              <a:gd name="T0" fmla="*/ 8 w 5766"/>
              <a:gd name="T1" fmla="*/ 1000 h 1092"/>
              <a:gd name="T2" fmla="*/ 1778 w 5766"/>
              <a:gd name="T3" fmla="*/ 1072 h 1092"/>
              <a:gd name="T4" fmla="*/ 5760 w 5766"/>
              <a:gd name="T5" fmla="*/ 324 h 1092"/>
              <a:gd name="T6" fmla="*/ 5766 w 5766"/>
              <a:gd name="T7" fmla="*/ 0 h 1092"/>
              <a:gd name="T8" fmla="*/ 1764 w 5766"/>
              <a:gd name="T9" fmla="*/ 1032 h 1092"/>
              <a:gd name="T10" fmla="*/ 0 w 5766"/>
              <a:gd name="T11" fmla="*/ 720 h 1092"/>
              <a:gd name="T12" fmla="*/ 0 w 5766"/>
              <a:gd name="T13" fmla="*/ 1008 h 1092"/>
            </a:gdLst>
            <a:ahLst/>
            <a:cxnLst>
              <a:cxn ang="0">
                <a:pos x="T0" y="T1"/>
              </a:cxn>
              <a:cxn ang="0">
                <a:pos x="T2" y="T3"/>
              </a:cxn>
              <a:cxn ang="0">
                <a:pos x="T4" y="T5"/>
              </a:cxn>
              <a:cxn ang="0">
                <a:pos x="T6" y="T7"/>
              </a:cxn>
              <a:cxn ang="0">
                <a:pos x="T8" y="T9"/>
              </a:cxn>
              <a:cxn ang="0">
                <a:pos x="T10" y="T11"/>
              </a:cxn>
              <a:cxn ang="0">
                <a:pos x="T12" y="T13"/>
              </a:cxn>
            </a:cxnLst>
            <a:rect l="0" t="0" r="r" b="b"/>
            <a:pathLst>
              <a:path w="5766" h="1092">
                <a:moveTo>
                  <a:pt x="8" y="1000"/>
                </a:moveTo>
                <a:cubicBezTo>
                  <a:pt x="302" y="1012"/>
                  <a:pt x="774" y="1092"/>
                  <a:pt x="1778" y="1072"/>
                </a:cubicBezTo>
                <a:cubicBezTo>
                  <a:pt x="2782" y="1052"/>
                  <a:pt x="5098" y="529"/>
                  <a:pt x="5760" y="324"/>
                </a:cubicBezTo>
                <a:lnTo>
                  <a:pt x="5766" y="0"/>
                </a:lnTo>
                <a:cubicBezTo>
                  <a:pt x="5264" y="296"/>
                  <a:pt x="2820" y="1038"/>
                  <a:pt x="1764" y="1032"/>
                </a:cubicBezTo>
                <a:cubicBezTo>
                  <a:pt x="708" y="1026"/>
                  <a:pt x="116" y="744"/>
                  <a:pt x="0" y="720"/>
                </a:cubicBezTo>
                <a:lnTo>
                  <a:pt x="0" y="1008"/>
                </a:lnTo>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Freeform 29"/>
          <p:cNvSpPr>
            <a:spLocks/>
          </p:cNvSpPr>
          <p:nvPr/>
        </p:nvSpPr>
        <p:spPr bwMode="gray">
          <a:xfrm>
            <a:off x="-25400" y="5765800"/>
            <a:ext cx="9169400" cy="977900"/>
          </a:xfrm>
          <a:custGeom>
            <a:avLst/>
            <a:gdLst>
              <a:gd name="T0" fmla="*/ 0 w 5776"/>
              <a:gd name="T1" fmla="*/ 58 h 616"/>
              <a:gd name="T2" fmla="*/ 1584 w 5776"/>
              <a:gd name="T3" fmla="*/ 586 h 616"/>
              <a:gd name="T4" fmla="*/ 5768 w 5776"/>
              <a:gd name="T5" fmla="*/ 0 h 616"/>
              <a:gd name="T6" fmla="*/ 5776 w 5776"/>
              <a:gd name="T7" fmla="*/ 32 h 616"/>
              <a:gd name="T8" fmla="*/ 1584 w 5776"/>
              <a:gd name="T9" fmla="*/ 598 h 616"/>
              <a:gd name="T10" fmla="*/ 4 w 5776"/>
              <a:gd name="T11" fmla="*/ 92 h 616"/>
              <a:gd name="T12" fmla="*/ 0 w 5776"/>
              <a:gd name="T13" fmla="*/ 58 h 616"/>
            </a:gdLst>
            <a:ahLst/>
            <a:cxnLst>
              <a:cxn ang="0">
                <a:pos x="T0" y="T1"/>
              </a:cxn>
              <a:cxn ang="0">
                <a:pos x="T2" y="T3"/>
              </a:cxn>
              <a:cxn ang="0">
                <a:pos x="T4" y="T5"/>
              </a:cxn>
              <a:cxn ang="0">
                <a:pos x="T6" y="T7"/>
              </a:cxn>
              <a:cxn ang="0">
                <a:pos x="T8" y="T9"/>
              </a:cxn>
              <a:cxn ang="0">
                <a:pos x="T10" y="T11"/>
              </a:cxn>
              <a:cxn ang="0">
                <a:pos x="T12" y="T13"/>
              </a:cxn>
            </a:cxnLst>
            <a:rect l="0" t="0" r="r" b="b"/>
            <a:pathLst>
              <a:path w="5776" h="616">
                <a:moveTo>
                  <a:pt x="0" y="58"/>
                </a:moveTo>
                <a:cubicBezTo>
                  <a:pt x="116" y="98"/>
                  <a:pt x="606" y="574"/>
                  <a:pt x="1584" y="586"/>
                </a:cubicBezTo>
                <a:cubicBezTo>
                  <a:pt x="2562" y="598"/>
                  <a:pt x="4364" y="324"/>
                  <a:pt x="5768" y="0"/>
                </a:cubicBezTo>
                <a:lnTo>
                  <a:pt x="5776" y="32"/>
                </a:lnTo>
                <a:cubicBezTo>
                  <a:pt x="4336" y="356"/>
                  <a:pt x="2550" y="616"/>
                  <a:pt x="1584" y="598"/>
                </a:cubicBezTo>
                <a:cubicBezTo>
                  <a:pt x="618" y="580"/>
                  <a:pt x="152" y="157"/>
                  <a:pt x="4" y="92"/>
                </a:cubicBezTo>
                <a:lnTo>
                  <a:pt x="0" y="58"/>
                </a:lnTo>
                <a:close/>
              </a:path>
            </a:pathLst>
          </a:custGeom>
          <a:solidFill>
            <a:srgbClr val="FFFFFF">
              <a:alpha val="50000"/>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8" name="Rectangle 2"/>
          <p:cNvSpPr>
            <a:spLocks noGrp="1" noChangeArrowheads="1"/>
          </p:cNvSpPr>
          <p:nvPr>
            <p:ph type="dt" sz="half" idx="2"/>
          </p:nvPr>
        </p:nvSpPr>
        <p:spPr bwMode="gray">
          <a:xfrm>
            <a:off x="0" y="6400800"/>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bg2"/>
                </a:solidFill>
                <a:latin typeface="Arial" charset="0"/>
              </a:defRPr>
            </a:lvl1pPr>
          </a:lstStyle>
          <a:p>
            <a:fld id="{78BA622B-1134-4ECE-AAFA-45DDE9F22D08}" type="datetimeFigureOut">
              <a:rPr lang="en-US" smtClean="0"/>
              <a:t>4/24/2015</a:t>
            </a:fld>
            <a:endParaRPr lang="en-US"/>
          </a:p>
        </p:txBody>
      </p:sp>
      <p:sp>
        <p:nvSpPr>
          <p:cNvPr id="34819" name="Rectangle 3"/>
          <p:cNvSpPr>
            <a:spLocks noGrp="1" noChangeArrowheads="1"/>
          </p:cNvSpPr>
          <p:nvPr>
            <p:ph type="sldNum" sz="quarter" idx="4"/>
          </p:nvPr>
        </p:nvSpPr>
        <p:spPr bwMode="white">
          <a:xfrm>
            <a:off x="3733800" y="6584950"/>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chemeClr val="bg2"/>
                </a:solidFill>
                <a:latin typeface="Arial" charset="0"/>
              </a:defRPr>
            </a:lvl1pPr>
          </a:lstStyle>
          <a:p>
            <a:fld id="{FCE2971C-8DAC-40F9-B780-6671D6FB31E1}" type="slidenum">
              <a:rPr lang="en-US" smtClean="0"/>
              <a:t>‹#›</a:t>
            </a:fld>
            <a:endParaRPr lang="en-US"/>
          </a:p>
        </p:txBody>
      </p:sp>
      <p:sp>
        <p:nvSpPr>
          <p:cNvPr id="34829" name="Rectangle 13"/>
          <p:cNvSpPr>
            <a:spLocks noGrp="1" noRot="1" noChangeArrowheads="1"/>
          </p:cNvSpPr>
          <p:nvPr>
            <p:ph type="title"/>
          </p:nvPr>
        </p:nvSpPr>
        <p:spPr bwMode="auto">
          <a:xfrm>
            <a:off x="1905000" y="228600"/>
            <a:ext cx="6781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30" name="Rectangle 14"/>
          <p:cNvSpPr>
            <a:spLocks noGrp="1" noChangeArrowheads="1"/>
          </p:cNvSpPr>
          <p:nvPr>
            <p:ph type="ftr" sz="quarter" idx="3"/>
          </p:nvPr>
        </p:nvSpPr>
        <p:spPr bwMode="gray">
          <a:xfrm>
            <a:off x="5943600" y="6451600"/>
            <a:ext cx="2895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endParaRPr lang="en-US"/>
          </a:p>
        </p:txBody>
      </p:sp>
      <p:sp>
        <p:nvSpPr>
          <p:cNvPr id="34831" name="Rectangle 15"/>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47" name="Rectangle 31"/>
          <p:cNvSpPr>
            <a:spLocks noChangeArrowheads="1"/>
          </p:cNvSpPr>
          <p:nvPr/>
        </p:nvSpPr>
        <p:spPr bwMode="gray">
          <a:xfrm>
            <a:off x="514350" y="3190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2"/>
                </a:solidFill>
                <a:latin typeface="Arial" charset="0"/>
              </a:rPr>
              <a:t>LOGO</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890"/>
                                        </p:tgtEl>
                                        <p:attrNameLst>
                                          <p:attrName>style.visibility</p:attrName>
                                        </p:attrNameLst>
                                      </p:cBhvr>
                                      <p:to>
                                        <p:strVal val="visible"/>
                                      </p:to>
                                    </p:set>
                                    <p:animEffect transition="in" filter="fade">
                                      <p:cBhvr>
                                        <p:cTn id="7" dur="2000"/>
                                        <p:tgtEl>
                                          <p:spTgt spid="348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47"/>
                                        </p:tgtEl>
                                        <p:attrNameLst>
                                          <p:attrName>style.visibility</p:attrName>
                                        </p:attrNameLst>
                                      </p:cBhvr>
                                      <p:to>
                                        <p:strVal val="visible"/>
                                      </p:to>
                                    </p:set>
                                    <p:animEffect transition="in" filter="fade">
                                      <p:cBhvr>
                                        <p:cTn id="10" dur="2000"/>
                                        <p:tgtEl>
                                          <p:spTgt spid="348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956"/>
                                        </p:tgtEl>
                                        <p:attrNameLst>
                                          <p:attrName>style.visibility</p:attrName>
                                        </p:attrNameLst>
                                      </p:cBhvr>
                                      <p:to>
                                        <p:strVal val="visible"/>
                                      </p:to>
                                    </p:set>
                                    <p:animEffect transition="in" filter="wipe(left)">
                                      <p:cBhvr>
                                        <p:cTn id="13" dur="500"/>
                                        <p:tgtEl>
                                          <p:spTgt spid="349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29"/>
                                        </p:tgtEl>
                                        <p:attrNameLst>
                                          <p:attrName>style.visibility</p:attrName>
                                        </p:attrNameLst>
                                      </p:cBhvr>
                                      <p:to>
                                        <p:strVal val="visible"/>
                                      </p:to>
                                    </p:set>
                                    <p:animEffect transition="in" filter="fade">
                                      <p:cBhvr>
                                        <p:cTn id="16" dur="1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56" grpId="0" animBg="1"/>
      <p:bldP spid="34829" grpId="0"/>
      <p:bldP spid="34847" grpId="0"/>
    </p:bldLst>
  </p:timing>
  <p:txStyles>
    <p:titleStyle>
      <a:lvl1pPr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2pPr>
      <a:lvl3pPr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3pPr>
      <a:lvl4pPr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4pPr>
      <a:lvl5pPr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5pPr>
      <a:lvl6pPr marL="4572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6pPr>
      <a:lvl7pPr marL="9144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7pPr>
      <a:lvl8pPr marL="13716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8pPr>
      <a:lvl9pPr marL="18288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ld.iupac.org/publications/pac/2001/pdf/7301x0153.pdf" TargetMode="External"/><Relationship Id="rId7" Type="http://schemas.openxmlformats.org/officeDocument/2006/relationships/hyperlink" Target="http://en.wikipedia.org/wiki/American_Chemical_Society" TargetMode="External"/><Relationship Id="rId2" Type="http://schemas.openxmlformats.org/officeDocument/2006/relationships/hyperlink" Target="http://www.springerlink.com/content/n06l546490wt3544/fulltext.pdf?page=1" TargetMode="External"/><Relationship Id="rId1" Type="http://schemas.openxmlformats.org/officeDocument/2006/relationships/slideLayout" Target="../slideLayouts/slideLayout2.xml"/><Relationship Id="rId6" Type="http://schemas.openxmlformats.org/officeDocument/2006/relationships/hyperlink" Target="http://www.osti.gov/energycitations/product.biblio.jsp?osti_id=6697587" TargetMode="External"/><Relationship Id="rId5" Type="http://schemas.openxmlformats.org/officeDocument/2006/relationships/hyperlink" Target="http://fpc.state.gov/documents/organization/113204.pdf" TargetMode="External"/><Relationship Id="rId4" Type="http://schemas.openxmlformats.org/officeDocument/2006/relationships/hyperlink" Target="http://en.wikipedia.org/wiki/Blackwell_Sc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895600" y="1447800"/>
            <a:ext cx="6097588" cy="1371600"/>
          </a:xfrm>
        </p:spPr>
        <p:txBody>
          <a:bodyPr/>
          <a:lstStyle/>
          <a:p>
            <a:r>
              <a:rPr lang="en-US" sz="6600" dirty="0" smtClean="0"/>
              <a:t>Shale Oil </a:t>
            </a:r>
            <a:endParaRPr lang="en-US" sz="6600" dirty="0"/>
          </a:p>
        </p:txBody>
      </p:sp>
      <p:sp>
        <p:nvSpPr>
          <p:cNvPr id="3" name="Subtitle 2"/>
          <p:cNvSpPr>
            <a:spLocks noGrp="1"/>
          </p:cNvSpPr>
          <p:nvPr>
            <p:ph type="subTitle" sz="quarter" idx="1"/>
          </p:nvPr>
        </p:nvSpPr>
        <p:spPr>
          <a:xfrm>
            <a:off x="2362200" y="2590800"/>
            <a:ext cx="6781800" cy="609600"/>
          </a:xfrm>
        </p:spPr>
        <p:txBody>
          <a:bodyPr/>
          <a:lstStyle/>
          <a:p>
            <a:r>
              <a:rPr lang="en-US" sz="3600" b="1" dirty="0" smtClean="0"/>
              <a:t>The New Unconventional Oil </a:t>
            </a:r>
            <a:endParaRPr lang="en-US" sz="3600" b="1" dirty="0"/>
          </a:p>
        </p:txBody>
      </p:sp>
      <p:sp>
        <p:nvSpPr>
          <p:cNvPr id="4" name="Oval 3"/>
          <p:cNvSpPr/>
          <p:nvPr/>
        </p:nvSpPr>
        <p:spPr bwMode="auto">
          <a:xfrm>
            <a:off x="4876800" y="4572000"/>
            <a:ext cx="2743200" cy="762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45045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Abstract of Research </a:t>
            </a:r>
            <a:endParaRPr lang="en-US" dirty="0"/>
          </a:p>
        </p:txBody>
      </p:sp>
      <p:sp>
        <p:nvSpPr>
          <p:cNvPr id="3" name="Content Placeholder 2"/>
          <p:cNvSpPr>
            <a:spLocks noGrp="1"/>
          </p:cNvSpPr>
          <p:nvPr>
            <p:ph idx="1"/>
          </p:nvPr>
        </p:nvSpPr>
        <p:spPr>
          <a:xfrm>
            <a:off x="152400" y="1295401"/>
            <a:ext cx="8763000" cy="4267200"/>
          </a:xfrm>
        </p:spPr>
        <p:txBody>
          <a:bodyPr/>
          <a:lstStyle/>
          <a:p>
            <a:pPr marL="0" indent="0">
              <a:buNone/>
            </a:pPr>
            <a:endParaRPr lang="en-US" sz="1600" dirty="0" smtClean="0">
              <a:effectLst/>
            </a:endParaRPr>
          </a:p>
          <a:p>
            <a:pPr marL="0" indent="0">
              <a:buNone/>
            </a:pPr>
            <a:endParaRPr lang="en-US" sz="1600" dirty="0">
              <a:effectLst/>
            </a:endParaRPr>
          </a:p>
          <a:p>
            <a:pPr marL="0" indent="0">
              <a:buNone/>
            </a:pPr>
            <a:endParaRPr lang="en-US" sz="1600" dirty="0" smtClean="0">
              <a:effectLst/>
            </a:endParaRPr>
          </a:p>
          <a:p>
            <a:pPr marL="0" indent="0">
              <a:buNone/>
            </a:pPr>
            <a:endParaRPr lang="en-US" sz="1600" dirty="0">
              <a:effectLst/>
            </a:endParaRPr>
          </a:p>
          <a:p>
            <a:pPr marL="0" indent="0">
              <a:buNone/>
            </a:pPr>
            <a:r>
              <a:rPr lang="en-US" sz="1600" dirty="0" smtClean="0">
                <a:effectLst/>
              </a:rPr>
              <a:t>This </a:t>
            </a:r>
            <a:r>
              <a:rPr lang="en-US" sz="1600" dirty="0">
                <a:effectLst/>
              </a:rPr>
              <a:t>research aims to provide a more constructive process of understanding what shale oil is and how it helps in alleviating the energy shortage in the world at present. </a:t>
            </a:r>
            <a:r>
              <a:rPr lang="en-US" sz="1600" dirty="0" smtClean="0">
                <a:effectLst/>
              </a:rPr>
              <a:t>It </a:t>
            </a:r>
            <a:r>
              <a:rPr lang="en-US" sz="1600" dirty="0">
                <a:effectLst/>
              </a:rPr>
              <a:t>also aims to explore the possibility of making this alternative source of energy to develop a more distinct effect on the creation of better sources of power for functional operations aided by technology and machines. </a:t>
            </a:r>
            <a:r>
              <a:rPr lang="en-US" sz="1600" dirty="0" smtClean="0">
                <a:effectLst/>
              </a:rPr>
              <a:t>It Is hypothesized that shale oil is a reasonable alternative to other oil options. A literature review was conducted to confirm this </a:t>
            </a:r>
            <a:r>
              <a:rPr lang="en-US" sz="1600" dirty="0" err="1" smtClean="0">
                <a:effectLst/>
              </a:rPr>
              <a:t>hypothesis.Such</a:t>
            </a:r>
            <a:r>
              <a:rPr lang="en-US" sz="1600" dirty="0" smtClean="0">
                <a:effectLst/>
              </a:rPr>
              <a:t> </a:t>
            </a:r>
            <a:r>
              <a:rPr lang="en-US" sz="1600" dirty="0">
                <a:effectLst/>
              </a:rPr>
              <a:t>advancement is expected to make a huge difference on how the world itself embraces a new understanding of what is meant by developmental science as well as how it should be able to affect the society’s perception over alternative sources of energy. </a:t>
            </a: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31263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a:t>
            </a:r>
            <a:endParaRPr lang="en-US" dirty="0"/>
          </a:p>
        </p:txBody>
      </p:sp>
      <p:sp>
        <p:nvSpPr>
          <p:cNvPr id="3" name="Content Placeholder 2"/>
          <p:cNvSpPr>
            <a:spLocks noGrp="1"/>
          </p:cNvSpPr>
          <p:nvPr>
            <p:ph idx="1"/>
          </p:nvPr>
        </p:nvSpPr>
        <p:spPr>
          <a:xfrm>
            <a:off x="457200" y="1295401"/>
            <a:ext cx="7848600" cy="4267200"/>
          </a:xfrm>
        </p:spPr>
        <p:txBody>
          <a:bodyPr/>
          <a:lstStyle/>
          <a:p>
            <a:pPr marL="0" indent="0">
              <a:buNone/>
            </a:pPr>
            <a:r>
              <a:rPr lang="en-US" sz="2000" b="1" dirty="0" smtClean="0">
                <a:solidFill>
                  <a:schemeClr val="accent2">
                    <a:lumMod val="20000"/>
                    <a:lumOff val="80000"/>
                  </a:schemeClr>
                </a:solidFill>
              </a:rPr>
              <a:t>What is Shale Oil?</a:t>
            </a:r>
          </a:p>
          <a:p>
            <a:pPr marL="0" indent="0">
              <a:buNone/>
            </a:pPr>
            <a:r>
              <a:rPr lang="en-US" sz="2000" b="1" dirty="0">
                <a:solidFill>
                  <a:schemeClr val="accent2">
                    <a:lumMod val="20000"/>
                    <a:lumOff val="80000"/>
                  </a:schemeClr>
                </a:solidFill>
              </a:rPr>
              <a:t>-Shale oil is an unconventional oil produced from oil shale rock fragments by pyrolysis, hydrogenation, or thermal </a:t>
            </a:r>
            <a:r>
              <a:rPr lang="en-US" sz="2000" b="1" dirty="0" smtClean="0">
                <a:solidFill>
                  <a:schemeClr val="accent2">
                    <a:lumMod val="20000"/>
                    <a:lumOff val="80000"/>
                  </a:schemeClr>
                </a:solidFill>
              </a:rPr>
              <a:t>dissolution.</a:t>
            </a:r>
            <a:endParaRPr lang="en-US" sz="2000" b="1" dirty="0" smtClean="0">
              <a:solidFill>
                <a:schemeClr val="accent2">
                  <a:lumMod val="20000"/>
                  <a:lumOff val="80000"/>
                </a:schemeClr>
              </a:solidFill>
            </a:endParaRPr>
          </a:p>
          <a:p>
            <a:pPr marL="0" indent="0">
              <a:buNone/>
            </a:pPr>
            <a:r>
              <a:rPr lang="en-US" sz="2000" b="1" dirty="0" smtClean="0">
                <a:solidFill>
                  <a:schemeClr val="accent2">
                    <a:lumMod val="20000"/>
                    <a:lumOff val="80000"/>
                  </a:schemeClr>
                </a:solidFill>
              </a:rPr>
              <a:t>-</a:t>
            </a:r>
            <a:r>
              <a:rPr lang="en-US" sz="2000" b="1" dirty="0" smtClean="0">
                <a:solidFill>
                  <a:schemeClr val="accent2">
                    <a:lumMod val="20000"/>
                    <a:lumOff val="80000"/>
                  </a:schemeClr>
                </a:solidFill>
              </a:rPr>
              <a:t>Shale Oil comes from shale rock fragments through hydrogenation and other forms of chemical </a:t>
            </a:r>
            <a:r>
              <a:rPr lang="en-US" sz="2000" b="1" dirty="0" smtClean="0">
                <a:solidFill>
                  <a:schemeClr val="accent2">
                    <a:lumMod val="20000"/>
                    <a:lumOff val="80000"/>
                  </a:schemeClr>
                </a:solidFill>
              </a:rPr>
              <a:t>reaction</a:t>
            </a:r>
            <a:r>
              <a:rPr lang="en-US" sz="2000" b="1" dirty="0">
                <a:solidFill>
                  <a:schemeClr val="accent2">
                    <a:lumMod val="20000"/>
                    <a:lumOff val="80000"/>
                  </a:schemeClr>
                </a:solidFill>
              </a:rPr>
              <a:t> </a:t>
            </a:r>
            <a:r>
              <a:rPr lang="en-US" sz="2000" b="1" dirty="0" smtClean="0">
                <a:solidFill>
                  <a:schemeClr val="accent2">
                    <a:lumMod val="20000"/>
                    <a:lumOff val="80000"/>
                  </a:schemeClr>
                </a:solidFill>
              </a:rPr>
              <a:t>and is generally </a:t>
            </a:r>
            <a:r>
              <a:rPr lang="en-US" sz="2000" b="1" dirty="0">
                <a:solidFill>
                  <a:schemeClr val="accent2">
                    <a:lumMod val="20000"/>
                    <a:lumOff val="80000"/>
                  </a:schemeClr>
                </a:solidFill>
              </a:rPr>
              <a:t>found in  Colorado, </a:t>
            </a:r>
            <a:r>
              <a:rPr lang="en-US" sz="2000" b="1" dirty="0" smtClean="0">
                <a:solidFill>
                  <a:schemeClr val="accent2">
                    <a:lumMod val="20000"/>
                    <a:lumOff val="80000"/>
                  </a:schemeClr>
                </a:solidFill>
              </a:rPr>
              <a:t>Wyoming, </a:t>
            </a:r>
            <a:r>
              <a:rPr lang="en-US" sz="2000" b="1" dirty="0">
                <a:solidFill>
                  <a:schemeClr val="accent2">
                    <a:lumMod val="20000"/>
                    <a:lumOff val="80000"/>
                  </a:schemeClr>
                </a:solidFill>
              </a:rPr>
              <a:t>and </a:t>
            </a:r>
            <a:r>
              <a:rPr lang="en-US" sz="2000" b="1" dirty="0" smtClean="0">
                <a:solidFill>
                  <a:schemeClr val="accent2">
                    <a:lumMod val="20000"/>
                    <a:lumOff val="80000"/>
                  </a:schemeClr>
                </a:solidFill>
              </a:rPr>
              <a:t>Utah.</a:t>
            </a:r>
            <a:endParaRPr lang="en-US" sz="2000" b="1" dirty="0" smtClean="0">
              <a:solidFill>
                <a:schemeClr val="accent2">
                  <a:lumMod val="20000"/>
                  <a:lumOff val="80000"/>
                </a:schemeClr>
              </a:solidFill>
            </a:endParaRPr>
          </a:p>
          <a:p>
            <a:pPr marL="0" indent="0">
              <a:buNone/>
            </a:pPr>
            <a:r>
              <a:rPr lang="en-US" sz="2000" b="1" dirty="0" smtClean="0">
                <a:solidFill>
                  <a:schemeClr val="accent2">
                    <a:lumMod val="20000"/>
                    <a:lumOff val="80000"/>
                  </a:schemeClr>
                </a:solidFill>
              </a:rPr>
              <a:t>-An advantage of shale oil is that it is [</a:t>
            </a:r>
            <a:r>
              <a:rPr lang="en-US" sz="2000" b="1" dirty="0" err="1" smtClean="0">
                <a:solidFill>
                  <a:schemeClr val="accent2">
                    <a:lumMod val="20000"/>
                    <a:lumOff val="80000"/>
                  </a:schemeClr>
                </a:solidFill>
              </a:rPr>
              <a:t>roduced</a:t>
            </a:r>
            <a:r>
              <a:rPr lang="en-US" sz="2000" b="1" dirty="0" smtClean="0">
                <a:solidFill>
                  <a:schemeClr val="accent2">
                    <a:lumMod val="20000"/>
                    <a:lumOff val="80000"/>
                  </a:schemeClr>
                </a:solidFill>
              </a:rPr>
              <a:t> </a:t>
            </a:r>
            <a:r>
              <a:rPr lang="en-US" sz="2000" b="1" dirty="0" smtClean="0">
                <a:solidFill>
                  <a:schemeClr val="accent2">
                    <a:lumMod val="20000"/>
                    <a:lumOff val="80000"/>
                  </a:schemeClr>
                </a:solidFill>
              </a:rPr>
              <a:t>oil from these fragments are immediately usable and have a more reduced form of waste. </a:t>
            </a:r>
          </a:p>
          <a:p>
            <a:pPr marL="0" indent="0">
              <a:buNone/>
            </a:pPr>
            <a:r>
              <a:rPr lang="en-US" sz="2000" b="1" dirty="0" smtClean="0">
                <a:solidFill>
                  <a:schemeClr val="accent2">
                    <a:lumMod val="20000"/>
                    <a:lumOff val="80000"/>
                  </a:schemeClr>
                </a:solidFill>
              </a:rPr>
              <a:t>-More </a:t>
            </a:r>
            <a:r>
              <a:rPr lang="en-US" sz="2000" b="1" dirty="0" smtClean="0">
                <a:solidFill>
                  <a:schemeClr val="accent2">
                    <a:lumMod val="20000"/>
                    <a:lumOff val="80000"/>
                  </a:schemeClr>
                </a:solidFill>
              </a:rPr>
              <a:t>reserves of this type of oil could be taken into full account especially when it comes to finding fragments of shale rock that could be used for the process of extraction. </a:t>
            </a:r>
            <a:endParaRPr lang="en-US" sz="2000" b="1" dirty="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288006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3065"/>
            <a:ext cx="6781800" cy="884238"/>
          </a:xfrm>
        </p:spPr>
        <p:txBody>
          <a:bodyPr/>
          <a:lstStyle/>
          <a:p>
            <a:r>
              <a:rPr lang="en-US" dirty="0" smtClean="0"/>
              <a:t>Basic Information about Shale Oil</a:t>
            </a:r>
            <a:endParaRPr lang="en-US" dirty="0"/>
          </a:p>
        </p:txBody>
      </p:sp>
      <p:sp>
        <p:nvSpPr>
          <p:cNvPr id="3" name="Content Placeholder 2"/>
          <p:cNvSpPr>
            <a:spLocks noGrp="1"/>
          </p:cNvSpPr>
          <p:nvPr>
            <p:ph idx="1"/>
          </p:nvPr>
        </p:nvSpPr>
        <p:spPr>
          <a:xfrm>
            <a:off x="457200" y="1676400"/>
            <a:ext cx="8229600" cy="4449763"/>
          </a:xfrm>
        </p:spPr>
        <p:txBody>
          <a:bodyPr/>
          <a:lstStyle/>
          <a:p>
            <a:r>
              <a:rPr lang="en-US" sz="2000" dirty="0"/>
              <a:t>1- what is shale oil </a:t>
            </a:r>
            <a:r>
              <a:rPr lang="en-US" sz="2000" dirty="0" smtClean="0"/>
              <a:t>?</a:t>
            </a:r>
          </a:p>
          <a:p>
            <a:r>
              <a:rPr lang="en-US" sz="2000" b="1" dirty="0" smtClean="0">
                <a:solidFill>
                  <a:schemeClr val="accent2">
                    <a:lumMod val="20000"/>
                    <a:lumOff val="80000"/>
                  </a:schemeClr>
                </a:solidFill>
                <a:effectLst/>
              </a:rPr>
              <a:t>An unconventional form of oil that is sourced out from shale rocks </a:t>
            </a:r>
            <a:endParaRPr lang="en-US" sz="2000" b="1" dirty="0">
              <a:solidFill>
                <a:schemeClr val="accent2">
                  <a:lumMod val="20000"/>
                  <a:lumOff val="80000"/>
                </a:schemeClr>
              </a:solidFill>
              <a:effectLst/>
            </a:endParaRPr>
          </a:p>
          <a:p>
            <a:r>
              <a:rPr lang="en-US" sz="2000" dirty="0"/>
              <a:t>2- where it is located </a:t>
            </a:r>
            <a:endParaRPr lang="en-US" sz="2000" dirty="0" smtClean="0"/>
          </a:p>
          <a:p>
            <a:r>
              <a:rPr lang="en-US" sz="2000" b="1" dirty="0" smtClean="0">
                <a:solidFill>
                  <a:schemeClr val="accent2">
                    <a:lumMod val="20000"/>
                    <a:lumOff val="80000"/>
                  </a:schemeClr>
                </a:solidFill>
              </a:rPr>
              <a:t>The most rate of reserves of shale oil could be located in Wyoming, Colorado and Utah</a:t>
            </a:r>
            <a:endParaRPr lang="en-US" sz="2000" b="1" dirty="0">
              <a:solidFill>
                <a:schemeClr val="accent2">
                  <a:lumMod val="20000"/>
                  <a:lumOff val="80000"/>
                </a:schemeClr>
              </a:solidFill>
            </a:endParaRPr>
          </a:p>
          <a:p>
            <a:r>
              <a:rPr lang="en-US" sz="2000" dirty="0"/>
              <a:t>3- advantages and </a:t>
            </a:r>
            <a:r>
              <a:rPr lang="en-US" sz="2000" dirty="0" smtClean="0"/>
              <a:t>disadvantages</a:t>
            </a:r>
          </a:p>
          <a:p>
            <a:r>
              <a:rPr lang="en-US" sz="2000" b="1" u="sng" dirty="0" smtClean="0">
                <a:solidFill>
                  <a:schemeClr val="accent2">
                    <a:lumMod val="20000"/>
                    <a:lumOff val="80000"/>
                  </a:schemeClr>
                </a:solidFill>
              </a:rPr>
              <a:t>Advantages: </a:t>
            </a:r>
            <a:r>
              <a:rPr lang="en-US" sz="2000" b="1" dirty="0" smtClean="0">
                <a:solidFill>
                  <a:schemeClr val="accent2">
                    <a:lumMod val="20000"/>
                    <a:lumOff val="80000"/>
                  </a:schemeClr>
                </a:solidFill>
              </a:rPr>
              <a:t>safer </a:t>
            </a:r>
            <a:r>
              <a:rPr lang="en-US" sz="2000" b="1" dirty="0" smtClean="0">
                <a:solidFill>
                  <a:schemeClr val="accent2">
                    <a:lumMod val="20000"/>
                    <a:lumOff val="80000"/>
                  </a:schemeClr>
                </a:solidFill>
              </a:rPr>
              <a:t>extraction and more 				</a:t>
            </a:r>
            <a:r>
              <a:rPr lang="en-US" sz="2000" b="1" dirty="0" smtClean="0">
                <a:solidFill>
                  <a:schemeClr val="accent2">
                    <a:lumMod val="20000"/>
                    <a:lumOff val="80000"/>
                  </a:schemeClr>
                </a:solidFill>
              </a:rPr>
              <a:t>    resources available, cost effective, best                		    oil option in terms of efficiency</a:t>
            </a:r>
            <a:endParaRPr lang="en-US" sz="2000" b="1" dirty="0" smtClean="0">
              <a:solidFill>
                <a:schemeClr val="accent2">
                  <a:lumMod val="20000"/>
                  <a:lumOff val="80000"/>
                </a:schemeClr>
              </a:solidFill>
            </a:endParaRPr>
          </a:p>
          <a:p>
            <a:r>
              <a:rPr lang="en-US" sz="2000" b="1" u="sng" dirty="0" smtClean="0">
                <a:solidFill>
                  <a:schemeClr val="accent2">
                    <a:lumMod val="20000"/>
                    <a:lumOff val="80000"/>
                  </a:schemeClr>
                </a:solidFill>
              </a:rPr>
              <a:t>Disadvantage: </a:t>
            </a:r>
            <a:r>
              <a:rPr lang="en-US" sz="2000" b="1" dirty="0" smtClean="0">
                <a:solidFill>
                  <a:schemeClr val="accent2">
                    <a:lumMod val="20000"/>
                    <a:lumOff val="80000"/>
                  </a:schemeClr>
                </a:solidFill>
              </a:rPr>
              <a:t>hard to </a:t>
            </a:r>
            <a:r>
              <a:rPr lang="en-US" sz="2000" b="1" dirty="0" smtClean="0">
                <a:solidFill>
                  <a:schemeClr val="accent2">
                    <a:lumMod val="20000"/>
                    <a:lumOff val="80000"/>
                  </a:schemeClr>
                </a:solidFill>
              </a:rPr>
              <a:t>transport, environmentall</a:t>
            </a:r>
            <a:r>
              <a:rPr lang="en-US" sz="2000" b="1" dirty="0" smtClean="0">
                <a:solidFill>
                  <a:schemeClr val="accent2">
                    <a:lumMod val="20000"/>
                    <a:lumOff val="80000"/>
                  </a:schemeClr>
                </a:solidFill>
              </a:rPr>
              <a:t>y unfriendly due to greenhouse gas creation</a:t>
            </a:r>
            <a:endParaRPr lang="en-US" sz="2000" b="1" dirty="0" smtClean="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292013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t>
            </a:r>
            <a:endParaRPr lang="en-US" dirty="0"/>
          </a:p>
        </p:txBody>
      </p:sp>
      <p:sp>
        <p:nvSpPr>
          <p:cNvPr id="3" name="Content Placeholder 2"/>
          <p:cNvSpPr>
            <a:spLocks noGrp="1"/>
          </p:cNvSpPr>
          <p:nvPr>
            <p:ph idx="1"/>
          </p:nvPr>
        </p:nvSpPr>
        <p:spPr/>
        <p:txBody>
          <a:bodyPr/>
          <a:lstStyle/>
          <a:p>
            <a:r>
              <a:rPr lang="en-US" dirty="0"/>
              <a:t>4- about In situ retorting </a:t>
            </a:r>
            <a:endParaRPr lang="en-US" dirty="0" smtClean="0"/>
          </a:p>
          <a:p>
            <a:r>
              <a:rPr lang="en-US" sz="2400" b="1" dirty="0" smtClean="0">
                <a:solidFill>
                  <a:schemeClr val="accent2">
                    <a:lumMod val="20000"/>
                    <a:lumOff val="80000"/>
                  </a:schemeClr>
                </a:solidFill>
              </a:rPr>
              <a:t>Covers a more traditional process of oil extraction which does not corrode the integrity of the source of the said element of alternative energy therefore preserving the </a:t>
            </a:r>
            <a:r>
              <a:rPr lang="en-US" sz="2400" b="1" dirty="0" smtClean="0">
                <a:solidFill>
                  <a:schemeClr val="accent2">
                    <a:lumMod val="20000"/>
                    <a:lumOff val="80000"/>
                  </a:schemeClr>
                </a:solidFill>
              </a:rPr>
              <a:t>source</a:t>
            </a:r>
            <a:r>
              <a:rPr lang="en-US" sz="2400" b="1" dirty="0" smtClean="0">
                <a:solidFill>
                  <a:schemeClr val="accent2">
                    <a:lumMod val="20000"/>
                    <a:lumOff val="80000"/>
                  </a:schemeClr>
                </a:solidFill>
              </a:rPr>
              <a:t>, as opposed to ex situ which is performed above ground.</a:t>
            </a:r>
            <a:endParaRPr lang="en-US" sz="2400" b="1" dirty="0">
              <a:solidFill>
                <a:schemeClr val="accent2">
                  <a:lumMod val="20000"/>
                  <a:lumOff val="80000"/>
                </a:schemeClr>
              </a:solidFill>
            </a:endParaRPr>
          </a:p>
          <a:p>
            <a:r>
              <a:rPr lang="en-US" sz="2400" i="1" u="sng" dirty="0"/>
              <a:t>5- how it is related to health or urban development ( most important slide</a:t>
            </a:r>
            <a:r>
              <a:rPr lang="en-US" sz="2400" i="1" u="sng" dirty="0" smtClean="0"/>
              <a:t>)</a:t>
            </a:r>
          </a:p>
          <a:p>
            <a:r>
              <a:rPr lang="en-US" sz="2400" b="1" dirty="0" smtClean="0">
                <a:solidFill>
                  <a:schemeClr val="accent2">
                    <a:lumMod val="20000"/>
                    <a:lumOff val="80000"/>
                  </a:schemeClr>
                </a:solidFill>
              </a:rPr>
              <a:t>Shale oil extraction is less harmless to the environment and humans compared to the treatment of extracting fuel or crude oil from resources. </a:t>
            </a:r>
            <a:endParaRPr lang="en-US" sz="2400" b="1" dirty="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50712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Methodology </a:t>
            </a:r>
            <a:endParaRPr lang="en-US" dirty="0"/>
          </a:p>
        </p:txBody>
      </p:sp>
      <p:sp>
        <p:nvSpPr>
          <p:cNvPr id="3" name="Content Placeholder 2"/>
          <p:cNvSpPr>
            <a:spLocks noGrp="1"/>
          </p:cNvSpPr>
          <p:nvPr>
            <p:ph idx="1"/>
          </p:nvPr>
        </p:nvSpPr>
        <p:spPr>
          <a:xfrm>
            <a:off x="457200" y="1295401"/>
            <a:ext cx="7848600" cy="4267200"/>
          </a:xfrm>
        </p:spPr>
        <p:txBody>
          <a:bodyPr/>
          <a:lstStyle/>
          <a:p>
            <a:pPr marL="0" indent="0">
              <a:buNone/>
            </a:pPr>
            <a:r>
              <a:rPr lang="en-US" sz="2400" b="1" dirty="0" smtClean="0">
                <a:solidFill>
                  <a:schemeClr val="accent2">
                    <a:lumMod val="20000"/>
                    <a:lumOff val="80000"/>
                  </a:schemeClr>
                </a:solidFill>
              </a:rPr>
              <a:t>-this research shall entail to use primary and secondary references</a:t>
            </a:r>
          </a:p>
          <a:p>
            <a:pPr marL="0" indent="0">
              <a:buNone/>
            </a:pPr>
            <a:r>
              <a:rPr lang="en-US" sz="2400" b="1" dirty="0">
                <a:solidFill>
                  <a:schemeClr val="accent2">
                    <a:lumMod val="20000"/>
                    <a:lumOff val="80000"/>
                  </a:schemeClr>
                </a:solidFill>
              </a:rPr>
              <a:t>	</a:t>
            </a:r>
            <a:r>
              <a:rPr lang="en-US" sz="2400" b="1" dirty="0" smtClean="0">
                <a:solidFill>
                  <a:schemeClr val="accent2">
                    <a:lumMod val="20000"/>
                    <a:lumOff val="80000"/>
                  </a:schemeClr>
                </a:solidFill>
              </a:rPr>
              <a:t>	-among the most effective source 		of useful data would be that of 			other researches that were 			completed in the form of 				observation and record-keeping </a:t>
            </a:r>
            <a:endParaRPr lang="en-US" sz="2400" b="1" dirty="0" smtClean="0">
              <a:solidFill>
                <a:schemeClr val="accent2">
                  <a:lumMod val="20000"/>
                  <a:lumOff val="80000"/>
                </a:schemeClr>
              </a:solidFill>
            </a:endParaRPr>
          </a:p>
          <a:p>
            <a:pPr marL="0" indent="0">
              <a:buNone/>
            </a:pPr>
            <a:r>
              <a:rPr lang="en-US" sz="2400" b="1" dirty="0">
                <a:solidFill>
                  <a:schemeClr val="accent2">
                    <a:lumMod val="20000"/>
                    <a:lumOff val="80000"/>
                  </a:schemeClr>
                </a:solidFill>
              </a:rPr>
              <a:t>	</a:t>
            </a:r>
            <a:r>
              <a:rPr lang="en-US" sz="2400" b="1" dirty="0" smtClean="0">
                <a:solidFill>
                  <a:schemeClr val="accent2">
                    <a:lumMod val="20000"/>
                    <a:lumOff val="80000"/>
                  </a:schemeClr>
                </a:solidFill>
              </a:rPr>
              <a:t>	- demonstrate the efficiency of 			shale oil compared to the 				alternatives</a:t>
            </a:r>
            <a:endParaRPr lang="en-US" sz="2400" b="1" dirty="0" smtClean="0">
              <a:solidFill>
                <a:schemeClr val="accent2">
                  <a:lumMod val="20000"/>
                  <a:lumOff val="80000"/>
                </a:schemeClr>
              </a:solidFill>
            </a:endParaRPr>
          </a:p>
          <a:p>
            <a:pPr marL="0" indent="0">
              <a:buNone/>
            </a:pPr>
            <a:r>
              <a:rPr lang="en-US" sz="2400" b="1" dirty="0" smtClean="0">
                <a:solidFill>
                  <a:schemeClr val="accent2">
                    <a:lumMod val="20000"/>
                    <a:lumOff val="80000"/>
                  </a:schemeClr>
                </a:solidFill>
              </a:rPr>
              <a:t>-using references from statistical records regarding the use of shale oil could be understood fully</a:t>
            </a: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100622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a:t>
            </a:r>
            <a:endParaRPr lang="en-US" dirty="0"/>
          </a:p>
        </p:txBody>
      </p:sp>
      <p:sp>
        <p:nvSpPr>
          <p:cNvPr id="3" name="Content Placeholder 2"/>
          <p:cNvSpPr>
            <a:spLocks noGrp="1"/>
          </p:cNvSpPr>
          <p:nvPr>
            <p:ph idx="1"/>
          </p:nvPr>
        </p:nvSpPr>
        <p:spPr>
          <a:xfrm>
            <a:off x="457200" y="1295401"/>
            <a:ext cx="7848600" cy="4267200"/>
          </a:xfrm>
        </p:spPr>
        <p:txBody>
          <a:bodyPr/>
          <a:lstStyle/>
          <a:p>
            <a:pPr marL="0" indent="0">
              <a:buNone/>
            </a:pPr>
            <a:r>
              <a:rPr lang="en-US" sz="2400" b="1" dirty="0" smtClean="0">
                <a:solidFill>
                  <a:schemeClr val="accent2">
                    <a:lumMod val="20000"/>
                    <a:lumOff val="80000"/>
                  </a:schemeClr>
                </a:solidFill>
              </a:rPr>
              <a:t>-from the records kept in store for future references, it has been found that the development of shale oil extraction procedures could still be improved especially in the hope of making a much better impact on how the said resource could be used accordingly. </a:t>
            </a:r>
          </a:p>
          <a:p>
            <a:pPr marL="0" indent="0">
              <a:buNone/>
            </a:pPr>
            <a:r>
              <a:rPr lang="en-US" sz="2400" b="1" dirty="0" smtClean="0">
                <a:solidFill>
                  <a:schemeClr val="accent2">
                    <a:lumMod val="20000"/>
                    <a:lumOff val="80000"/>
                  </a:schemeClr>
                </a:solidFill>
              </a:rPr>
              <a:t>-shale oil was also found to be a potential alternative to other forms of energy-producing oil resources used by machineries and technologies at present </a:t>
            </a:r>
            <a:endParaRPr lang="en-US" sz="2400" b="1" dirty="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138589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 </a:t>
            </a:r>
            <a:endParaRPr lang="en-US" dirty="0"/>
          </a:p>
        </p:txBody>
      </p:sp>
      <p:sp>
        <p:nvSpPr>
          <p:cNvPr id="3" name="Content Placeholder 2"/>
          <p:cNvSpPr>
            <a:spLocks noGrp="1"/>
          </p:cNvSpPr>
          <p:nvPr>
            <p:ph idx="1"/>
          </p:nvPr>
        </p:nvSpPr>
        <p:spPr>
          <a:xfrm>
            <a:off x="457200" y="1295401"/>
            <a:ext cx="7848600" cy="4267200"/>
          </a:xfrm>
        </p:spPr>
        <p:txBody>
          <a:bodyPr/>
          <a:lstStyle/>
          <a:p>
            <a:pPr marL="0" indent="0">
              <a:buNone/>
            </a:pPr>
            <a:r>
              <a:rPr lang="en-US" sz="2400" b="1" dirty="0" smtClean="0">
                <a:solidFill>
                  <a:schemeClr val="accent2">
                    <a:lumMod val="20000"/>
                    <a:lumOff val="80000"/>
                  </a:schemeClr>
                </a:solidFill>
              </a:rPr>
              <a:t>-Shale Oil is a good source of alternative energy </a:t>
            </a:r>
          </a:p>
          <a:p>
            <a:pPr marL="0" indent="0">
              <a:buNone/>
            </a:pPr>
            <a:r>
              <a:rPr lang="en-US" sz="2400" b="1" dirty="0" smtClean="0">
                <a:solidFill>
                  <a:schemeClr val="accent2">
                    <a:lumMod val="20000"/>
                    <a:lumOff val="80000"/>
                  </a:schemeClr>
                </a:solidFill>
              </a:rPr>
              <a:t>-there could still be a lot more improvements that could be done to improve shale-oil extraction </a:t>
            </a:r>
          </a:p>
          <a:p>
            <a:pPr marL="0" indent="0">
              <a:buNone/>
            </a:pPr>
            <a:r>
              <a:rPr lang="en-US" sz="2400" b="1" dirty="0" smtClean="0">
                <a:solidFill>
                  <a:schemeClr val="accent2">
                    <a:lumMod val="20000"/>
                    <a:lumOff val="80000"/>
                  </a:schemeClr>
                </a:solidFill>
              </a:rPr>
              <a:t>-there are different ways of developing the shale-oil industry in order to provide a more distinct sense of control on how the said resource could be prevented from immediately being scarce for the human utilization. </a:t>
            </a:r>
            <a:endParaRPr lang="en-US" sz="2400" b="1" dirty="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354620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457200" y="1295401"/>
            <a:ext cx="7848600" cy="4267200"/>
          </a:xfrm>
        </p:spPr>
        <p:txBody>
          <a:bodyPr/>
          <a:lstStyle/>
          <a:p>
            <a:pPr marL="0" indent="0">
              <a:buNone/>
            </a:pPr>
            <a:r>
              <a:rPr lang="en-US" sz="1800" dirty="0">
                <a:solidFill>
                  <a:schemeClr val="tx1"/>
                </a:solidFill>
                <a:effectLst/>
              </a:rPr>
              <a:t> </a:t>
            </a:r>
            <a:r>
              <a:rPr lang="en-US" sz="1800" dirty="0" err="1">
                <a:solidFill>
                  <a:schemeClr val="tx1"/>
                </a:solidFill>
                <a:effectLst/>
              </a:rPr>
              <a:t>Gorlov</a:t>
            </a:r>
            <a:r>
              <a:rPr lang="en-US" sz="1800" dirty="0">
                <a:solidFill>
                  <a:schemeClr val="tx1"/>
                </a:solidFill>
                <a:effectLst/>
              </a:rPr>
              <a:t>, E.G. (October 2007).</a:t>
            </a:r>
            <a:r>
              <a:rPr lang="en-US" sz="1800" dirty="0">
                <a:solidFill>
                  <a:schemeClr val="tx1"/>
                </a:solidFill>
                <a:effectLst/>
                <a:hlinkClick r:id="rId2"/>
              </a:rPr>
              <a:t>"Thermal Dissolution Of Solid Fossil Fuels"</a:t>
            </a:r>
            <a:r>
              <a:rPr lang="en-US" sz="1800" dirty="0">
                <a:solidFill>
                  <a:schemeClr val="tx1"/>
                </a:solidFill>
                <a:effectLst/>
              </a:rPr>
              <a:t> (PDF). </a:t>
            </a:r>
            <a:r>
              <a:rPr lang="en-US" sz="1800" i="1" dirty="0">
                <a:solidFill>
                  <a:schemeClr val="tx1"/>
                </a:solidFill>
                <a:effectLst/>
              </a:rPr>
              <a:t>Solid Fuel Chemistry</a:t>
            </a:r>
            <a:r>
              <a:rPr lang="en-US" sz="1800" dirty="0">
                <a:solidFill>
                  <a:schemeClr val="tx1"/>
                </a:solidFill>
                <a:effectLst/>
              </a:rPr>
              <a:t> (</a:t>
            </a:r>
            <a:r>
              <a:rPr lang="en-US" sz="1800" dirty="0" err="1">
                <a:solidFill>
                  <a:schemeClr val="tx1"/>
                </a:solidFill>
                <a:effectLst/>
              </a:rPr>
              <a:t>Allerton</a:t>
            </a:r>
            <a:r>
              <a:rPr lang="en-US" sz="1800" dirty="0">
                <a:solidFill>
                  <a:schemeClr val="tx1"/>
                </a:solidFill>
                <a:effectLst/>
              </a:rPr>
              <a:t> Press, Inc.) </a:t>
            </a:r>
            <a:r>
              <a:rPr lang="en-US" sz="1800" b="1" dirty="0">
                <a:solidFill>
                  <a:schemeClr val="tx1"/>
                </a:solidFill>
                <a:effectLst/>
              </a:rPr>
              <a:t>41</a:t>
            </a:r>
            <a:r>
              <a:rPr lang="en-US" sz="1800" dirty="0">
                <a:solidFill>
                  <a:schemeClr val="tx1"/>
                </a:solidFill>
                <a:effectLst/>
              </a:rPr>
              <a:t> (5): 290–298</a:t>
            </a:r>
            <a:r>
              <a:rPr lang="en-US" sz="1800" dirty="0" smtClean="0">
                <a:solidFill>
                  <a:schemeClr val="tx1"/>
                </a:solidFill>
                <a:effectLst/>
              </a:rPr>
              <a:t>.</a:t>
            </a:r>
          </a:p>
          <a:p>
            <a:pPr marL="0" indent="0">
              <a:buNone/>
            </a:pPr>
            <a:endParaRPr lang="en-US" sz="1800" b="1" dirty="0">
              <a:effectLst/>
            </a:endParaRPr>
          </a:p>
          <a:p>
            <a:pPr marL="0" indent="0">
              <a:buNone/>
            </a:pPr>
            <a:r>
              <a:rPr lang="en-US" sz="1800" dirty="0" err="1">
                <a:solidFill>
                  <a:schemeClr val="tx1"/>
                </a:solidFill>
                <a:effectLst/>
              </a:rPr>
              <a:t>Koel</a:t>
            </a:r>
            <a:r>
              <a:rPr lang="en-US" sz="1800" dirty="0">
                <a:solidFill>
                  <a:schemeClr val="tx1"/>
                </a:solidFill>
                <a:effectLst/>
              </a:rPr>
              <a:t>, </a:t>
            </a:r>
            <a:r>
              <a:rPr lang="en-US" sz="1800" dirty="0" err="1">
                <a:solidFill>
                  <a:schemeClr val="tx1"/>
                </a:solidFill>
                <a:effectLst/>
              </a:rPr>
              <a:t>Mihkel</a:t>
            </a:r>
            <a:r>
              <a:rPr lang="en-US" sz="1800" dirty="0">
                <a:solidFill>
                  <a:schemeClr val="tx1"/>
                </a:solidFill>
                <a:effectLst/>
              </a:rPr>
              <a:t>; </a:t>
            </a:r>
            <a:r>
              <a:rPr lang="en-US" sz="1800" dirty="0" err="1">
                <a:solidFill>
                  <a:schemeClr val="tx1"/>
                </a:solidFill>
                <a:effectLst/>
              </a:rPr>
              <a:t>Ljovin</a:t>
            </a:r>
            <a:r>
              <a:rPr lang="en-US" sz="1800" dirty="0">
                <a:solidFill>
                  <a:schemeClr val="tx1"/>
                </a:solidFill>
                <a:effectLst/>
              </a:rPr>
              <a:t>, S.; Hollis, K.; Rubin, J. (2001).</a:t>
            </a:r>
            <a:r>
              <a:rPr lang="en-US" sz="1800" dirty="0">
                <a:solidFill>
                  <a:schemeClr val="tx1"/>
                </a:solidFill>
                <a:effectLst/>
                <a:hlinkClick r:id="rId3"/>
              </a:rPr>
              <a:t>"Using neoteric solvents in oil shale studies"</a:t>
            </a:r>
            <a:r>
              <a:rPr lang="en-US" sz="1800" dirty="0">
                <a:solidFill>
                  <a:schemeClr val="tx1"/>
                </a:solidFill>
                <a:effectLst/>
              </a:rPr>
              <a:t> (PDF). </a:t>
            </a:r>
            <a:r>
              <a:rPr lang="en-US" sz="1800" i="1" dirty="0">
                <a:solidFill>
                  <a:schemeClr val="tx1"/>
                </a:solidFill>
                <a:effectLst/>
              </a:rPr>
              <a:t>Pure and Applied Chemistry</a:t>
            </a:r>
            <a:r>
              <a:rPr lang="en-US" sz="1800" dirty="0">
                <a:solidFill>
                  <a:schemeClr val="tx1"/>
                </a:solidFill>
                <a:effectLst/>
              </a:rPr>
              <a:t>(</a:t>
            </a:r>
            <a:r>
              <a:rPr lang="en-US" sz="1800" dirty="0">
                <a:solidFill>
                  <a:schemeClr val="tx1"/>
                </a:solidFill>
                <a:effectLst/>
                <a:hlinkClick r:id="rId4" tooltip="Blackwell Science"/>
              </a:rPr>
              <a:t>Blackwell Science</a:t>
            </a:r>
            <a:r>
              <a:rPr lang="en-US" sz="1800" dirty="0">
                <a:solidFill>
                  <a:schemeClr val="tx1"/>
                </a:solidFill>
                <a:effectLst/>
              </a:rPr>
              <a:t>) </a:t>
            </a:r>
            <a:r>
              <a:rPr lang="en-US" sz="1800" b="1" dirty="0">
                <a:solidFill>
                  <a:schemeClr val="tx1"/>
                </a:solidFill>
                <a:effectLst/>
              </a:rPr>
              <a:t>73</a:t>
            </a:r>
            <a:r>
              <a:rPr lang="en-US" sz="1800" dirty="0">
                <a:solidFill>
                  <a:schemeClr val="tx1"/>
                </a:solidFill>
                <a:effectLst/>
              </a:rPr>
              <a:t> (1): 153–159</a:t>
            </a:r>
            <a:r>
              <a:rPr lang="en-US" sz="1800" dirty="0" smtClean="0">
                <a:solidFill>
                  <a:schemeClr val="tx1"/>
                </a:solidFill>
                <a:effectLst/>
              </a:rPr>
              <a:t>.</a:t>
            </a:r>
          </a:p>
          <a:p>
            <a:pPr marL="0" indent="0">
              <a:buNone/>
            </a:pPr>
            <a:endParaRPr lang="en-US" sz="1800" b="1" dirty="0">
              <a:effectLst/>
            </a:endParaRPr>
          </a:p>
          <a:p>
            <a:pPr marL="0" indent="0">
              <a:buNone/>
            </a:pPr>
            <a:r>
              <a:rPr lang="en-US" sz="1800" dirty="0">
                <a:solidFill>
                  <a:schemeClr val="tx1"/>
                </a:solidFill>
                <a:effectLst/>
              </a:rPr>
              <a:t>Andrews, Anthony (2008-11-17). </a:t>
            </a:r>
            <a:r>
              <a:rPr lang="en-US" sz="1800" dirty="0">
                <a:solidFill>
                  <a:schemeClr val="tx1"/>
                </a:solidFill>
                <a:effectLst/>
                <a:hlinkClick r:id="rId5"/>
              </a:rPr>
              <a:t>"Developments in Oil Shale"</a:t>
            </a:r>
            <a:r>
              <a:rPr lang="en-US" sz="1800" dirty="0">
                <a:solidFill>
                  <a:schemeClr val="tx1"/>
                </a:solidFill>
                <a:effectLst/>
              </a:rPr>
              <a:t> (PDF). Congressional Research Service. RL34748</a:t>
            </a:r>
            <a:r>
              <a:rPr lang="en-US" sz="1800" dirty="0" smtClean="0">
                <a:solidFill>
                  <a:schemeClr val="tx1"/>
                </a:solidFill>
                <a:effectLst/>
              </a:rPr>
              <a:t>.</a:t>
            </a:r>
          </a:p>
          <a:p>
            <a:pPr marL="0" indent="0">
              <a:buNone/>
            </a:pPr>
            <a:endParaRPr lang="en-US" sz="1800" b="1" dirty="0">
              <a:effectLst/>
            </a:endParaRPr>
          </a:p>
          <a:p>
            <a:pPr marL="0" indent="0">
              <a:buNone/>
            </a:pPr>
            <a:r>
              <a:rPr lang="en-US" sz="1800" dirty="0">
                <a:solidFill>
                  <a:schemeClr val="tx1"/>
                </a:solidFill>
                <a:effectLst/>
              </a:rPr>
              <a:t>Baldwin, R. M.; Bennett, D. P.; </a:t>
            </a:r>
            <a:r>
              <a:rPr lang="en-US" sz="1800" dirty="0" err="1">
                <a:solidFill>
                  <a:schemeClr val="tx1"/>
                </a:solidFill>
                <a:effectLst/>
              </a:rPr>
              <a:t>Briley</a:t>
            </a:r>
            <a:r>
              <a:rPr lang="en-US" sz="1800" dirty="0">
                <a:solidFill>
                  <a:schemeClr val="tx1"/>
                </a:solidFill>
                <a:effectLst/>
              </a:rPr>
              <a:t>, R. A. (1984).</a:t>
            </a:r>
            <a:r>
              <a:rPr lang="en-US" sz="1800" dirty="0">
                <a:solidFill>
                  <a:schemeClr val="tx1"/>
                </a:solidFill>
                <a:effectLst/>
                <a:hlinkClick r:id="rId6"/>
              </a:rPr>
              <a:t>"Reactivity of oil shale towards solvent hydrogenation"</a:t>
            </a:r>
            <a:r>
              <a:rPr lang="en-US" sz="1800" dirty="0">
                <a:solidFill>
                  <a:schemeClr val="tx1"/>
                </a:solidFill>
                <a:effectLst/>
              </a:rPr>
              <a:t>(PDF). </a:t>
            </a:r>
            <a:r>
              <a:rPr lang="en-US" sz="1800" i="1" dirty="0">
                <a:solidFill>
                  <a:schemeClr val="tx1"/>
                </a:solidFill>
                <a:effectLst/>
              </a:rPr>
              <a:t>American Chemical Society. Division of Petroleum Chemistry</a:t>
            </a:r>
            <a:r>
              <a:rPr lang="en-US" sz="1800" dirty="0">
                <a:solidFill>
                  <a:schemeClr val="tx1"/>
                </a:solidFill>
                <a:effectLst/>
              </a:rPr>
              <a:t> (</a:t>
            </a:r>
            <a:r>
              <a:rPr lang="en-US" sz="1800" dirty="0">
                <a:solidFill>
                  <a:schemeClr val="tx1"/>
                </a:solidFill>
                <a:effectLst/>
                <a:hlinkClick r:id="rId7" tooltip="American Chemical Society"/>
              </a:rPr>
              <a:t>American Chemical Society</a:t>
            </a:r>
            <a:r>
              <a:rPr lang="en-US" sz="1800" dirty="0">
                <a:solidFill>
                  <a:schemeClr val="tx1"/>
                </a:solidFill>
                <a:effectLst/>
              </a:rPr>
              <a:t>) </a:t>
            </a:r>
            <a:r>
              <a:rPr lang="en-US" sz="1800" b="1" dirty="0">
                <a:solidFill>
                  <a:schemeClr val="tx1"/>
                </a:solidFill>
                <a:effectLst/>
              </a:rPr>
              <a:t>29</a:t>
            </a:r>
            <a:r>
              <a:rPr lang="en-US" sz="1800" dirty="0">
                <a:solidFill>
                  <a:schemeClr val="tx1"/>
                </a:solidFill>
                <a:effectLst/>
              </a:rPr>
              <a:t> (1): 148–153.</a:t>
            </a:r>
            <a:endParaRPr lang="en-US" sz="1800" b="1" dirty="0">
              <a:solidFill>
                <a:schemeClr val="accent2">
                  <a:lumMod val="20000"/>
                  <a:lumOff val="80000"/>
                </a:schemeClr>
              </a:solidFill>
            </a:endParaRPr>
          </a:p>
        </p:txBody>
      </p:sp>
      <p:sp>
        <p:nvSpPr>
          <p:cNvPr id="4" name="Oval 3"/>
          <p:cNvSpPr/>
          <p:nvPr/>
        </p:nvSpPr>
        <p:spPr bwMode="auto">
          <a:xfrm>
            <a:off x="381000" y="362565"/>
            <a:ext cx="1066800" cy="381000"/>
          </a:xfrm>
          <a:prstGeom prst="ellipse">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3006809513"/>
      </p:ext>
    </p:extLst>
  </p:cSld>
  <p:clrMapOvr>
    <a:masterClrMapping/>
  </p:clrMapOvr>
</p:sld>
</file>

<file path=ppt/theme/theme1.xml><?xml version="1.0" encoding="utf-8"?>
<a:theme xmlns:a="http://schemas.openxmlformats.org/drawingml/2006/main" name="Stream">
  <a:themeElements>
    <a:clrScheme name="Stream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fontScheme name="Stream">
      <a:majorFont>
        <a:latin typeface="Lucida Sans Unicod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clrMap bg1="dk2" tx1="lt1" bg2="dk1" tx2="lt2" accent1="accent1" accent2="accent2" accent3="accent3" accent4="accent4" accent5="accent5" accent6="accent6" hlink="hlink" folHlink="folHlink"/>
    </a:extraClrScheme>
    <a:extraClrScheme>
      <a:clrScheme name="Stream 2">
        <a:dk1>
          <a:srgbClr val="000514"/>
        </a:dk1>
        <a:lt1>
          <a:srgbClr val="FFFFFF"/>
        </a:lt1>
        <a:dk2>
          <a:srgbClr val="003399"/>
        </a:dk2>
        <a:lt2>
          <a:srgbClr val="E5E5FF"/>
        </a:lt2>
        <a:accent1>
          <a:srgbClr val="2A7CD6"/>
        </a:accent1>
        <a:accent2>
          <a:srgbClr val="A886E0"/>
        </a:accent2>
        <a:accent3>
          <a:srgbClr val="AAADCA"/>
        </a:accent3>
        <a:accent4>
          <a:srgbClr val="DADADA"/>
        </a:accent4>
        <a:accent5>
          <a:srgbClr val="ACBFE8"/>
        </a:accent5>
        <a:accent6>
          <a:srgbClr val="9879CB"/>
        </a:accent6>
        <a:hlink>
          <a:srgbClr val="25B9E7"/>
        </a:hlink>
        <a:folHlink>
          <a:srgbClr val="99CC00"/>
        </a:folHlink>
      </a:clrScheme>
      <a:clrMap bg1="dk2" tx1="lt1" bg2="dk1" tx2="lt2" accent1="accent1" accent2="accent2" accent3="accent3" accent4="accent4" accent5="accent5" accent6="accent6" hlink="hlink" folHlink="folHlink"/>
    </a:extraClrScheme>
    <a:extraClrScheme>
      <a:clrScheme name="Stream 3">
        <a:dk1>
          <a:srgbClr val="000000"/>
        </a:dk1>
        <a:lt1>
          <a:srgbClr val="FFFFFF"/>
        </a:lt1>
        <a:dk2>
          <a:srgbClr val="445E7A"/>
        </a:dk2>
        <a:lt2>
          <a:srgbClr val="DDDDDD"/>
        </a:lt2>
        <a:accent1>
          <a:srgbClr val="3468A6"/>
        </a:accent1>
        <a:accent2>
          <a:srgbClr val="E49D1C"/>
        </a:accent2>
        <a:accent3>
          <a:srgbClr val="B0B6BE"/>
        </a:accent3>
        <a:accent4>
          <a:srgbClr val="DADADA"/>
        </a:accent4>
        <a:accent5>
          <a:srgbClr val="AEB9D0"/>
        </a:accent5>
        <a:accent6>
          <a:srgbClr val="CF8E18"/>
        </a:accent6>
        <a:hlink>
          <a:srgbClr val="4EA5B6"/>
        </a:hlink>
        <a:folHlink>
          <a:srgbClr val="E258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445TGp_tech_dark_ani</Template>
  <TotalTime>71</TotalTime>
  <Words>842</Words>
  <Application>Microsoft Office PowerPoint</Application>
  <PresentationFormat>On-screen Show (4:3)</PresentationFormat>
  <Paragraphs>63</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Garamond</vt:lpstr>
      <vt:lpstr>Lucida Sans Unicode</vt:lpstr>
      <vt:lpstr>Verdana</vt:lpstr>
      <vt:lpstr>Wingdings</vt:lpstr>
      <vt:lpstr>Stream</vt:lpstr>
      <vt:lpstr>Shale Oil </vt:lpstr>
      <vt:lpstr>Abstract of Research </vt:lpstr>
      <vt:lpstr>Discussion </vt:lpstr>
      <vt:lpstr>Basic Information about Shale Oil</vt:lpstr>
      <vt:lpstr>Additional Information </vt:lpstr>
      <vt:lpstr>Research Methodology </vt:lpstr>
      <vt:lpstr>Results </vt:lpstr>
      <vt:lpstr>Conclusions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Shale Oil</dc:title>
  <dc:creator>HP</dc:creator>
  <cp:lastModifiedBy>Cheryl Mazzeo</cp:lastModifiedBy>
  <cp:revision>8</cp:revision>
  <dcterms:created xsi:type="dcterms:W3CDTF">2015-04-23T13:01:48Z</dcterms:created>
  <dcterms:modified xsi:type="dcterms:W3CDTF">2015-04-25T01:13:40Z</dcterms:modified>
</cp:coreProperties>
</file>