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3"/>
  </p:notesMasterIdLst>
  <p:sldIdLst>
    <p:sldId id="256" r:id="rId2"/>
    <p:sldId id="257" r:id="rId3"/>
    <p:sldId id="258" r:id="rId4"/>
    <p:sldId id="266" r:id="rId5"/>
    <p:sldId id="264" r:id="rId6"/>
    <p:sldId id="263" r:id="rId7"/>
    <p:sldId id="259" r:id="rId8"/>
    <p:sldId id="260" r:id="rId9"/>
    <p:sldId id="267"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AE9FF-62A9-4FD7-8A5C-4F751827ED19}" type="datetimeFigureOut">
              <a:rPr lang="en-US" smtClean="0"/>
              <a:t>4/26/2015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36F32-F141-4BDD-8E5F-AFD2E61C99FD}" type="slidenum">
              <a:rPr lang="en-US" smtClean="0"/>
              <a:t>‹#›</a:t>
            </a:fld>
            <a:endParaRPr lang="en-US"/>
          </a:p>
        </p:txBody>
      </p:sp>
    </p:spTree>
    <p:extLst>
      <p:ext uri="{BB962C8B-B14F-4D97-AF65-F5344CB8AC3E}">
        <p14:creationId xmlns:p14="http://schemas.microsoft.com/office/powerpoint/2010/main" val="2493589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smart home, or smart house, is a home that incorporates advanced automation systems to provide the inhabitants with sophisticated monitoring and control over the building's functions. For example a smart home may control lighting, temperature, multi-media, security, window and door operations, as well as many other functions. A considerable amount of research has been carried out towards making long-standing smart home visions technically feasible. The technologically augmented homes made possible by this work are starting to become reality, but thus far living in and interacting with such homes has introduced significant complexity while offering limited benefit. As these technologies are increasingly adopted, the knowledge we gain from their use suggests a need to revisit the opportunities and challenges they pose. Synthesizing a broad body of research on smart homes with observations of industry and experiences from our own empirical work, we provide a discussion of ongoing and emerging challenges, namely challenges for meaningful technologies, complex domestic spaces, and human-home collaboration. Within each of these three challenges we discuss our</a:t>
            </a:r>
          </a:p>
          <a:p>
            <a:r>
              <a:rPr lang="en-US" sz="1200" b="0" i="0" kern="1200" dirty="0" smtClean="0">
                <a:solidFill>
                  <a:schemeClr val="tx1"/>
                </a:solidFill>
                <a:effectLst/>
                <a:latin typeface="+mn-lt"/>
                <a:ea typeface="+mn-ea"/>
                <a:cs typeface="+mn-cs"/>
              </a:rPr>
              <a:t>visions for future smart homes and identify promising directions for the field. </a:t>
            </a:r>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2</a:t>
            </a:fld>
            <a:endParaRPr lang="en-US"/>
          </a:p>
        </p:txBody>
      </p:sp>
    </p:spTree>
    <p:extLst>
      <p:ext uri="{BB962C8B-B14F-4D97-AF65-F5344CB8AC3E}">
        <p14:creationId xmlns:p14="http://schemas.microsoft.com/office/powerpoint/2010/main" val="690286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vision of smart homes, homes that cleverly support</a:t>
            </a:r>
            <a:r>
              <a:rPr lang="en-US" baseline="0" dirty="0" smtClean="0"/>
              <a:t> </a:t>
            </a:r>
            <a:r>
              <a:rPr lang="en-US" dirty="0" smtClean="0"/>
              <a:t>their inhabitants through technology, has been around for</a:t>
            </a:r>
            <a:r>
              <a:rPr lang="en-US" baseline="0" dirty="0" smtClean="0"/>
              <a:t> </a:t>
            </a:r>
            <a:r>
              <a:rPr lang="en-US" dirty="0" smtClean="0"/>
              <a:t>several decades.  It has also been argued that smart homes, as an important area of focus of this vision.</a:t>
            </a:r>
            <a:r>
              <a:rPr lang="en-US" baseline="0" dirty="0" smtClean="0"/>
              <a:t> Several previously</a:t>
            </a:r>
          </a:p>
          <a:p>
            <a:r>
              <a:rPr lang="en-US" baseline="0" dirty="0" smtClean="0"/>
              <a:t>defined challenges, such as providing means to connect different devices, have already been addressed to some extent or could feasibly be addressed from a technical point of view. But new technologies have also introduced new challenges. For example, there is the increasing difficulty of maintaining and securing home networks due to the invisibility of connections introduced by wireless networks, and an increasing complexity of installations due to a larger quantity of devices. As people’s expectations of what technology can do for them are changing, the vision of what a smart home entails is continuously evolving as well. Nowadays, many people call a home that can be remotely accessed to turn devices on and off “smart”, even though there is in fact no actual automation involved. Researchers in this field might only call homes smart when they are responsive to their inhabitants and adapt autonomously in sophisticated ways, e.g., using intelligent machine learning algorithms to predict user occupancy and control the heating system. In industry, “smart” is often used simply as a marketing term to describe programmable technologies in general or devices that can perform some sort of action automatically. In this work, we define a “smart home” as a home that either increases the comfort of their inhabitants in things they already do or enables functionalities that were not possible before through the use of computing technologies.</a:t>
            </a:r>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3</a:t>
            </a:fld>
            <a:endParaRPr lang="en-US"/>
          </a:p>
        </p:txBody>
      </p:sp>
    </p:spTree>
    <p:extLst>
      <p:ext uri="{BB962C8B-B14F-4D97-AF65-F5344CB8AC3E}">
        <p14:creationId xmlns:p14="http://schemas.microsoft.com/office/powerpoint/2010/main" val="3309549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research in the early years of ubiquitous computing in general and smart homes in particular was focused on addressing technical challenges in order to realize the Ubiquitous Computing vision. Several of those fundamental challenges have been addressed in the area of smart home research, for example, providing basic sensing infrastructure or means to actuate home appliances. Many other challenges regarding underlying technologies have been identified and described. One key example that provided an overview of these challenges in which they offer detailed insights on technical challenges, such as allowing</a:t>
            </a:r>
            <a:r>
              <a:rPr lang="en-US" baseline="0" dirty="0" smtClean="0"/>
              <a:t> </a:t>
            </a:r>
            <a:r>
              <a:rPr lang="en-US" dirty="0" smtClean="0"/>
              <a:t>for the incremental addition of technologies, issues of interoperability, reliability of domestic technologies, and ambiguity in sensing. In addition, they also discuss sociotechnical repercussions of these challenges, such as low adoption of such technologies due to inhabitants’ lack of technical knowledge or the difficulty of predicting social implications. </a:t>
            </a:r>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4</a:t>
            </a:fld>
            <a:endParaRPr lang="en-US"/>
          </a:p>
        </p:txBody>
      </p:sp>
    </p:spTree>
    <p:extLst>
      <p:ext uri="{BB962C8B-B14F-4D97-AF65-F5344CB8AC3E}">
        <p14:creationId xmlns:p14="http://schemas.microsoft.com/office/powerpoint/2010/main" val="2133395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research aims to identify the promising directions and implications linked with smart homes and urban development</a:t>
            </a:r>
          </a:p>
          <a:p>
            <a:r>
              <a:rPr lang="en-US" dirty="0" smtClean="0"/>
              <a:t>The research will also help in addressing the challenges faced in the Smart homes industry and how a sustainable urban development strategy will help tackle the issue</a:t>
            </a:r>
          </a:p>
          <a:p>
            <a:r>
              <a:rPr lang="en-US" dirty="0" smtClean="0"/>
              <a:t>The research will draw out the conclusion on the result by forming the synthesis of various activities of research like primary and secondary research</a:t>
            </a:r>
          </a:p>
          <a:p>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6</a:t>
            </a:fld>
            <a:endParaRPr lang="en-US"/>
          </a:p>
        </p:txBody>
      </p:sp>
    </p:spTree>
    <p:extLst>
      <p:ext uri="{BB962C8B-B14F-4D97-AF65-F5344CB8AC3E}">
        <p14:creationId xmlns:p14="http://schemas.microsoft.com/office/powerpoint/2010/main" val="389071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insights we draw in this work result from a synthesis of several research activities. A formal literature</a:t>
            </a:r>
            <a:r>
              <a:rPr lang="en-US" baseline="0" dirty="0" smtClean="0"/>
              <a:t> </a:t>
            </a:r>
            <a:r>
              <a:rPr lang="en-US" dirty="0" smtClean="0"/>
              <a:t>review specifically to identify user experience-centered challenges in the smart home research landscape. Also the research</a:t>
            </a:r>
          </a:p>
          <a:p>
            <a:r>
              <a:rPr lang="en-US" dirty="0" smtClean="0"/>
              <a:t>drew insights from the previous research activities investigating smart homes, including empirical field studies and interviews with smart home inhabitants, interviews with and observations of smart home industry professionals,</a:t>
            </a:r>
          </a:p>
          <a:p>
            <a:r>
              <a:rPr lang="en-US" dirty="0" smtClean="0"/>
              <a:t>and surveys of current commercial smart home products.</a:t>
            </a:r>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7</a:t>
            </a:fld>
            <a:endParaRPr lang="en-US"/>
          </a:p>
        </p:txBody>
      </p:sp>
    </p:spTree>
    <p:extLst>
      <p:ext uri="{BB962C8B-B14F-4D97-AF65-F5344CB8AC3E}">
        <p14:creationId xmlns:p14="http://schemas.microsoft.com/office/powerpoint/2010/main" val="369194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Smart homes use 'home automation' technologies to provide home owners with 'intelligent' feedback and information by monitoring many aspects of a home. For example, a smart home's refrigerator may be able to catalogue its contents, suggest menus, recommend healthy alternatives, and order replacements as food is used up. A smart home might even take care of feeding the cat and watering the plants.</a:t>
            </a:r>
          </a:p>
          <a:p>
            <a:r>
              <a:rPr lang="en-US" sz="1200" b="0" i="0" kern="1200" dirty="0" smtClean="0">
                <a:solidFill>
                  <a:schemeClr val="tx1"/>
                </a:solidFill>
                <a:effectLst/>
                <a:latin typeface="+mn-lt"/>
                <a:ea typeface="+mn-ea"/>
                <a:cs typeface="+mn-cs"/>
              </a:rPr>
              <a:t>Many new homes are being built with the additional wiring and controls which are required to run advanced home automation systems. Retro-fitting (adding smart home technologies to an existing property) a house to make it a smart home is obviously significantly more costly than adding the required technologies to a new home due to the complications of routing wires and placing sensors in appropriate places.</a:t>
            </a:r>
          </a:p>
          <a:p>
            <a:r>
              <a:rPr lang="en-US" sz="1200" b="0" i="0" kern="1200" dirty="0" smtClean="0">
                <a:solidFill>
                  <a:schemeClr val="tx1"/>
                </a:solidFill>
                <a:effectLst/>
                <a:latin typeface="+mn-lt"/>
                <a:ea typeface="+mn-ea"/>
                <a:cs typeface="+mn-cs"/>
              </a:rPr>
              <a:t>The range of different smart home technologies available is expanding rapidly along with developments in computer controls and sensors. This has inevitably led to compatibility issues and there is therefore a drive to standardize home automation technologies and protocols. In Europe, Installation </a:t>
            </a:r>
            <a:r>
              <a:rPr lang="en-US" sz="1200" b="0" i="0" kern="1200" dirty="0" err="1" smtClean="0">
                <a:solidFill>
                  <a:schemeClr val="tx1"/>
                </a:solidFill>
                <a:effectLst/>
                <a:latin typeface="+mn-lt"/>
                <a:ea typeface="+mn-ea"/>
                <a:cs typeface="+mn-cs"/>
              </a:rPr>
              <a:t>Bus,is</a:t>
            </a:r>
            <a:r>
              <a:rPr lang="en-US" sz="1200" b="0" i="0" kern="1200" dirty="0" smtClean="0">
                <a:solidFill>
                  <a:schemeClr val="tx1"/>
                </a:solidFill>
                <a:effectLst/>
                <a:latin typeface="+mn-lt"/>
                <a:ea typeface="+mn-ea"/>
                <a:cs typeface="+mn-cs"/>
              </a:rPr>
              <a:t> becoming a recognized smart home technology protocol for digital communication between smart devices. It consists of a two-wire bus line that is installed along with normal electrical wiring. </a:t>
            </a:r>
            <a:r>
              <a:rPr lang="en-US" sz="1200" b="0" i="0" kern="1200" dirty="0" err="1" smtClean="0">
                <a:solidFill>
                  <a:schemeClr val="tx1"/>
                </a:solidFill>
                <a:effectLst/>
                <a:latin typeface="+mn-lt"/>
                <a:ea typeface="+mn-ea"/>
                <a:cs typeface="+mn-cs"/>
              </a:rPr>
              <a:t>Instabus</a:t>
            </a:r>
            <a:r>
              <a:rPr lang="en-US" sz="1200" b="0" i="0" kern="1200" dirty="0" smtClean="0">
                <a:solidFill>
                  <a:schemeClr val="tx1"/>
                </a:solidFill>
                <a:effectLst/>
                <a:latin typeface="+mn-lt"/>
                <a:ea typeface="+mn-ea"/>
                <a:cs typeface="+mn-cs"/>
              </a:rPr>
              <a:t> lines links appliances to a decentralized communication system and functions like a telephone line over which appliances can be controlled.</a:t>
            </a:r>
          </a:p>
          <a:p>
            <a:r>
              <a:rPr lang="en-US" sz="1200" b="0" i="0" kern="1200" dirty="0" smtClean="0">
                <a:solidFill>
                  <a:schemeClr val="tx1"/>
                </a:solidFill>
                <a:effectLst/>
                <a:latin typeface="+mn-lt"/>
                <a:ea typeface="+mn-ea"/>
                <a:cs typeface="+mn-cs"/>
              </a:rPr>
              <a:t>Regardless of the technology, smart homes present some very exciting opportunities to change the way we live and work, and to reduce energy consumption at the same time. Imagine being able to check messages, open windows, operate lights and curtains and monitor how much money your house has made you from your renewable energy system, through your smart phone, from anywhere in the world! Home automation technology has developed so far that the only limit is your imagination.</a:t>
            </a:r>
          </a:p>
          <a:p>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8</a:t>
            </a:fld>
            <a:endParaRPr lang="en-US"/>
          </a:p>
        </p:txBody>
      </p:sp>
    </p:spTree>
    <p:extLst>
      <p:ext uri="{BB962C8B-B14F-4D97-AF65-F5344CB8AC3E}">
        <p14:creationId xmlns:p14="http://schemas.microsoft.com/office/powerpoint/2010/main" val="308564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developing technologies for future smart homes, researchers will not only have to consider interoperability with other devices or services, but also how end-users can identify and configure meaningful connections between</a:t>
            </a:r>
          </a:p>
          <a:p>
            <a:r>
              <a:rPr lang="en-US" dirty="0" smtClean="0"/>
              <a:t>them. Future smart homes need to incorporate services to help their inhabitants to identify whether there exist solutions created by others that will suit them, their needs and their current situations. People might have the necessary technologies that could support them in smart ways already at hand, but how do they discover and identify this potential for automation? How could a home know what kind of applications would fit to a household? In what ways would it need to know the people it is inhabited by or the dynamics between them in order to come up with recommendations? For people that already have smart home technologies installed in their home, future smart homes will have to help inhabitants</a:t>
            </a:r>
          </a:p>
          <a:p>
            <a:r>
              <a:rPr lang="en-US" dirty="0" smtClean="0"/>
              <a:t>identify further opportunities for meaningful additions and allow them to incrementally add to their installation. To increase the interest and trust in automated functionalities, future smart homes should allow their inhabitants to incrementally develop trust in the installed functionalities and in how they work. Such a home should provide means to encourage all inhabitants to be involved in order to facilitate configurations that enable automated behavior that is smart for all of the people living in one household.</a:t>
            </a:r>
            <a:endParaRPr lang="en-US" dirty="0"/>
          </a:p>
        </p:txBody>
      </p:sp>
      <p:sp>
        <p:nvSpPr>
          <p:cNvPr id="4" name="Slide Number Placeholder 3"/>
          <p:cNvSpPr>
            <a:spLocks noGrp="1"/>
          </p:cNvSpPr>
          <p:nvPr>
            <p:ph type="sldNum" sz="quarter" idx="10"/>
          </p:nvPr>
        </p:nvSpPr>
        <p:spPr/>
        <p:txBody>
          <a:bodyPr/>
          <a:lstStyle/>
          <a:p>
            <a:fld id="{BA936F32-F141-4BDD-8E5F-AFD2E61C99FD}" type="slidenum">
              <a:rPr lang="en-US" smtClean="0"/>
              <a:t>10</a:t>
            </a:fld>
            <a:endParaRPr lang="en-US"/>
          </a:p>
        </p:txBody>
      </p:sp>
    </p:spTree>
    <p:extLst>
      <p:ext uri="{BB962C8B-B14F-4D97-AF65-F5344CB8AC3E}">
        <p14:creationId xmlns:p14="http://schemas.microsoft.com/office/powerpoint/2010/main" val="50656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66817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36693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326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2889197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9982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2458441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4264201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21692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61139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26C-FA37-47C2-9742-459B9A7D7AB9}"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93093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F8026C-FA37-47C2-9742-459B9A7D7AB9}"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92645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F8026C-FA37-47C2-9742-459B9A7D7AB9}" type="datetimeFigureOut">
              <a:rPr lang="en-US" smtClean="0"/>
              <a:t>4/26/2015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50148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F8026C-FA37-47C2-9742-459B9A7D7AB9}" type="datetimeFigureOut">
              <a:rPr lang="en-US" smtClean="0"/>
              <a:t>4/26/2015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359498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8026C-FA37-47C2-9742-459B9A7D7AB9}" type="datetimeFigureOut">
              <a:rPr lang="en-US" smtClean="0"/>
              <a:t>4/26/2015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16540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8026C-FA37-47C2-9742-459B9A7D7AB9}"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327490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8026C-FA37-47C2-9742-459B9A7D7AB9}"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01E1-999D-43F3-969C-126236096356}" type="slidenum">
              <a:rPr lang="en-US" smtClean="0"/>
              <a:t>‹#›</a:t>
            </a:fld>
            <a:endParaRPr lang="en-US"/>
          </a:p>
        </p:txBody>
      </p:sp>
    </p:spTree>
    <p:extLst>
      <p:ext uri="{BB962C8B-B14F-4D97-AF65-F5344CB8AC3E}">
        <p14:creationId xmlns:p14="http://schemas.microsoft.com/office/powerpoint/2010/main" val="348805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F8026C-FA37-47C2-9742-459B9A7D7AB9}" type="datetimeFigureOut">
              <a:rPr lang="en-US" smtClean="0"/>
              <a:t>4/26/2015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F401E1-999D-43F3-969C-126236096356}" type="slidenum">
              <a:rPr lang="en-US" smtClean="0"/>
              <a:t>‹#›</a:t>
            </a:fld>
            <a:endParaRPr lang="en-US"/>
          </a:p>
        </p:txBody>
      </p:sp>
    </p:spTree>
    <p:extLst>
      <p:ext uri="{BB962C8B-B14F-4D97-AF65-F5344CB8AC3E}">
        <p14:creationId xmlns:p14="http://schemas.microsoft.com/office/powerpoint/2010/main" val="1087783526"/>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SMART HOMES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[Writer’s Name]</a:t>
            </a:r>
          </a:p>
          <a:p>
            <a:r>
              <a:rPr lang="en-US" dirty="0">
                <a:latin typeface="Times New Roman" panose="02020603050405020304" pitchFamily="18" charset="0"/>
                <a:cs typeface="Times New Roman" panose="02020603050405020304" pitchFamily="18" charset="0"/>
              </a:rPr>
              <a:t>[Institutional Affiliation]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3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a:xfrm>
            <a:off x="581539" y="1550989"/>
            <a:ext cx="8596668" cy="4553720"/>
          </a:xfrm>
        </p:spPr>
        <p:txBody>
          <a:bodyPr>
            <a:normAutofit/>
          </a:bodyPr>
          <a:lstStyle/>
          <a:p>
            <a:r>
              <a:rPr lang="en-US" dirty="0" smtClean="0">
                <a:latin typeface="Times New Roman" panose="02020603050405020304" pitchFamily="18" charset="0"/>
                <a:cs typeface="Times New Roman" panose="02020603050405020304" pitchFamily="18" charset="0"/>
              </a:rPr>
              <a:t>The significance of the research is that it will help urban planners and developers to design future smart homes in such a way which helps develop new technologies catering to the need of the individuals</a:t>
            </a:r>
          </a:p>
          <a:p>
            <a:r>
              <a:rPr lang="en-US" dirty="0" smtClean="0">
                <a:latin typeface="Times New Roman" panose="02020603050405020304" pitchFamily="18" charset="0"/>
                <a:cs typeface="Times New Roman" panose="02020603050405020304" pitchFamily="18" charset="0"/>
              </a:rPr>
              <a:t>Urban developers needs to envision such homes which leverage automation and helps the individuals in reducing the burden of their domestic life by making their life simpler</a:t>
            </a:r>
          </a:p>
          <a:p>
            <a:r>
              <a:rPr lang="en-US" dirty="0" smtClean="0">
                <a:latin typeface="Times New Roman" panose="02020603050405020304" pitchFamily="18" charset="0"/>
                <a:cs typeface="Times New Roman" panose="02020603050405020304" pitchFamily="18" charset="0"/>
              </a:rPr>
              <a:t>Digital technology and smart homes have become an integrated part of our daily lives.</a:t>
            </a:r>
          </a:p>
          <a:p>
            <a:r>
              <a:rPr lang="en-US" dirty="0" smtClean="0">
                <a:latin typeface="Times New Roman" panose="02020603050405020304" pitchFamily="18" charset="0"/>
                <a:cs typeface="Times New Roman" panose="02020603050405020304" pitchFamily="18" charset="0"/>
              </a:rPr>
              <a:t>Urban developers need to rely on innovative technologies, build new infrastructure and plan for smart houses to tackle the complexities of big cities</a:t>
            </a:r>
          </a:p>
          <a:p>
            <a:r>
              <a:rPr lang="en-US" dirty="0" smtClean="0">
                <a:latin typeface="Times New Roman" panose="02020603050405020304" pitchFamily="18" charset="0"/>
                <a:cs typeface="Times New Roman" panose="02020603050405020304" pitchFamily="18" charset="0"/>
              </a:rPr>
              <a:t>Smart houses construction and collaboration with the urban developers will help establish Smart cities</a:t>
            </a:r>
          </a:p>
          <a:p>
            <a:pPr lvl="1"/>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15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pPr algn="ctr"/>
            <a:r>
              <a:rPr lang="en-US" dirty="0" smtClean="0">
                <a:latin typeface="Times New Roman" panose="02020603050405020304" pitchFamily="18" charset="0"/>
                <a:cs typeface="Times New Roman" panose="02020603050405020304" pitchFamily="18" charset="0"/>
              </a:rPr>
              <a:t>Works Cited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16154"/>
            <a:ext cx="8596668" cy="3880773"/>
          </a:xfrm>
        </p:spPr>
        <p:txBody>
          <a:bodyPr>
            <a:normAutofit fontScale="92500" lnSpcReduction="10000"/>
          </a:bodyPr>
          <a:lstStyle/>
          <a:p>
            <a:r>
              <a:rPr lang="en-US" dirty="0" err="1">
                <a:latin typeface="Times New Roman" panose="02020603050405020304" pitchFamily="18" charset="0"/>
                <a:cs typeface="Times New Roman" panose="02020603050405020304" pitchFamily="18" charset="0"/>
              </a:rPr>
              <a:t>Missaoui</a:t>
            </a:r>
            <a:r>
              <a:rPr lang="en-US" dirty="0">
                <a:latin typeface="Times New Roman" panose="02020603050405020304" pitchFamily="18" charset="0"/>
                <a:cs typeface="Times New Roman" panose="02020603050405020304" pitchFamily="18" charset="0"/>
              </a:rPr>
              <a:t>, Rim, et al. "Managing energy smart homes according to energy prices: analysis of a building energy management system." </a:t>
            </a:r>
            <a:r>
              <a:rPr lang="en-US" i="1" dirty="0">
                <a:latin typeface="Times New Roman" panose="02020603050405020304" pitchFamily="18" charset="0"/>
                <a:cs typeface="Times New Roman" panose="02020603050405020304" pitchFamily="18" charset="0"/>
              </a:rPr>
              <a:t>Energy and Buildings</a:t>
            </a:r>
            <a:r>
              <a:rPr lang="en-US" dirty="0">
                <a:latin typeface="Times New Roman" panose="02020603050405020304" pitchFamily="18" charset="0"/>
                <a:cs typeface="Times New Roman" panose="02020603050405020304" pitchFamily="18" charset="0"/>
              </a:rPr>
              <a:t> 71 (2014): </a:t>
            </a:r>
            <a:r>
              <a:rPr lang="en-US" dirty="0">
                <a:latin typeface="Times New Roman" panose="02020603050405020304" pitchFamily="18" charset="0"/>
                <a:cs typeface="Times New Roman" panose="02020603050405020304" pitchFamily="18" charset="0"/>
              </a:rPr>
              <a:t>155-167.Retrieved from http://www.sciencedirect.com/science/article/pii/S0378778813008335</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Bruckner, </a:t>
            </a:r>
            <a:r>
              <a:rPr lang="en-US" dirty="0" err="1">
                <a:latin typeface="Times New Roman" panose="02020603050405020304" pitchFamily="18" charset="0"/>
                <a:cs typeface="Times New Roman" panose="02020603050405020304" pitchFamily="18" charset="0"/>
              </a:rPr>
              <a:t>Dietmar</a:t>
            </a:r>
            <a:r>
              <a:rPr lang="en-US" dirty="0">
                <a:latin typeface="Times New Roman" panose="02020603050405020304" pitchFamily="18" charset="0"/>
                <a:cs typeface="Times New Roman" panose="02020603050405020304" pitchFamily="18" charset="0"/>
              </a:rPr>
              <a:t>, et al. "Guest Editorial Special Section on Building Automation, Smart Homes, and Communities." </a:t>
            </a:r>
            <a:r>
              <a:rPr lang="en-US" i="1" dirty="0">
                <a:latin typeface="Times New Roman" panose="02020603050405020304" pitchFamily="18" charset="0"/>
                <a:cs typeface="Times New Roman" panose="02020603050405020304" pitchFamily="18" charset="0"/>
              </a:rPr>
              <a:t>Industrial Informatics, IEEE Transactions on</a:t>
            </a:r>
            <a:r>
              <a:rPr lang="en-US" dirty="0">
                <a:latin typeface="Times New Roman" panose="02020603050405020304" pitchFamily="18" charset="0"/>
                <a:cs typeface="Times New Roman" panose="02020603050405020304" pitchFamily="18" charset="0"/>
              </a:rPr>
              <a:t> 10.1 (2014): </a:t>
            </a:r>
            <a:r>
              <a:rPr lang="en-US" dirty="0">
                <a:latin typeface="Times New Roman" panose="02020603050405020304" pitchFamily="18" charset="0"/>
                <a:cs typeface="Times New Roman" panose="02020603050405020304" pitchFamily="18" charset="0"/>
              </a:rPr>
              <a:t>676-679.Retrieved from http://ieeexplore.ieee.org/xpl/articleDetails.jsp?reload=true&amp;arnumber=6600828</a:t>
            </a:r>
            <a:endParaRPr lang="en-US"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Hendrickx</a:t>
            </a:r>
            <a:r>
              <a:rPr lang="en-US" dirty="0">
                <a:latin typeface="Times New Roman" panose="02020603050405020304" pitchFamily="18" charset="0"/>
                <a:cs typeface="Times New Roman" panose="02020603050405020304" pitchFamily="18" charset="0"/>
              </a:rPr>
              <a:t>, Julien M., et al. "An efficient technique for solving the scheduling of appliances in smart-homes." </a:t>
            </a:r>
            <a:r>
              <a:rPr lang="en-US" i="1" dirty="0">
                <a:latin typeface="Times New Roman" panose="02020603050405020304" pitchFamily="18" charset="0"/>
                <a:cs typeface="Times New Roman" panose="02020603050405020304" pitchFamily="18" charset="0"/>
              </a:rPr>
              <a:t>American Control Conference (ACC), 2014</a:t>
            </a:r>
            <a:r>
              <a:rPr lang="en-US" dirty="0">
                <a:latin typeface="Times New Roman" panose="02020603050405020304" pitchFamily="18" charset="0"/>
                <a:cs typeface="Times New Roman" panose="02020603050405020304" pitchFamily="18" charset="0"/>
              </a:rPr>
              <a:t>. IEEE, </a:t>
            </a:r>
            <a:r>
              <a:rPr lang="en-US" dirty="0" smtClean="0">
                <a:latin typeface="Times New Roman" panose="02020603050405020304" pitchFamily="18" charset="0"/>
                <a:cs typeface="Times New Roman" panose="02020603050405020304" pitchFamily="18" charset="0"/>
              </a:rPr>
              <a:t>2014.Retrieved </a:t>
            </a:r>
            <a:r>
              <a:rPr lang="en-US" dirty="0">
                <a:latin typeface="Times New Roman" panose="02020603050405020304" pitchFamily="18" charset="0"/>
                <a:cs typeface="Times New Roman" panose="02020603050405020304" pitchFamily="18" charset="0"/>
              </a:rPr>
              <a:t>from http://ieeexplore.ieee.org/xpl/login.jsp?tp=&amp;arnumber=6858981&amp;url=http%3A%2F%2Fieeexplore.ieee.org%2Fxpls%2Fabs_all.jsp%3Farnumber%3D6858981</a:t>
            </a:r>
            <a:endParaRPr lang="en-US"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Yigitcanlar</a:t>
            </a:r>
            <a:r>
              <a:rPr lang="en-US" dirty="0">
                <a:latin typeface="Times New Roman" panose="02020603050405020304" pitchFamily="18" charset="0"/>
                <a:cs typeface="Times New Roman" panose="02020603050405020304" pitchFamily="18" charset="0"/>
              </a:rPr>
              <a:t>, Tan. "Smart cities: an effective urban development and management model?." </a:t>
            </a:r>
            <a:r>
              <a:rPr lang="en-US" i="1" dirty="0">
                <a:latin typeface="Times New Roman" panose="02020603050405020304" pitchFamily="18" charset="0"/>
                <a:cs typeface="Times New Roman" panose="02020603050405020304" pitchFamily="18" charset="0"/>
              </a:rPr>
              <a:t>Australian Planner</a:t>
            </a:r>
            <a:r>
              <a:rPr lang="en-US" dirty="0">
                <a:latin typeface="Times New Roman" panose="02020603050405020304" pitchFamily="18" charset="0"/>
                <a:cs typeface="Times New Roman" panose="02020603050405020304" pitchFamily="18" charset="0"/>
              </a:rPr>
              <a:t> ahead-of-print (2015): </a:t>
            </a:r>
            <a:r>
              <a:rPr lang="en-US" dirty="0">
                <a:latin typeface="Times New Roman" panose="02020603050405020304" pitchFamily="18" charset="0"/>
                <a:cs typeface="Times New Roman" panose="02020603050405020304" pitchFamily="18" charset="0"/>
              </a:rPr>
              <a:t>1-8.Retrieved from http://www.tandfonline.com/doi/abs/10.1080/07293682.2015.1019752#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51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Abstract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7665" y="1455195"/>
            <a:ext cx="8596668" cy="3880773"/>
          </a:xfrm>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This research is based on Smart Homes and how these smart homes are linked to Urban planning and development. Smart homes are basically houses that are designed in a way to incorporate systems of advanced automation which gives the owners of the houses sophisticated controlling and monitoring of the function of the </a:t>
            </a:r>
            <a:r>
              <a:rPr lang="en-US" dirty="0">
                <a:latin typeface="Times New Roman" panose="02020603050405020304" pitchFamily="18" charset="0"/>
                <a:cs typeface="Times New Roman" panose="02020603050405020304" pitchFamily="18" charset="0"/>
              </a:rPr>
              <a:t>home (</a:t>
            </a:r>
            <a:r>
              <a:rPr lang="en-US" dirty="0" smtClean="0">
                <a:latin typeface="Times New Roman" panose="02020603050405020304" pitchFamily="18" charset="0"/>
                <a:cs typeface="Times New Roman" panose="02020603050405020304" pitchFamily="18" charset="0"/>
              </a:rPr>
              <a:t>Bruckner). There has been considerable amount of research carried out in the process of making smart homes long standing vision feasible </a:t>
            </a:r>
            <a:r>
              <a:rPr lang="en-US" dirty="0">
                <a:latin typeface="Times New Roman" panose="02020603050405020304" pitchFamily="18" charset="0"/>
                <a:cs typeface="Times New Roman" panose="02020603050405020304" pitchFamily="18" charset="0"/>
              </a:rPr>
              <a:t>technically (</a:t>
            </a:r>
            <a:r>
              <a:rPr lang="en-US" dirty="0" err="1">
                <a:latin typeface="Times New Roman" panose="02020603050405020304" pitchFamily="18" charset="0"/>
                <a:cs typeface="Times New Roman" panose="02020603050405020304" pitchFamily="18" charset="0"/>
              </a:rPr>
              <a:t>Missaoui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et al.). The augmented houses are made possible technologically and have become a reality. The problem is that there has been an increase in the complexity of such homes as it faces numerous </a:t>
            </a:r>
            <a:r>
              <a:rPr lang="en-US" dirty="0">
                <a:latin typeface="Times New Roman" panose="02020603050405020304" pitchFamily="18" charset="0"/>
                <a:cs typeface="Times New Roman" panose="02020603050405020304" pitchFamily="18" charset="0"/>
              </a:rPr>
              <a:t>challenges (</a:t>
            </a:r>
            <a:r>
              <a:rPr lang="en-US" dirty="0" err="1" smtClean="0">
                <a:latin typeface="Times New Roman" panose="02020603050405020304" pitchFamily="18" charset="0"/>
                <a:cs typeface="Times New Roman" panose="02020603050405020304" pitchFamily="18" charset="0"/>
              </a:rPr>
              <a:t>Hendrickx</a:t>
            </a:r>
            <a:r>
              <a:rPr lang="en-US" dirty="0" smtClean="0">
                <a:latin typeface="Times New Roman" panose="02020603050405020304" pitchFamily="18" charset="0"/>
                <a:cs typeface="Times New Roman" panose="02020603050405020304" pitchFamily="18" charset="0"/>
              </a:rPr>
              <a:t> et al.). The advantages and disadvantages of Smart Homes will also be described in this paper. The emerging and ongoing challenges faced in Smart homes and urban development like complex local spaces, meaningful technologies, collaboration of human homes etc. will be discussed in this research in light of scholarly resources. The three issues highlighted will be discussed in vision for the smart homes future and how they are linked with urban development. Thus, the research aims to identify the promising directions and implications linked with smart homes and urban development.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89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8806"/>
          </a:xfrm>
        </p:spPr>
        <p:txBody>
          <a:bodyPr/>
          <a:lstStyle/>
          <a:p>
            <a:pPr algn="ctr"/>
            <a:r>
              <a:rPr lang="en-US" dirty="0" smtClean="0">
                <a:latin typeface="Times New Roman" panose="02020603050405020304" pitchFamily="18" charset="0"/>
                <a:cs typeface="Times New Roman" panose="02020603050405020304" pitchFamily="18" charset="0"/>
              </a:rPr>
              <a:t>Background of the Issue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68406"/>
            <a:ext cx="8596668" cy="4997857"/>
          </a:xfrm>
        </p:spPr>
        <p:txBody>
          <a:bodyPr>
            <a:normAutofit/>
          </a:bodyPr>
          <a:lstStyle/>
          <a:p>
            <a:r>
              <a:rPr lang="en-US" dirty="0" smtClean="0">
                <a:latin typeface="Times New Roman" panose="02020603050405020304" pitchFamily="18" charset="0"/>
                <a:cs typeface="Times New Roman" panose="02020603050405020304" pitchFamily="18" charset="0"/>
              </a:rPr>
              <a:t>Smart </a:t>
            </a:r>
            <a:r>
              <a:rPr lang="en-US" dirty="0">
                <a:latin typeface="Times New Roman" panose="02020603050405020304" pitchFamily="18" charset="0"/>
                <a:cs typeface="Times New Roman" panose="02020603050405020304" pitchFamily="18" charset="0"/>
              </a:rPr>
              <a:t>home is equipped with automated heating, door operations, multimedia, electronic devices and lightning which are remotely controlled with the help of computers or Smart phones.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smart homes vision clearly helps the inhabitants of these homes with that of technology and this concept is not new</a:t>
            </a:r>
          </a:p>
          <a:p>
            <a:r>
              <a:rPr lang="en-US" dirty="0" smtClean="0">
                <a:latin typeface="Times New Roman" panose="02020603050405020304" pitchFamily="18" charset="0"/>
                <a:cs typeface="Times New Roman" panose="02020603050405020304" pitchFamily="18" charset="0"/>
              </a:rPr>
              <a:t>The introduction of new technologies have introduced various challenges in this industry </a:t>
            </a:r>
          </a:p>
          <a:p>
            <a:r>
              <a:rPr lang="en-US" dirty="0" smtClean="0">
                <a:latin typeface="Times New Roman" panose="02020603050405020304" pitchFamily="18" charset="0"/>
                <a:cs typeface="Times New Roman" panose="02020603050405020304" pitchFamily="18" charset="0"/>
              </a:rPr>
              <a:t>There exists an increase in the installation complexity of these devices because of the devices quantity</a:t>
            </a:r>
          </a:p>
          <a:p>
            <a:r>
              <a:rPr lang="en-US" dirty="0" smtClean="0">
                <a:latin typeface="Times New Roman" panose="02020603050405020304" pitchFamily="18" charset="0"/>
                <a:cs typeface="Times New Roman" panose="02020603050405020304" pitchFamily="18" charset="0"/>
              </a:rPr>
              <a:t>The concept of ‘Smart homes’ was a decade ago a field which was underexplored but due to the emergence in technology-augmented homes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73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208" y="627018"/>
            <a:ext cx="8596668" cy="853440"/>
          </a:xfrm>
        </p:spPr>
        <p:txBody>
          <a:bodyPr/>
          <a:lstStyle/>
          <a:p>
            <a:pPr algn="ctr"/>
            <a:r>
              <a:rPr lang="en-US" dirty="0">
                <a:latin typeface="Times New Roman" panose="02020603050405020304" pitchFamily="18" charset="0"/>
                <a:cs typeface="Times New Roman" panose="02020603050405020304" pitchFamily="18" charset="0"/>
              </a:rPr>
              <a:t>Background of the Issue</a:t>
            </a:r>
          </a:p>
        </p:txBody>
      </p:sp>
      <p:sp>
        <p:nvSpPr>
          <p:cNvPr id="3" name="Content Placeholder 2"/>
          <p:cNvSpPr>
            <a:spLocks noGrp="1"/>
          </p:cNvSpPr>
          <p:nvPr>
            <p:ph idx="1"/>
          </p:nvPr>
        </p:nvSpPr>
        <p:spPr>
          <a:xfrm>
            <a:off x="651208" y="1637213"/>
            <a:ext cx="8596668" cy="4639282"/>
          </a:xfrm>
        </p:spPr>
        <p:txBody>
          <a:bodyPr/>
          <a:lstStyle/>
          <a:p>
            <a:r>
              <a:rPr lang="en-US" dirty="0" smtClean="0">
                <a:latin typeface="Times New Roman" panose="02020603050405020304" pitchFamily="18" charset="0"/>
                <a:cs typeface="Times New Roman" panose="02020603050405020304" pitchFamily="18" charset="0"/>
              </a:rPr>
              <a:t>Smart </a:t>
            </a:r>
            <a:r>
              <a:rPr lang="en-US" dirty="0">
                <a:latin typeface="Times New Roman" panose="02020603050405020304" pitchFamily="18" charset="0"/>
                <a:cs typeface="Times New Roman" panose="02020603050405020304" pitchFamily="18" charset="0"/>
              </a:rPr>
              <a:t>homes vision is </a:t>
            </a:r>
            <a:r>
              <a:rPr lang="en-US" dirty="0" smtClean="0">
                <a:latin typeface="Times New Roman" panose="02020603050405020304" pitchFamily="18" charset="0"/>
                <a:cs typeface="Times New Roman" panose="02020603050405020304" pitchFamily="18" charset="0"/>
              </a:rPr>
              <a:t>evolving </a:t>
            </a:r>
            <a:r>
              <a:rPr lang="en-US" dirty="0">
                <a:latin typeface="Times New Roman" panose="02020603050405020304" pitchFamily="18" charset="0"/>
                <a:cs typeface="Times New Roman" panose="02020603050405020304" pitchFamily="18" charset="0"/>
              </a:rPr>
              <a:t>continuously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evolution in the Smart homes significantly contributes to urban </a:t>
            </a:r>
            <a:r>
              <a:rPr lang="en-US" dirty="0" smtClean="0">
                <a:latin typeface="Times New Roman" panose="02020603050405020304" pitchFamily="18" charset="0"/>
                <a:cs typeface="Times New Roman" panose="02020603050405020304" pitchFamily="18" charset="0"/>
              </a:rPr>
              <a:t>development</a:t>
            </a:r>
          </a:p>
          <a:p>
            <a:r>
              <a:rPr lang="en-US" dirty="0" smtClean="0">
                <a:latin typeface="Times New Roman" panose="02020603050405020304" pitchFamily="18" charset="0"/>
                <a:cs typeface="Times New Roman" panose="02020603050405020304" pitchFamily="18" charset="0"/>
              </a:rPr>
              <a:t>The urban development faces issues like building technologies and automation in the spaces domestically. </a:t>
            </a:r>
          </a:p>
          <a:p>
            <a:r>
              <a:rPr lang="en-US" dirty="0" smtClean="0">
                <a:latin typeface="Times New Roman" panose="02020603050405020304" pitchFamily="18" charset="0"/>
                <a:cs typeface="Times New Roman" panose="02020603050405020304" pitchFamily="18" charset="0"/>
              </a:rPr>
              <a:t>Smart homes help make it possible but as the technology is evolving there are complexities faced by urban planners and developers</a:t>
            </a:r>
          </a:p>
          <a:p>
            <a:r>
              <a:rPr lang="en-US" dirty="0" smtClean="0">
                <a:latin typeface="Times New Roman" panose="02020603050405020304" pitchFamily="18" charset="0"/>
                <a:cs typeface="Times New Roman" panose="02020603050405020304" pitchFamily="18" charset="0"/>
              </a:rPr>
              <a:t>Urban developers must be aware that the contributions to technology are crucial in Smart homes development</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58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960"/>
            <a:ext cx="12192000" cy="6918960"/>
          </a:xfrm>
        </p:spPr>
      </p:pic>
    </p:spTree>
    <p:extLst>
      <p:ext uri="{BB962C8B-B14F-4D97-AF65-F5344CB8AC3E}">
        <p14:creationId xmlns:p14="http://schemas.microsoft.com/office/powerpoint/2010/main" val="329704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Purpose of the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5711" y="1707743"/>
            <a:ext cx="8596668" cy="3880773"/>
          </a:xfrm>
        </p:spPr>
        <p:txBody>
          <a:bodyPr/>
          <a:lstStyle/>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research aims to identify the promising directions and implications linked with smart homes and urban </a:t>
            </a:r>
            <a:r>
              <a:rPr lang="en-US" dirty="0" smtClean="0">
                <a:latin typeface="Times New Roman" panose="02020603050405020304" pitchFamily="18" charset="0"/>
                <a:cs typeface="Times New Roman" panose="02020603050405020304" pitchFamily="18" charset="0"/>
              </a:rPr>
              <a:t>development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research will also help in addressing the challenges faced in the Smart homes industry and how a sustainable urban development strategy will help tackle the issue</a:t>
            </a:r>
          </a:p>
          <a:p>
            <a:r>
              <a:rPr lang="en-US" dirty="0" smtClean="0">
                <a:latin typeface="Times New Roman" panose="02020603050405020304" pitchFamily="18" charset="0"/>
                <a:cs typeface="Times New Roman" panose="02020603050405020304" pitchFamily="18" charset="0"/>
              </a:rPr>
              <a:t>The research will draw out the conclusion on the result by forming the synthesis of various activities of research like primary and secondary research</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Advantages of Smart Homes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41418"/>
            <a:ext cx="8596668" cy="3968722"/>
          </a:xfrm>
        </p:spPr>
        <p:txBody>
          <a:bodyPr>
            <a:normAutofit fontScale="92500"/>
          </a:bodyPr>
          <a:lstStyle/>
          <a:p>
            <a:r>
              <a:rPr lang="en-US" dirty="0">
                <a:latin typeface="Times New Roman" panose="02020603050405020304" pitchFamily="18" charset="0"/>
                <a:cs typeface="Times New Roman" panose="02020603050405020304" pitchFamily="18" charset="0"/>
              </a:rPr>
              <a:t>Smart homes gives peace of mind or the feeling of staying connected with the home all the </a:t>
            </a:r>
            <a:r>
              <a:rPr lang="en-US" dirty="0" smtClean="0">
                <a:latin typeface="Times New Roman" panose="02020603050405020304" pitchFamily="18" charset="0"/>
                <a:cs typeface="Times New Roman" panose="02020603050405020304" pitchFamily="18" charset="0"/>
              </a:rPr>
              <a:t>time</a:t>
            </a:r>
          </a:p>
          <a:p>
            <a:r>
              <a:rPr lang="en-US" dirty="0">
                <a:latin typeface="Times New Roman" panose="02020603050405020304" pitchFamily="18" charset="0"/>
                <a:cs typeface="Times New Roman" panose="02020603050405020304" pitchFamily="18" charset="0"/>
              </a:rPr>
              <a:t>Most of the people prefer smart homes because of the lifestyle it </a:t>
            </a:r>
            <a:r>
              <a:rPr lang="en-US" dirty="0" smtClean="0">
                <a:latin typeface="Times New Roman" panose="02020603050405020304" pitchFamily="18" charset="0"/>
                <a:cs typeface="Times New Roman" panose="02020603050405020304" pitchFamily="18" charset="0"/>
              </a:rPr>
              <a:t>offers</a:t>
            </a:r>
          </a:p>
          <a:p>
            <a:r>
              <a:rPr lang="en-US" dirty="0" smtClean="0">
                <a:latin typeface="Times New Roman" panose="02020603050405020304" pitchFamily="18" charset="0"/>
                <a:cs typeface="Times New Roman" panose="02020603050405020304" pitchFamily="18" charset="0"/>
              </a:rPr>
              <a:t>Smart homes make life more convenient and easier for the individuals and this is the biggest reason why individuals prefer Smart houses</a:t>
            </a:r>
          </a:p>
          <a:p>
            <a:r>
              <a:rPr lang="en-US" dirty="0" smtClean="0">
                <a:latin typeface="Times New Roman" panose="02020603050405020304" pitchFamily="18" charset="0"/>
                <a:cs typeface="Times New Roman" panose="02020603050405020304" pitchFamily="18" charset="0"/>
              </a:rPr>
              <a:t>The security systems used in Smart homes provides immense support in case of emergency</a:t>
            </a:r>
          </a:p>
          <a:p>
            <a:r>
              <a:rPr lang="en-US" dirty="0" smtClean="0">
                <a:latin typeface="Times New Roman" panose="02020603050405020304" pitchFamily="18" charset="0"/>
                <a:cs typeface="Times New Roman" panose="02020603050405020304" pitchFamily="18" charset="0"/>
              </a:rPr>
              <a:t>Smart homes requires advanced systems of security like motion sensors, cameras and link to police station</a:t>
            </a:r>
          </a:p>
          <a:p>
            <a:r>
              <a:rPr lang="en-US" dirty="0" smtClean="0">
                <a:latin typeface="Times New Roman" panose="02020603050405020304" pitchFamily="18" charset="0"/>
                <a:cs typeface="Times New Roman" panose="02020603050405020304" pitchFamily="18" charset="0"/>
              </a:rPr>
              <a:t>Smart homes give the disabled or the elderly accessibility technologies like voice command system, light and door controls</a:t>
            </a:r>
          </a:p>
          <a:p>
            <a:r>
              <a:rPr lang="en-US" dirty="0" smtClean="0">
                <a:latin typeface="Times New Roman" panose="02020603050405020304" pitchFamily="18" charset="0"/>
                <a:cs typeface="Times New Roman" panose="02020603050405020304" pitchFamily="18" charset="0"/>
              </a:rPr>
              <a:t>Smart homes offer energy efficiency because of the usage of modern appliances, lightning system saving natural resources and electricity</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12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Disadvantages of Smart Homes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33572"/>
            <a:ext cx="8596668" cy="4762725"/>
          </a:xfrm>
        </p:spPr>
        <p:txBody>
          <a:bodyPr/>
          <a:lstStyle/>
          <a:p>
            <a:r>
              <a:rPr lang="en-US" dirty="0" smtClean="0">
                <a:latin typeface="Times New Roman" panose="02020603050405020304" pitchFamily="18" charset="0"/>
                <a:cs typeface="Times New Roman" panose="02020603050405020304" pitchFamily="18" charset="0"/>
              </a:rPr>
              <a:t>Although smart homes augmentation of technology helps give peace of mind but it also increases the risks of security and privacy.</a:t>
            </a:r>
          </a:p>
          <a:p>
            <a:r>
              <a:rPr lang="en-US" dirty="0" smtClean="0">
                <a:latin typeface="Times New Roman" panose="02020603050405020304" pitchFamily="18" charset="0"/>
                <a:cs typeface="Times New Roman" panose="02020603050405020304" pitchFamily="18" charset="0"/>
              </a:rPr>
              <a:t>In the review of the scholarly sources, it is identifies that smart homes makes people lazy.</a:t>
            </a:r>
          </a:p>
          <a:p>
            <a:r>
              <a:rPr lang="en-US" dirty="0" smtClean="0">
                <a:latin typeface="Times New Roman" panose="02020603050405020304" pitchFamily="18" charset="0"/>
                <a:cs typeface="Times New Roman" panose="02020603050405020304" pitchFamily="18" charset="0"/>
              </a:rPr>
              <a:t>Smart homes use complex technologies and in order to tackle that urban developers need to use simpler technologies instead of complex ones</a:t>
            </a:r>
          </a:p>
          <a:p>
            <a:r>
              <a:rPr lang="en-US" dirty="0" smtClean="0">
                <a:latin typeface="Times New Roman" panose="02020603050405020304" pitchFamily="18" charset="0"/>
                <a:cs typeface="Times New Roman" panose="02020603050405020304" pitchFamily="18" charset="0"/>
              </a:rPr>
              <a:t>The cost of the Smart homes is too high as it comprises of state of the art intelligent technologies but comes at a higher price</a:t>
            </a:r>
          </a:p>
          <a:p>
            <a:r>
              <a:rPr lang="en-US" dirty="0" smtClean="0">
                <a:latin typeface="Times New Roman" panose="02020603050405020304" pitchFamily="18" charset="0"/>
                <a:cs typeface="Times New Roman" panose="02020603050405020304" pitchFamily="18" charset="0"/>
              </a:rPr>
              <a:t>The usage of video surveillance is a wonderful tool in creating security and deterring crime but if it falls in the wrong hand, the privacy of the individual can be at risk. </a:t>
            </a:r>
          </a:p>
          <a:p>
            <a:r>
              <a:rPr lang="en-US" dirty="0" smtClean="0">
                <a:latin typeface="Times New Roman" panose="02020603050405020304" pitchFamily="18" charset="0"/>
                <a:cs typeface="Times New Roman" panose="02020603050405020304" pitchFamily="18" charset="0"/>
              </a:rPr>
              <a:t>Smart homes requires the users to adapt to new technology and individuals needs to learn how to use their home</a:t>
            </a:r>
          </a:p>
          <a:p>
            <a:pPr lvl="1"/>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75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between Smart Homes and Urban Development</a:t>
            </a:r>
            <a:endParaRPr lang="en-US" dirty="0"/>
          </a:p>
        </p:txBody>
      </p:sp>
      <p:sp>
        <p:nvSpPr>
          <p:cNvPr id="3" name="Content Placeholder 2"/>
          <p:cNvSpPr>
            <a:spLocks noGrp="1"/>
          </p:cNvSpPr>
          <p:nvPr>
            <p:ph idx="1"/>
          </p:nvPr>
        </p:nvSpPr>
        <p:spPr/>
        <p:txBody>
          <a:bodyPr>
            <a:normAutofit/>
          </a:bodyPr>
          <a:lstStyle/>
          <a:p>
            <a:r>
              <a:rPr lang="en-US" dirty="0" smtClean="0"/>
              <a:t>As there is an increase in the population density much of urban planning is needed and the concept of Smart homes help tackle this issue</a:t>
            </a:r>
          </a:p>
          <a:p>
            <a:r>
              <a:rPr lang="en-US" dirty="0" smtClean="0"/>
              <a:t>Urban planners are developing Smart homes as it helps in the conservation of energy </a:t>
            </a:r>
          </a:p>
          <a:p>
            <a:r>
              <a:rPr lang="en-US" dirty="0" smtClean="0"/>
              <a:t>The urban developers are relying on innovative technologies to build Smart cities and this is only possible because of Smart homes</a:t>
            </a:r>
          </a:p>
          <a:p>
            <a:r>
              <a:rPr lang="en-US" dirty="0" smtClean="0"/>
              <a:t>Smart homes helps the urban developers in achieving sustainable development which gives a sense of enhancing the lifestyle of the community</a:t>
            </a:r>
          </a:p>
          <a:p>
            <a:r>
              <a:rPr lang="en-US" dirty="0" smtClean="0"/>
              <a:t>Smart homes creates a link between urban developers to achieve conservation of the resources, equitably distribute benefits, cost development, enhance resources of culture and public health promotion </a:t>
            </a:r>
            <a:endParaRPr lang="en-US" dirty="0"/>
          </a:p>
        </p:txBody>
      </p:sp>
    </p:spTree>
    <p:extLst>
      <p:ext uri="{BB962C8B-B14F-4D97-AF65-F5344CB8AC3E}">
        <p14:creationId xmlns:p14="http://schemas.microsoft.com/office/powerpoint/2010/main" val="1350678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TotalTime>
  <Words>2382</Words>
  <Application>Microsoft Office PowerPoint</Application>
  <PresentationFormat>Widescreen</PresentationFormat>
  <Paragraphs>81</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SMART HOMES</vt:lpstr>
      <vt:lpstr>Abstract</vt:lpstr>
      <vt:lpstr>Background of the Issue</vt:lpstr>
      <vt:lpstr>Background of the Issue</vt:lpstr>
      <vt:lpstr>PowerPoint Presentation</vt:lpstr>
      <vt:lpstr>Purpose of the Research</vt:lpstr>
      <vt:lpstr>Advantages of Smart Homes</vt:lpstr>
      <vt:lpstr>Disadvantages of Smart Homes</vt:lpstr>
      <vt:lpstr>Link between Smart Homes and Urban Development</vt:lpstr>
      <vt:lpstr>Conclusion</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HOMES</dc:title>
  <dc:creator>shahab rahim</dc:creator>
  <cp:lastModifiedBy>shahab rahim</cp:lastModifiedBy>
  <cp:revision>26</cp:revision>
  <dcterms:created xsi:type="dcterms:W3CDTF">2015-04-23T08:15:45Z</dcterms:created>
  <dcterms:modified xsi:type="dcterms:W3CDTF">2015-04-26T17:41:42Z</dcterms:modified>
</cp:coreProperties>
</file>