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2" d="100"/>
          <a:sy n="62" d="100"/>
        </p:scale>
        <p:origin x="-888" y="-78"/>
      </p:cViewPr>
      <p:guideLst>
        <p:guide orient="horz" pos="2160"/>
        <p:guide pos="2880"/>
      </p:guideLst>
    </p:cSldViewPr>
  </p:slideViewPr>
  <p:notesTextViewPr>
    <p:cViewPr>
      <p:scale>
        <a:sx n="100" d="100"/>
        <a:sy n="100" d="100"/>
      </p:scale>
      <p:origin x="0" y="1332"/>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04D165-127B-460A-B7F0-4E349F730BC7}" type="datetimeFigureOut">
              <a:rPr lang="en-US" smtClean="0"/>
              <a:t>4/29/2015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24ACE9-B2B5-48E8-814A-EC1BE77C998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Sustainability</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Sustainability spans several concepts that include energy conservation, environmental protection, and efficiency of the given product in its task. The concept of environmental conservation has been the most discussed issue all over the world. This is the reason companies are trying to develop environmentally friendly materials. Moreover, the concept of functionality and energy has given another dimension to the production of products. However, the existing garden lamps are not sustainable both to the users and to the environment.</a:t>
            </a:r>
          </a:p>
          <a:p>
            <a:r>
              <a:rPr lang="en-US" sz="1200" b="1" kern="1200" dirty="0" smtClean="0">
                <a:solidFill>
                  <a:schemeClr val="tx1"/>
                </a:solidFill>
                <a:latin typeface="+mn-lt"/>
                <a:ea typeface="+mn-ea"/>
                <a:cs typeface="+mn-cs"/>
              </a:rPr>
              <a:t>Characteristics of the Garden Lamp</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main source of power for this garden lighting system is the electricity obtained from sources such as hydroelectric power, or fuel power generators. The lamps have been created using a tungsten bulb attached to wires from the power source of electricity. The creation of the existing lamp was motivated by the need to provide light for the garden without thinking about sustainability. The lamp is covered with beautiful covers made of transparent glass as the main aspect in its creation was lighting and beauty. It likewise utilizes a colossal measure of power when working. The main aspect of the lamp is that it does not use its source of power but depends on an outside source.</a:t>
            </a:r>
          </a:p>
          <a:p>
            <a:endParaRPr lang="en-US" dirty="0"/>
          </a:p>
        </p:txBody>
      </p:sp>
      <p:sp>
        <p:nvSpPr>
          <p:cNvPr id="4" name="Slide Number Placeholder 3"/>
          <p:cNvSpPr>
            <a:spLocks noGrp="1"/>
          </p:cNvSpPr>
          <p:nvPr>
            <p:ph type="sldNum" sz="quarter" idx="10"/>
          </p:nvPr>
        </p:nvSpPr>
        <p:spPr/>
        <p:txBody>
          <a:bodyPr/>
          <a:lstStyle/>
          <a:p>
            <a:fld id="{3324ACE9-B2B5-48E8-814A-EC1BE77C9984}"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process of manufacturing the existing garden lamps is easy because it just needs a few components namely glass holding, the tungsten, argon gas, and a metal holder. The process begins with the creation of a filament that will act as the lighting element. The next step is putting this filament into the bulb that has already been made and then filled with the argon gas. The gas is meant to sustain the burning of the filament for a longer time since it is an inactive gas. After the bulb has been made, it is covered using the glass casing designed beautifully to suit different needs. Most of these lamps are protected from rain and wetness by stainless steel.</a:t>
            </a:r>
          </a:p>
          <a:p>
            <a:r>
              <a:rPr lang="en-US" sz="1200" b="1" kern="1200" dirty="0" smtClean="0">
                <a:solidFill>
                  <a:schemeClr val="tx1"/>
                </a:solidFill>
                <a:latin typeface="+mn-lt"/>
                <a:ea typeface="+mn-ea"/>
                <a:cs typeface="+mn-cs"/>
              </a:rPr>
              <a:t>Distribution Method</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These lamps can only be used in regions where a source of electricity exists because it does not possess a source of its own. Therefore, in regions where electricity is non-existent such as the rural areas, such lamps do not work. Therefore, its distribution will be done more in the cities and towns than in the rural areas. Therefore, its distribution can be done through transport vehicles inside a particular country. For export purposes, freight planes can be used because they are small and light. However, they have to be packaged in safe containers because they are breakable.</a:t>
            </a:r>
          </a:p>
          <a:p>
            <a:endParaRPr lang="en-US" dirty="0"/>
          </a:p>
        </p:txBody>
      </p:sp>
      <p:sp>
        <p:nvSpPr>
          <p:cNvPr id="4" name="Slide Number Placeholder 3"/>
          <p:cNvSpPr>
            <a:spLocks noGrp="1"/>
          </p:cNvSpPr>
          <p:nvPr>
            <p:ph type="sldNum" sz="quarter" idx="10"/>
          </p:nvPr>
        </p:nvSpPr>
        <p:spPr/>
        <p:txBody>
          <a:bodyPr/>
          <a:lstStyle/>
          <a:p>
            <a:fld id="{3324ACE9-B2B5-48E8-814A-EC1BE77C9984}"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Users Behaviors</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perception of most people in the current world is that of functionality of a given product at a certain time. Albeit there is a considerable measure of discuss the contamination of the earth, several people do not seem to comprehend their responsibility they have in protecting the environment and generally in the concept of sustainability. This is the reason most of them do not have any bad review of the functionality of the lamp. However, the cost of operating the lamp has made some users wish that an alternative lamp would be created. Indeed, the lamp uses electrical energy, which can only be obtained from electricity companies or fuel electricity generators. Additionally, environmentally conscious users are finding ways of designing a lamp that uses reusable items that do not pollute the environment.</a:t>
            </a:r>
          </a:p>
          <a:p>
            <a:r>
              <a:rPr lang="en-US" sz="1200" b="1" kern="1200" dirty="0" smtClean="0">
                <a:solidFill>
                  <a:schemeClr val="tx1"/>
                </a:solidFill>
                <a:latin typeface="+mn-lt"/>
                <a:ea typeface="+mn-ea"/>
                <a:cs typeface="+mn-cs"/>
              </a:rPr>
              <a:t>Usage</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existing garden lamp can be used only where there is a source of electricity. Its consumption of electricity depends on the amount of light it emits. There are several types of these garden lights depending on the size and the amount of power it is meant to use. These lamps can only be used once because its components are not reusable. They can also be used for one instance because most of them have a short lifespan influenced by the components used to make it. The light uses another source of light meaning that it consumes a lot of electricity during its operations.</a:t>
            </a:r>
          </a:p>
          <a:p>
            <a:endParaRPr lang="en-US" dirty="0"/>
          </a:p>
        </p:txBody>
      </p:sp>
      <p:sp>
        <p:nvSpPr>
          <p:cNvPr id="4" name="Slide Number Placeholder 3"/>
          <p:cNvSpPr>
            <a:spLocks noGrp="1"/>
          </p:cNvSpPr>
          <p:nvPr>
            <p:ph type="sldNum" sz="quarter" idx="10"/>
          </p:nvPr>
        </p:nvSpPr>
        <p:spPr/>
        <p:txBody>
          <a:bodyPr/>
          <a:lstStyle/>
          <a:p>
            <a:fld id="{3324ACE9-B2B5-48E8-814A-EC1BE77C9984}"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The Need to Redesign</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Sustainability implies that the equipment under scrutiny functions according to some environmental and functionality requirements. Indeed, a product should have a long lifetime and use fewer resources for it to be termed as sustainable. The existing garden lamp presents a contrast to the requirements of sustainability. First, the product uses a large amount of resources in terms of electricity. Additionally, the tungsten and the argon gas used in the manufacture of this equipment possess challenges to the environment. This implies that the product should be designed to improve its sustainability.</a:t>
            </a:r>
          </a:p>
          <a:p>
            <a:r>
              <a:rPr lang="en-US" sz="1200" b="1" kern="1200" dirty="0" smtClean="0">
                <a:solidFill>
                  <a:schemeClr val="tx1"/>
                </a:solidFill>
                <a:latin typeface="+mn-lt"/>
                <a:ea typeface="+mn-ea"/>
                <a:cs typeface="+mn-cs"/>
              </a:rPr>
              <a:t>Sustainability Challenges</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product does not meet certain sustainability requirements because its lifetime is shorter and the pollution to the environment. Moreover, it uses a huge amount of energy making it less effective in the conservation of the environment. The redesigned product utilizes environmentally friendly products such as the photovoltaic cells, which convert sunlight to electricity. This electricity is then stored in small batteries inside the system. Additionally, the system uses LED lights, which are known to be environmentally friendly. </a:t>
            </a:r>
            <a:endParaRPr lang="en-US" sz="1200" kern="1200" smtClean="0">
              <a:solidFill>
                <a:schemeClr val="tx1"/>
              </a:solidFill>
              <a:latin typeface="+mn-lt"/>
              <a:ea typeface="+mn-ea"/>
              <a:cs typeface="+mn-cs"/>
            </a:endParaRPr>
          </a:p>
          <a:p>
            <a:endParaRPr lang="en-US"/>
          </a:p>
        </p:txBody>
      </p:sp>
      <p:sp>
        <p:nvSpPr>
          <p:cNvPr id="4" name="Slide Number Placeholder 3"/>
          <p:cNvSpPr>
            <a:spLocks noGrp="1"/>
          </p:cNvSpPr>
          <p:nvPr>
            <p:ph type="sldNum" sz="quarter" idx="10"/>
          </p:nvPr>
        </p:nvSpPr>
        <p:spPr/>
        <p:txBody>
          <a:bodyPr/>
          <a:lstStyle/>
          <a:p>
            <a:fld id="{3324ACE9-B2B5-48E8-814A-EC1BE77C9984}" type="slidenum">
              <a:rPr lang="en-US" smtClean="0"/>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B3EE527-E784-4BF5-8F4E-B018C9293ECB}" type="datetimeFigureOut">
              <a:rPr lang="en-US" smtClean="0"/>
              <a:t>4/29/2015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D4FFB10-DED3-489C-A6A8-36B4775A46B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3EE527-E784-4BF5-8F4E-B018C9293ECB}" type="datetimeFigureOut">
              <a:rPr lang="en-US" smtClean="0"/>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FFB10-DED3-489C-A6A8-36B4775A46B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3EE527-E784-4BF5-8F4E-B018C9293ECB}" type="datetimeFigureOut">
              <a:rPr lang="en-US" smtClean="0"/>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FFB10-DED3-489C-A6A8-36B4775A46B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3EE527-E784-4BF5-8F4E-B018C9293ECB}" type="datetimeFigureOut">
              <a:rPr lang="en-US" smtClean="0"/>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FFB10-DED3-489C-A6A8-36B4775A46B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B3EE527-E784-4BF5-8F4E-B018C9293ECB}" type="datetimeFigureOut">
              <a:rPr lang="en-US" smtClean="0"/>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FFB10-DED3-489C-A6A8-36B4775A46B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B3EE527-E784-4BF5-8F4E-B018C9293ECB}" type="datetimeFigureOut">
              <a:rPr lang="en-US" smtClean="0"/>
              <a:t>4/29/2015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4FFB10-DED3-489C-A6A8-36B4775A46B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B3EE527-E784-4BF5-8F4E-B018C9293ECB}" type="datetimeFigureOut">
              <a:rPr lang="en-US" smtClean="0"/>
              <a:t>4/29/2015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4FFB10-DED3-489C-A6A8-36B4775A46B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B3EE527-E784-4BF5-8F4E-B018C9293ECB}" type="datetimeFigureOut">
              <a:rPr lang="en-US" smtClean="0"/>
              <a:t>4/29/2015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4FFB10-DED3-489C-A6A8-36B4775A46B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3EE527-E784-4BF5-8F4E-B018C9293ECB}" type="datetimeFigureOut">
              <a:rPr lang="en-US" smtClean="0"/>
              <a:t>4/29/2015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4FFB10-DED3-489C-A6A8-36B4775A46B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B3EE527-E784-4BF5-8F4E-B018C9293ECB}" type="datetimeFigureOut">
              <a:rPr lang="en-US" smtClean="0"/>
              <a:t>4/29/2015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4FFB10-DED3-489C-A6A8-36B4775A46B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B3EE527-E784-4BF5-8F4E-B018C9293ECB}" type="datetimeFigureOut">
              <a:rPr lang="en-US" smtClean="0"/>
              <a:t>4/29/2015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D4FFB10-DED3-489C-A6A8-36B4775A46BC}"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B3EE527-E784-4BF5-8F4E-B018C9293ECB}" type="datetimeFigureOut">
              <a:rPr lang="en-US" smtClean="0"/>
              <a:t>4/29/2015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D4FFB10-DED3-489C-A6A8-36B4775A46BC}"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57200"/>
            <a:ext cx="7851648" cy="1828800"/>
          </a:xfrm>
        </p:spPr>
        <p:txBody>
          <a:bodyPr/>
          <a:lstStyle/>
          <a:p>
            <a:pPr algn="ctr"/>
            <a:r>
              <a:rPr lang="en-US" dirty="0" smtClean="0"/>
              <a:t>Sustainability Project </a:t>
            </a:r>
            <a:endParaRPr lang="en-US" dirty="0"/>
          </a:p>
        </p:txBody>
      </p:sp>
      <p:sp>
        <p:nvSpPr>
          <p:cNvPr id="3" name="Subtitle 2"/>
          <p:cNvSpPr>
            <a:spLocks noGrp="1"/>
          </p:cNvSpPr>
          <p:nvPr>
            <p:ph type="subTitle" idx="1"/>
          </p:nvPr>
        </p:nvSpPr>
        <p:spPr>
          <a:xfrm>
            <a:off x="533400" y="2362200"/>
            <a:ext cx="7854696" cy="3810000"/>
          </a:xfrm>
        </p:spPr>
        <p:txBody>
          <a:bodyPr/>
          <a:lstStyle/>
          <a:p>
            <a:pPr algn="ctr"/>
            <a:r>
              <a:rPr lang="en-US" dirty="0" smtClean="0"/>
              <a:t>Name </a:t>
            </a:r>
          </a:p>
          <a:p>
            <a:pPr algn="ctr"/>
            <a:r>
              <a:rPr lang="en-US" dirty="0" smtClean="0"/>
              <a:t>Professor</a:t>
            </a:r>
          </a:p>
          <a:p>
            <a:pPr algn="ctr"/>
            <a:r>
              <a:rPr lang="en-US" dirty="0" smtClean="0"/>
              <a:t>Course</a:t>
            </a:r>
          </a:p>
          <a:p>
            <a:pPr algn="ctr"/>
            <a:r>
              <a:rPr lang="en-US" dirty="0" smtClean="0"/>
              <a:t>Date</a:t>
            </a:r>
          </a:p>
          <a:p>
            <a:pPr algn="ct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Sustainability </a:t>
            </a:r>
            <a:endParaRPr lang="en-US" dirty="0"/>
          </a:p>
        </p:txBody>
      </p:sp>
      <p:sp>
        <p:nvSpPr>
          <p:cNvPr id="3" name="Content Placeholder 2"/>
          <p:cNvSpPr>
            <a:spLocks noGrp="1"/>
          </p:cNvSpPr>
          <p:nvPr>
            <p:ph idx="1"/>
          </p:nvPr>
        </p:nvSpPr>
        <p:spPr/>
        <p:txBody>
          <a:bodyPr/>
          <a:lstStyle/>
          <a:p>
            <a:r>
              <a:rPr lang="en-US" dirty="0" smtClean="0"/>
              <a:t>Introduction </a:t>
            </a:r>
          </a:p>
          <a:p>
            <a:r>
              <a:rPr lang="en-US" dirty="0" smtClean="0"/>
              <a:t>Concept of environmental conservation</a:t>
            </a:r>
          </a:p>
          <a:p>
            <a:r>
              <a:rPr lang="en-US" dirty="0" smtClean="0"/>
              <a:t>Concept of functionality and energy</a:t>
            </a:r>
          </a:p>
          <a:p>
            <a:r>
              <a:rPr lang="en-US" dirty="0" smtClean="0"/>
              <a:t>Characteristics of garden lamp</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Manufacturing process</a:t>
            </a:r>
            <a:endParaRPr lang="en-US" dirty="0"/>
          </a:p>
        </p:txBody>
      </p:sp>
      <p:sp>
        <p:nvSpPr>
          <p:cNvPr id="3" name="Content Placeholder 2"/>
          <p:cNvSpPr>
            <a:spLocks noGrp="1"/>
          </p:cNvSpPr>
          <p:nvPr>
            <p:ph idx="1"/>
          </p:nvPr>
        </p:nvSpPr>
        <p:spPr/>
        <p:txBody>
          <a:bodyPr/>
          <a:lstStyle/>
          <a:p>
            <a:r>
              <a:rPr lang="en-US" dirty="0" smtClean="0"/>
              <a:t>Creation of filament</a:t>
            </a:r>
          </a:p>
          <a:p>
            <a:r>
              <a:rPr lang="en-US" dirty="0" smtClean="0"/>
              <a:t>Putting the filament into bulb</a:t>
            </a:r>
          </a:p>
          <a:p>
            <a:r>
              <a:rPr lang="en-US" dirty="0" smtClean="0"/>
              <a:t>Protection of lamps </a:t>
            </a:r>
          </a:p>
          <a:p>
            <a:r>
              <a:rPr lang="en-US" dirty="0" smtClean="0"/>
              <a:t>Packaging </a:t>
            </a:r>
          </a:p>
          <a:p>
            <a:r>
              <a:rPr lang="en-US" dirty="0" smtClean="0"/>
              <a:t>Distribution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Users behaviors </a:t>
            </a:r>
            <a:endParaRPr lang="en-US" dirty="0"/>
          </a:p>
        </p:txBody>
      </p:sp>
      <p:sp>
        <p:nvSpPr>
          <p:cNvPr id="3" name="Content Placeholder 2"/>
          <p:cNvSpPr>
            <a:spLocks noGrp="1"/>
          </p:cNvSpPr>
          <p:nvPr>
            <p:ph idx="1"/>
          </p:nvPr>
        </p:nvSpPr>
        <p:spPr/>
        <p:txBody>
          <a:bodyPr/>
          <a:lstStyle/>
          <a:p>
            <a:r>
              <a:rPr lang="en-US" dirty="0" smtClean="0"/>
              <a:t>Consumption of electricity</a:t>
            </a:r>
          </a:p>
          <a:p>
            <a:r>
              <a:rPr lang="en-US" dirty="0" smtClean="0"/>
              <a:t>Types of garden lights</a:t>
            </a:r>
          </a:p>
          <a:p>
            <a:r>
              <a:rPr lang="en-US" dirty="0" smtClean="0"/>
              <a:t>Cost of operating the lamps</a:t>
            </a:r>
          </a:p>
          <a:p>
            <a:r>
              <a:rPr lang="en-US" dirty="0" smtClean="0"/>
              <a:t>Environmental consciousness</a:t>
            </a:r>
          </a:p>
          <a:p>
            <a:r>
              <a:rPr lang="en-US" dirty="0" smtClean="0"/>
              <a:t>Its usage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need to redesign </a:t>
            </a:r>
            <a:endParaRPr lang="en-US" dirty="0"/>
          </a:p>
        </p:txBody>
      </p:sp>
      <p:sp>
        <p:nvSpPr>
          <p:cNvPr id="3" name="Content Placeholder 2"/>
          <p:cNvSpPr>
            <a:spLocks noGrp="1"/>
          </p:cNvSpPr>
          <p:nvPr>
            <p:ph idx="1"/>
          </p:nvPr>
        </p:nvSpPr>
        <p:spPr/>
        <p:txBody>
          <a:bodyPr/>
          <a:lstStyle/>
          <a:p>
            <a:r>
              <a:rPr lang="en-US" dirty="0" smtClean="0"/>
              <a:t>Environmental and functionality requirements</a:t>
            </a:r>
          </a:p>
          <a:p>
            <a:r>
              <a:rPr lang="en-US" dirty="0" smtClean="0"/>
              <a:t>Efficiency </a:t>
            </a:r>
          </a:p>
          <a:p>
            <a:r>
              <a:rPr lang="en-US" dirty="0" smtClean="0"/>
              <a:t>Consequences of tungsten and argon gases</a:t>
            </a:r>
          </a:p>
          <a:p>
            <a:r>
              <a:rPr lang="en-US" dirty="0" smtClean="0"/>
              <a:t>Sustainability challenges </a:t>
            </a:r>
          </a:p>
          <a:p>
            <a:r>
              <a:rPr lang="en-US" dirty="0" smtClean="0"/>
              <a:t>The principle of operation of the </a:t>
            </a:r>
            <a:r>
              <a:rPr lang="en-US" smtClean="0"/>
              <a:t>redesigned product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TotalTime>
  <Words>990</Words>
  <Application>Microsoft Office PowerPoint</Application>
  <PresentationFormat>On-screen Show (4:3)</PresentationFormat>
  <Paragraphs>47</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Flow</vt:lpstr>
      <vt:lpstr>Sustainability Project </vt:lpstr>
      <vt:lpstr>Sustainability </vt:lpstr>
      <vt:lpstr>Manufacturing process</vt:lpstr>
      <vt:lpstr>Users behaviors </vt:lpstr>
      <vt:lpstr>The need to redesign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Sustainability Project</dc:title>
  <dc:creator>Augustine</dc:creator>
  <cp:lastModifiedBy>Nick</cp:lastModifiedBy>
  <cp:revision>2</cp:revision>
  <dcterms:created xsi:type="dcterms:W3CDTF">2015-04-29T07:00:13Z</dcterms:created>
  <dcterms:modified xsi:type="dcterms:W3CDTF">2015-04-29T07:17:26Z</dcterms:modified>
</cp:coreProperties>
</file>