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9" r:id="rId4"/>
    <p:sldId id="282" r:id="rId5"/>
    <p:sldId id="283" r:id="rId6"/>
    <p:sldId id="290" r:id="rId7"/>
    <p:sldId id="284" r:id="rId8"/>
    <p:sldId id="291" r:id="rId9"/>
    <p:sldId id="288" r:id="rId10"/>
    <p:sldId id="287" r:id="rId11"/>
    <p:sldId id="285" r:id="rId12"/>
    <p:sldId id="286" r:id="rId13"/>
    <p:sldId id="289" r:id="rId14"/>
    <p:sldId id="280" r:id="rId15"/>
    <p:sldId id="293" r:id="rId16"/>
    <p:sldId id="294" r:id="rId17"/>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84CC"/>
    <a:srgbClr val="03136A"/>
    <a:srgbClr val="35759D"/>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358" autoAdjust="0"/>
  </p:normalViewPr>
  <p:slideViewPr>
    <p:cSldViewPr>
      <p:cViewPr varScale="1">
        <p:scale>
          <a:sx n="90" d="100"/>
          <a:sy n="90" d="100"/>
        </p:scale>
        <p:origin x="2196" y="-6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0C5A6B0-68C5-4317-95AE-AE6D69F4F8E8}" type="slidenum">
              <a:rPr lang="en-US" altLang="en-US"/>
              <a:pPr/>
              <a:t>‹#›</a:t>
            </a:fld>
            <a:endParaRPr lang="en-US" altLang="en-US" dirty="0"/>
          </a:p>
        </p:txBody>
      </p:sp>
    </p:spTree>
    <p:extLst>
      <p:ext uri="{BB962C8B-B14F-4D97-AF65-F5344CB8AC3E}">
        <p14:creationId xmlns:p14="http://schemas.microsoft.com/office/powerpoint/2010/main" val="19122752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System_lifecycle#cite_note-2"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5E16A5-A140-4A73-B578-9A8009F31EEF}" type="slidenum">
              <a:rPr lang="en-US" altLang="en-US"/>
              <a:pPr/>
              <a:t>1</a:t>
            </a:fld>
            <a:endParaRPr lang="en-US" altLang="en-US" dirty="0"/>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3281183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10</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1782442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11</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3999996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12</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altLang="en-US" sz="1200" dirty="0" smtClean="0">
                <a:solidFill>
                  <a:schemeClr val="tx1"/>
                </a:solidFill>
              </a:rPr>
              <a:t>Strategies RFP </a:t>
            </a:r>
            <a:r>
              <a:rPr lang="en-US" altLang="en-US" dirty="0" smtClean="0">
                <a:solidFill>
                  <a:schemeClr val="tx1"/>
                </a:solidFill>
              </a:rPr>
              <a:t>Development Process</a:t>
            </a:r>
          </a:p>
          <a:p>
            <a:pPr marL="228600" indent="-228600">
              <a:buFont typeface="+mj-lt"/>
              <a:buAutoNum type="arabicPeriod"/>
            </a:pPr>
            <a:r>
              <a:rPr lang="en-US" dirty="0" smtClean="0"/>
              <a:t>Pre-RFP preparation (building their team, developing their project plan, positioning their requirements with the market to ensure that the right suppliers do bid)</a:t>
            </a:r>
          </a:p>
          <a:p>
            <a:pPr marL="228600" indent="-228600">
              <a:buFont typeface="+mj-lt"/>
              <a:buAutoNum type="arabicPeriod"/>
            </a:pPr>
            <a:r>
              <a:rPr lang="en-US" dirty="0" smtClean="0"/>
              <a:t>Developing their strategy (“What are our real needs? How do we want to position this with bidders?”)</a:t>
            </a:r>
          </a:p>
          <a:p>
            <a:pPr marL="228600" indent="-228600">
              <a:buFont typeface="+mj-lt"/>
              <a:buAutoNum type="arabicPeriod"/>
            </a:pPr>
            <a:r>
              <a:rPr lang="en-US" dirty="0" smtClean="0"/>
              <a:t>Working out the structure of their document (“How can we make sure we get the right information in a format that’s easy to evaluate?”)</a:t>
            </a:r>
          </a:p>
          <a:p>
            <a:pPr marL="228600" indent="-228600">
              <a:buFont typeface="+mj-lt"/>
              <a:buAutoNum type="arabicPeriod"/>
            </a:pPr>
            <a:r>
              <a:rPr lang="en-US" dirty="0" smtClean="0"/>
              <a:t>Designing their content (“What questions do we need to ask, and why? What would good answers look like?”)</a:t>
            </a:r>
          </a:p>
          <a:p>
            <a:pPr marL="228600" indent="-228600">
              <a:buFont typeface="+mj-lt"/>
              <a:buAutoNum type="arabicPeriod"/>
            </a:pPr>
            <a:r>
              <a:rPr lang="en-US" dirty="0" smtClean="0"/>
              <a:t>Developing their content (collating information from different content experts, and melding it together to ensure consistency of tone and content)</a:t>
            </a:r>
          </a:p>
          <a:p>
            <a:pPr marL="228600" indent="-228600">
              <a:buFont typeface="+mj-lt"/>
              <a:buAutoNum type="arabicPeriod"/>
            </a:pPr>
            <a:r>
              <a:rPr lang="en-US" dirty="0" smtClean="0"/>
              <a:t>Producing a professional-looking document that presents their opportunity appropriately to the RFP’s recipients</a:t>
            </a:r>
          </a:p>
          <a:p>
            <a:pPr marL="228600" indent="-228600">
              <a:buFont typeface="+mj-lt"/>
              <a:buAutoNum type="arabicPeriod"/>
            </a:pPr>
            <a:r>
              <a:rPr lang="en-US" dirty="0" smtClean="0"/>
              <a:t>Gaining final sign-off from relevant stakeholders before the RFP is issued to the market.</a:t>
            </a:r>
          </a:p>
          <a:p>
            <a:endParaRPr lang="ru-RU" altLang="en-US" dirty="0"/>
          </a:p>
        </p:txBody>
      </p:sp>
    </p:spTree>
    <p:extLst>
      <p:ext uri="{BB962C8B-B14F-4D97-AF65-F5344CB8AC3E}">
        <p14:creationId xmlns:p14="http://schemas.microsoft.com/office/powerpoint/2010/main" val="963176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13</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altLang="en-US" dirty="0" smtClean="0"/>
              <a:t>Why the system documentation is important?</a:t>
            </a:r>
          </a:p>
          <a:p>
            <a:r>
              <a:rPr lang="en-US" altLang="en-US" dirty="0" smtClean="0"/>
              <a:t>Depicting how the system works</a:t>
            </a:r>
          </a:p>
          <a:p>
            <a:r>
              <a:rPr lang="en-US" altLang="en-US" dirty="0" smtClean="0"/>
              <a:t>• Training users</a:t>
            </a:r>
          </a:p>
          <a:p>
            <a:r>
              <a:rPr lang="en-US" altLang="en-US" dirty="0" smtClean="0"/>
              <a:t>• Designing new systems</a:t>
            </a:r>
          </a:p>
          <a:p>
            <a:r>
              <a:rPr lang="en-US" altLang="en-US" dirty="0" smtClean="0"/>
              <a:t>• Controlling system development</a:t>
            </a:r>
          </a:p>
          <a:p>
            <a:r>
              <a:rPr lang="en-US" altLang="en-US" dirty="0" smtClean="0"/>
              <a:t>and maintenance costs</a:t>
            </a:r>
          </a:p>
          <a:p>
            <a:r>
              <a:rPr lang="en-US" altLang="en-US" dirty="0" smtClean="0"/>
              <a:t>• Standardizing communications</a:t>
            </a:r>
          </a:p>
          <a:p>
            <a:r>
              <a:rPr lang="en-US" altLang="en-US" dirty="0" smtClean="0"/>
              <a:t>with others</a:t>
            </a:r>
          </a:p>
          <a:p>
            <a:r>
              <a:rPr lang="en-US" altLang="en-US" dirty="0" smtClean="0"/>
              <a:t>• Auditing processes</a:t>
            </a:r>
          </a:p>
          <a:p>
            <a:r>
              <a:rPr lang="en-US" altLang="en-US" dirty="0" smtClean="0"/>
              <a:t>• Documenting business processes</a:t>
            </a:r>
            <a:endParaRPr lang="ru-RU" altLang="en-US" dirty="0"/>
          </a:p>
        </p:txBody>
      </p:sp>
    </p:spTree>
    <p:extLst>
      <p:ext uri="{BB962C8B-B14F-4D97-AF65-F5344CB8AC3E}">
        <p14:creationId xmlns:p14="http://schemas.microsoft.com/office/powerpoint/2010/main" val="4285169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14</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effectLst/>
              </a:rPr>
              <a:t>In the healthcare industry today the most important factor in delivering</a:t>
            </a:r>
            <a:r>
              <a:rPr lang="en-US" baseline="0" dirty="0" smtClean="0">
                <a:effectLst/>
              </a:rPr>
              <a:t> quality care is the protection of the Electronic patient Information. </a:t>
            </a:r>
            <a:r>
              <a:rPr lang="en-US" dirty="0" smtClean="0">
                <a:effectLst/>
              </a:rPr>
              <a:t>If your patients lack trust in Electronic Health Information</a:t>
            </a:r>
            <a:r>
              <a:rPr lang="en-US" baseline="0" dirty="0" smtClean="0">
                <a:effectLst/>
              </a:rPr>
              <a:t> security and the provider feel unsafe the system will not be effective. The database system security must protect</a:t>
            </a:r>
            <a:r>
              <a:rPr lang="en-US" dirty="0" smtClean="0">
                <a:effectLst/>
              </a:rPr>
              <a:t> the confidentiality and accuracy of their electronic health information. There</a:t>
            </a:r>
            <a:r>
              <a:rPr lang="en-US" baseline="0" dirty="0" smtClean="0">
                <a:effectLst/>
              </a:rPr>
              <a:t> is considering risk when this information is breached because it could result in </a:t>
            </a:r>
            <a:r>
              <a:rPr lang="en-US" dirty="0" smtClean="0">
                <a:effectLst/>
              </a:rPr>
              <a:t> life-threatening consequences. To reap the promise of digital health information to achieve better health outcomes, smarter spending, and healthier people, providers and individuals alike must trust that an individual’s health information is private and secure. That is why it is important to choose the best</a:t>
            </a:r>
            <a:r>
              <a:rPr lang="en-US" baseline="0" dirty="0" smtClean="0">
                <a:effectLst/>
              </a:rPr>
              <a:t> and more security healthcare model that can secure electronic patient information across diverse platforms.</a:t>
            </a:r>
            <a:endParaRPr lang="en-US" dirty="0" smtClean="0">
              <a:effectLst/>
            </a:endParaRPr>
          </a:p>
          <a:p>
            <a:r>
              <a:rPr lang="en-US" dirty="0" smtClean="0">
                <a:effectLst/>
              </a:rPr>
              <a:t> </a:t>
            </a:r>
          </a:p>
          <a:p>
            <a:endParaRPr lang="ru-RU" altLang="en-US" dirty="0"/>
          </a:p>
        </p:txBody>
      </p:sp>
    </p:spTree>
    <p:extLst>
      <p:ext uri="{BB962C8B-B14F-4D97-AF65-F5344CB8AC3E}">
        <p14:creationId xmlns:p14="http://schemas.microsoft.com/office/powerpoint/2010/main" val="2784305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15</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effectLst/>
              </a:rPr>
              <a:t> </a:t>
            </a:r>
            <a:endParaRPr lang="ru-RU" altLang="en-US" dirty="0"/>
          </a:p>
        </p:txBody>
      </p:sp>
    </p:spTree>
    <p:extLst>
      <p:ext uri="{BB962C8B-B14F-4D97-AF65-F5344CB8AC3E}">
        <p14:creationId xmlns:p14="http://schemas.microsoft.com/office/powerpoint/2010/main" val="3182957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16</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effectLst/>
              </a:rPr>
              <a:t> </a:t>
            </a:r>
            <a:endParaRPr lang="ru-RU" altLang="en-US" dirty="0"/>
          </a:p>
        </p:txBody>
      </p:sp>
    </p:spTree>
    <p:extLst>
      <p:ext uri="{BB962C8B-B14F-4D97-AF65-F5344CB8AC3E}">
        <p14:creationId xmlns:p14="http://schemas.microsoft.com/office/powerpoint/2010/main" val="1026398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5364F-15F0-4BDF-AC79-56DD0050C5F7}" type="slidenum">
              <a:rPr lang="en-US" altLang="en-US"/>
              <a:pPr/>
              <a:t>2</a:t>
            </a:fld>
            <a:endParaRPr lang="en-US" altLang="en-US" dirty="0"/>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r>
              <a:rPr lang="en-US" altLang="en-US" dirty="0" smtClean="0"/>
              <a:t>Welcome</a:t>
            </a:r>
            <a:r>
              <a:rPr lang="en-US" altLang="en-US" baseline="0" dirty="0" smtClean="0"/>
              <a:t> to the System Life Cycle presentation today. Read the list and just read from the screen only use notes when you feel you need to elaborate it makes the personation flow better.  The notes are just incase some ask a questions you have enough information to elaborate. Another way is read from the screen glance at your notes for each screen add a few words. Notes are tricky because PowerPoint presentation is suppose to be seamless. Just know the material which is made easy because all the information was taken from the essay.</a:t>
            </a:r>
            <a:endParaRPr lang="ru-RU" altLang="en-US" dirty="0"/>
          </a:p>
        </p:txBody>
      </p:sp>
    </p:spTree>
    <p:extLst>
      <p:ext uri="{BB962C8B-B14F-4D97-AF65-F5344CB8AC3E}">
        <p14:creationId xmlns:p14="http://schemas.microsoft.com/office/powerpoint/2010/main" val="187676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3</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altLang="en-US" dirty="0" smtClean="0"/>
              <a:t>Data system is a term used to refer to an organized collection of symbols and processes that may be used to operate on such symbols. Any organized collection of symbols and symbol-manipulating operations can be considered a data system. </a:t>
            </a:r>
            <a:r>
              <a:rPr lang="en-US" sz="1200" kern="1200" dirty="0" smtClean="0">
                <a:solidFill>
                  <a:schemeClr val="tx1"/>
                </a:solidFill>
                <a:effectLst/>
                <a:latin typeface="Arial" panose="020B0604020202020204" pitchFamily="34" charset="0"/>
                <a:ea typeface="+mn-ea"/>
                <a:cs typeface="+mn-cs"/>
              </a:rPr>
              <a:t>Database systems are components that work in interaction or independently towards creation of multipart whole or an assortment of components and relationships that are exclusively divergent from the ones between varieties of elements . A database  is a collection of programs that enables you to store, modify, and extract information from a database. There are many different types of database management systems, ranging from small systems that run on personal computers to huge systems that run on mainframes. The data</a:t>
            </a:r>
            <a:r>
              <a:rPr lang="en-US" sz="1200" kern="1200" baseline="0" dirty="0" smtClean="0">
                <a:solidFill>
                  <a:schemeClr val="tx1"/>
                </a:solidFill>
                <a:effectLst/>
                <a:latin typeface="Arial" panose="020B0604020202020204" pitchFamily="34" charset="0"/>
                <a:ea typeface="+mn-ea"/>
                <a:cs typeface="+mn-cs"/>
              </a:rPr>
              <a:t>base systems utilizes can be </a:t>
            </a:r>
            <a:r>
              <a:rPr lang="en-US" dirty="0" smtClean="0">
                <a:effectLst/>
              </a:rPr>
              <a:t>designed for the collection of clinical data</a:t>
            </a:r>
            <a:r>
              <a:rPr lang="en-US" dirty="0" smtClean="0">
                <a:solidFill>
                  <a:schemeClr val="tx1"/>
                </a:solidFill>
                <a:effectLst/>
              </a:rPr>
              <a:t> </a:t>
            </a:r>
            <a:r>
              <a:rPr lang="en-US" dirty="0" smtClean="0">
                <a:effectLst/>
              </a:rPr>
              <a:t>in electronic format. In this case, the database system is being utilize</a:t>
            </a:r>
            <a:r>
              <a:rPr lang="en-US" baseline="0" dirty="0" smtClean="0">
                <a:effectLst/>
              </a:rPr>
              <a:t> as a</a:t>
            </a:r>
            <a:r>
              <a:rPr lang="en-US" dirty="0" smtClean="0"/>
              <a:t> fundamental component of the information system, thus database design is part of system development. The database system is part of the database design that</a:t>
            </a:r>
            <a:r>
              <a:rPr lang="en-US" baseline="0" dirty="0" smtClean="0"/>
              <a:t> is </a:t>
            </a:r>
            <a:r>
              <a:rPr lang="en-US" dirty="0" smtClean="0"/>
              <a:t>involved in the system development lifecycle.</a:t>
            </a:r>
            <a:br>
              <a:rPr lang="en-US" dirty="0" smtClean="0"/>
            </a:br>
            <a:endParaRPr lang="ru-RU" altLang="en-US" dirty="0"/>
          </a:p>
        </p:txBody>
      </p:sp>
    </p:spTree>
    <p:extLst>
      <p:ext uri="{BB962C8B-B14F-4D97-AF65-F5344CB8AC3E}">
        <p14:creationId xmlns:p14="http://schemas.microsoft.com/office/powerpoint/2010/main" val="347743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4</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effectLst/>
              </a:rPr>
              <a:t>In order to achieve goals and planned results within a defined Application</a:t>
            </a:r>
            <a:r>
              <a:rPr lang="en-US" baseline="0" dirty="0" smtClean="0">
                <a:effectLst/>
              </a:rPr>
              <a:t> Project, the project manager needs to develop a </a:t>
            </a:r>
            <a:r>
              <a:rPr lang="en-US" dirty="0" smtClean="0">
                <a:effectLst/>
              </a:rPr>
              <a:t>schedule that will evaluate</a:t>
            </a:r>
            <a:r>
              <a:rPr lang="en-US" baseline="0" dirty="0" smtClean="0">
                <a:effectLst/>
              </a:rPr>
              <a:t> the system application performance for the ender users. In addition the project must including the ability to monitor the end users performance levels to be to analyze the over functionality</a:t>
            </a:r>
          </a:p>
          <a:p>
            <a:r>
              <a:rPr lang="en-US" baseline="0" dirty="0" smtClean="0">
                <a:effectLst/>
              </a:rPr>
              <a:t>Of the EMR system. It does not matter the industry</a:t>
            </a:r>
            <a:r>
              <a:rPr lang="en-US" dirty="0" smtClean="0">
                <a:effectLst/>
              </a:rPr>
              <a:t>, there are assortments of application project management methodologies to help managers at every stage of a project from the initiation to implementation to the closure. A methodology is a model, which project managers employ for the design, planning, implementation and achievement of their project objectives. There are different project management methodologies to benefit different projects. The best example is , there is a specific methodology, which NASA uses to build a space station while the Navy employs a different methodology to build submarines. Hence, there are different project management methodologies that cater to the needs of different projects spanned across different business domains.</a:t>
            </a:r>
          </a:p>
          <a:p>
            <a:endParaRPr lang="ru-RU" altLang="en-US" dirty="0"/>
          </a:p>
        </p:txBody>
      </p:sp>
    </p:spTree>
    <p:extLst>
      <p:ext uri="{BB962C8B-B14F-4D97-AF65-F5344CB8AC3E}">
        <p14:creationId xmlns:p14="http://schemas.microsoft.com/office/powerpoint/2010/main" val="92703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5</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sz="1200" b="0" kern="1200" dirty="0" smtClean="0">
                <a:solidFill>
                  <a:schemeClr val="tx1"/>
                </a:solidFill>
                <a:effectLst/>
                <a:latin typeface="Arial" panose="020B0604020202020204" pitchFamily="34" charset="0"/>
                <a:ea typeface="+mn-ea"/>
                <a:cs typeface="+mn-cs"/>
              </a:rPr>
              <a:t>The systems cycle (SDLC), as the application development life-cycle, is a term used in systems engineering, information systems and software engineering to describe a process for planning, creating, testing, and deploying an information system. The system lifecycle in systems engineering is a view of a system or proposed system that addresses all phases of its existence to include system conception, design and development, production and/or construction, distribution, operation, maintenance and support, retirement, phase-out and disposal. </a:t>
            </a:r>
            <a:r>
              <a:rPr lang="en-US" dirty="0" smtClean="0">
                <a:effectLst/>
              </a:rPr>
              <a:t>During this stage of the system lifecycle, subsystems that perform the desired system functions are designed and specified in compliance with the system specification. Interfaces between subsystems are defined, as well as overall test and evaluation requirements.</a:t>
            </a:r>
            <a:r>
              <a:rPr lang="en-US" baseline="30000" dirty="0" smtClean="0">
                <a:effectLst/>
                <a:hlinkClick r:id="rId3"/>
              </a:rPr>
              <a:t>[2]</a:t>
            </a:r>
            <a:r>
              <a:rPr lang="en-US" dirty="0" smtClean="0">
                <a:effectLst/>
              </a:rPr>
              <a:t> At the completion of this stage, a development specification is produced that is sufficient to perform detailed design and development. </a:t>
            </a:r>
            <a:endParaRPr lang="ru-RU" altLang="en-US" b="0" dirty="0"/>
          </a:p>
        </p:txBody>
      </p:sp>
    </p:spTree>
    <p:extLst>
      <p:ext uri="{BB962C8B-B14F-4D97-AF65-F5344CB8AC3E}">
        <p14:creationId xmlns:p14="http://schemas.microsoft.com/office/powerpoint/2010/main" val="4012665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6</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mn-ea"/>
                <a:cs typeface="+mn-cs"/>
              </a:rPr>
              <a:t>The processes of verification, testing as well as implementation of a system have been accomplished, the nest most important process involves maintenance of the process to facilitate effective and uninterrupted performance thus allowing the system to adapt to any upcoming requirements as the need may arise.</a:t>
            </a:r>
            <a:r>
              <a:rPr lang="en-US" sz="1200" kern="1200" baseline="0" dirty="0" smtClean="0">
                <a:solidFill>
                  <a:schemeClr val="tx1"/>
                </a:solidFill>
                <a:effectLst/>
                <a:latin typeface="Arial" panose="020B0604020202020204" pitchFamily="34" charset="0"/>
                <a:ea typeface="+mn-ea"/>
                <a:cs typeface="+mn-cs"/>
              </a:rPr>
              <a:t> The ongoing system maintenance is important to take into account the working hours of the ender users so system updates will not interrupt the daily functional use of the end user. There must be a </a:t>
            </a:r>
            <a:r>
              <a:rPr lang="en-US" sz="1200" kern="1200" dirty="0" smtClean="0">
                <a:solidFill>
                  <a:schemeClr val="tx1"/>
                </a:solidFill>
                <a:effectLst/>
                <a:latin typeface="Arial" panose="020B0604020202020204" pitchFamily="34" charset="0"/>
                <a:ea typeface="+mn-ea"/>
                <a:cs typeface="+mn-cs"/>
              </a:rPr>
              <a:t>routine of maintenance is determined to a large extent by complexity of applicable technology in a particular system. In</a:t>
            </a:r>
            <a:r>
              <a:rPr lang="en-US" sz="1200" kern="1200" baseline="0" dirty="0" smtClean="0">
                <a:solidFill>
                  <a:schemeClr val="tx1"/>
                </a:solidFill>
                <a:effectLst/>
                <a:latin typeface="Arial" panose="020B0604020202020204" pitchFamily="34" charset="0"/>
                <a:ea typeface="+mn-ea"/>
                <a:cs typeface="+mn-cs"/>
              </a:rPr>
              <a:t> many cases the </a:t>
            </a:r>
            <a:r>
              <a:rPr lang="en-US" sz="1200" kern="1200" dirty="0" smtClean="0">
                <a:solidFill>
                  <a:schemeClr val="tx1"/>
                </a:solidFill>
                <a:effectLst/>
                <a:latin typeface="Arial" panose="020B0604020202020204" pitchFamily="34" charset="0"/>
                <a:ea typeface="+mn-ea"/>
                <a:cs typeface="+mn-cs"/>
              </a:rPr>
              <a:t> maintenance and upgrades will require the important testing to ensure</a:t>
            </a:r>
            <a:r>
              <a:rPr lang="en-US" sz="1200" kern="1200" baseline="0" dirty="0" smtClean="0">
                <a:solidFill>
                  <a:schemeClr val="tx1"/>
                </a:solidFill>
                <a:effectLst/>
                <a:latin typeface="Arial" panose="020B0604020202020204" pitchFamily="34" charset="0"/>
                <a:ea typeface="+mn-ea"/>
                <a:cs typeface="+mn-cs"/>
              </a:rPr>
              <a:t> the patches or fixes or updates are correct. The </a:t>
            </a:r>
            <a:r>
              <a:rPr lang="en-US" sz="1200" kern="1200" dirty="0" smtClean="0">
                <a:solidFill>
                  <a:schemeClr val="tx1"/>
                </a:solidFill>
                <a:effectLst/>
                <a:latin typeface="Arial" panose="020B0604020202020204" pitchFamily="34" charset="0"/>
                <a:ea typeface="+mn-ea"/>
                <a:cs typeface="+mn-cs"/>
              </a:rPr>
              <a:t>modifications that are made to the hardware</a:t>
            </a:r>
            <a:r>
              <a:rPr lang="en-US" sz="1200" kern="1200" baseline="0" dirty="0" smtClean="0">
                <a:solidFill>
                  <a:schemeClr val="tx1"/>
                </a:solidFill>
                <a:effectLst/>
                <a:latin typeface="Arial" panose="020B0604020202020204" pitchFamily="34" charset="0"/>
                <a:ea typeface="+mn-ea"/>
                <a:cs typeface="+mn-cs"/>
              </a:rPr>
              <a:t> and the </a:t>
            </a:r>
            <a:r>
              <a:rPr lang="en-US" sz="1200" kern="1200" dirty="0" smtClean="0">
                <a:solidFill>
                  <a:schemeClr val="tx1"/>
                </a:solidFill>
                <a:effectLst/>
                <a:latin typeface="Arial" panose="020B0604020202020204" pitchFamily="34" charset="0"/>
                <a:ea typeface="+mn-ea"/>
                <a:cs typeface="+mn-cs"/>
              </a:rPr>
              <a:t>software must be completed</a:t>
            </a:r>
            <a:r>
              <a:rPr lang="en-US" sz="1200" kern="1200" baseline="0" dirty="0" smtClean="0">
                <a:solidFill>
                  <a:schemeClr val="tx1"/>
                </a:solidFill>
                <a:effectLst/>
                <a:latin typeface="Arial" panose="020B0604020202020204" pitchFamily="34" charset="0"/>
                <a:ea typeface="+mn-ea"/>
                <a:cs typeface="+mn-cs"/>
              </a:rPr>
              <a:t> with </a:t>
            </a:r>
            <a:r>
              <a:rPr lang="en-US" sz="1200" kern="1200" dirty="0" smtClean="0">
                <a:solidFill>
                  <a:schemeClr val="tx1"/>
                </a:solidFill>
                <a:effectLst/>
                <a:latin typeface="Arial" panose="020B0604020202020204" pitchFamily="34" charset="0"/>
                <a:ea typeface="+mn-ea"/>
                <a:cs typeface="+mn-cs"/>
              </a:rPr>
              <a:t>additional verification along with system testing to ascertain that updated specifications are met.</a:t>
            </a:r>
          </a:p>
          <a:p>
            <a:endParaRPr lang="ru-RU" altLang="en-US" dirty="0"/>
          </a:p>
        </p:txBody>
      </p:sp>
    </p:spTree>
    <p:extLst>
      <p:ext uri="{BB962C8B-B14F-4D97-AF65-F5344CB8AC3E}">
        <p14:creationId xmlns:p14="http://schemas.microsoft.com/office/powerpoint/2010/main" val="3868085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7</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4005951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8</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sz="1200" b="0" i="0" u="none" strike="noStrike" kern="1200" baseline="0" dirty="0" smtClean="0">
              <a:solidFill>
                <a:schemeClr val="tx1"/>
              </a:solidFill>
              <a:latin typeface="Arial" panose="020B0604020202020204" pitchFamily="34" charset="0"/>
              <a:ea typeface="+mn-ea"/>
              <a:cs typeface="+mn-cs"/>
            </a:endParaRPr>
          </a:p>
          <a:p>
            <a:r>
              <a:rPr lang="en-US" sz="1200" b="0" i="0" u="none" strike="noStrike" kern="1200" baseline="0" dirty="0" smtClean="0">
                <a:solidFill>
                  <a:schemeClr val="tx1"/>
                </a:solidFill>
                <a:latin typeface="Arial" panose="020B0604020202020204" pitchFamily="34" charset="0"/>
                <a:ea typeface="+mn-ea"/>
                <a:cs typeface="+mn-cs"/>
              </a:rPr>
              <a:t> System implementation efforts offer extraordinary challenges to information technology professionals and the organizations impacted by the implementations. A successful implementation can reap vast rewards in organizational strengths and efficiencies. A failure can drain an organization of people, funds and vitality. Consequently, many people have puzzled over the reasons for the successes and failures experienced with these implementations.  There several important considerations that can impact the process such as the interaction of technology and the organization – a broad concept that lays the groundwork for many of the other factors for consideration.  The user involvement and participation that can be influenced by a number of variables that must be carefully balanced in order to ensure success of the involvement.  The planning stages should be controlled by project managers who should be prepared for critical failures during operational hours. The risk must be anticipated and managed in order to achieve success. </a:t>
            </a:r>
          </a:p>
          <a:p>
            <a:endParaRPr lang="en-US" sz="1200" b="0" i="0" u="none" strike="noStrike" kern="1200" baseline="0" dirty="0" smtClean="0">
              <a:solidFill>
                <a:schemeClr val="tx1"/>
              </a:solidFill>
              <a:latin typeface="Arial" panose="020B0604020202020204" pitchFamily="34" charset="0"/>
              <a:ea typeface="+mn-ea"/>
              <a:cs typeface="+mn-cs"/>
            </a:endParaRPr>
          </a:p>
          <a:p>
            <a:endParaRPr lang="en-US" sz="1200" b="0" i="0" u="none" strike="noStrike" kern="1200" baseline="0" dirty="0" smtClean="0">
              <a:solidFill>
                <a:schemeClr val="tx1"/>
              </a:solidFill>
              <a:latin typeface="Arial" panose="020B0604020202020204" pitchFamily="34" charset="0"/>
              <a:ea typeface="+mn-ea"/>
              <a:cs typeface="+mn-cs"/>
            </a:endParaRPr>
          </a:p>
          <a:p>
            <a:endParaRPr lang="ru-RU" altLang="en-US" dirty="0"/>
          </a:p>
        </p:txBody>
      </p:sp>
    </p:spTree>
    <p:extLst>
      <p:ext uri="{BB962C8B-B14F-4D97-AF65-F5344CB8AC3E}">
        <p14:creationId xmlns:p14="http://schemas.microsoft.com/office/powerpoint/2010/main" val="3482813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29395-7C89-4B2E-AB79-44E9F2FA12BC}" type="slidenum">
              <a:rPr lang="en-US" altLang="en-US"/>
              <a:pPr/>
              <a:t>9</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t>Your first objective in providing software training for end-users is minimizing any productivity losses associated with the software transition. This means you have to, as quickly as possible, get them up to the skill level required to do their jobs at least as quickly and accurately as they were doing with the old software (or manual methods). Then in the next phase, you want the software to help users do their jobs </a:t>
            </a:r>
            <a:r>
              <a:rPr lang="en-US" i="1" dirty="0" smtClean="0"/>
              <a:t>more</a:t>
            </a:r>
            <a:r>
              <a:rPr lang="en-US" dirty="0" smtClean="0"/>
              <a:t> quickly, accurately, and/or securely than before. </a:t>
            </a:r>
          </a:p>
          <a:p>
            <a:r>
              <a:rPr lang="en-US" dirty="0" smtClean="0"/>
              <a:t>It's important to be realistic about the timeframes in which you expect to accomplish these objectives. These timeframes will be dependent on the complexity of the new software as well as the number of users who need training and their beginning skill levels. Upgrading to a new version of the same software already being used can present special challenges. Training might be expected to proceed more quickly because users are already familiar with a previous version.</a:t>
            </a:r>
          </a:p>
          <a:p>
            <a:r>
              <a:rPr lang="en-US" altLang="en-US" dirty="0" smtClean="0"/>
              <a:t>An important element in creating your training plan is to evaluate the technical skill level(s) of those who will actually use the software on a daily basis. Some software, such as a new desktop operating system, may be rolled out throughout your entire organization. Some application programs may be installed only in a particular department (such as accounting software in the finance department or illustration software in the graphic design department) or only made available to employees with specific roles (for example, secretaries or department heads). </a:t>
            </a:r>
          </a:p>
          <a:p>
            <a:endParaRPr lang="en-US" altLang="en-US" dirty="0" smtClean="0"/>
          </a:p>
          <a:p>
            <a:r>
              <a:rPr lang="en-US" altLang="en-US" dirty="0" smtClean="0"/>
              <a:t>Training Methods</a:t>
            </a:r>
          </a:p>
          <a:p>
            <a:r>
              <a:rPr lang="en-US" dirty="0" smtClean="0"/>
              <a:t>Individual hands-on instructor--An instructor walks each user individually through the process of performing common tasks and answers questions. This is the most expensive method, although potentially the most effective.</a:t>
            </a:r>
          </a:p>
          <a:p>
            <a:r>
              <a:rPr lang="en-US" dirty="0" smtClean="0"/>
              <a:t>Hands-on classroom style instructor-led training--An instructor shows users how the software works and how to perform common tasks, with users performing the tasks themselves in a classroom/lab setting. Each user or pair of users has a computer on which to practice. Classes of 15 to 30 are often effective.</a:t>
            </a:r>
          </a:p>
          <a:p>
            <a:r>
              <a:rPr lang="en-US" dirty="0" smtClean="0"/>
              <a:t>Seminar style group demonstration--An instructor shows users how the software works and how to perform common tasks in a live demonstration. Groups of 20 to 50 are often effective. </a:t>
            </a:r>
          </a:p>
          <a:p>
            <a:r>
              <a:rPr lang="en-US" dirty="0" smtClean="0"/>
              <a:t>Computer Based Training (CBT)--CD-based or online (Web-based) self-paced training which allows end-users to complete interactive lessons that walk them through the processes of performing common tasks, and the software tests them on their performance and understanding.</a:t>
            </a:r>
          </a:p>
          <a:p>
            <a:r>
              <a:rPr lang="en-US" dirty="0" smtClean="0"/>
              <a:t>Book-based self-paced training--End-users complete workbook lessons in how to perform common tasks, often illustrated with screenshots.</a:t>
            </a:r>
          </a:p>
          <a:p>
            <a:endParaRPr lang="ru-RU" altLang="en-US" dirty="0"/>
          </a:p>
        </p:txBody>
      </p:sp>
    </p:spTree>
    <p:extLst>
      <p:ext uri="{BB962C8B-B14F-4D97-AF65-F5344CB8AC3E}">
        <p14:creationId xmlns:p14="http://schemas.microsoft.com/office/powerpoint/2010/main" val="32348131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381000"/>
            <a:ext cx="83820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defRPr sz="36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533400" y="1066800"/>
            <a:ext cx="8382000" cy="6858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buFontTx/>
              <a:buNone/>
              <a:defRPr sz="24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9286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85800"/>
            <a:ext cx="19050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85800"/>
            <a:ext cx="55626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441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9547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28635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76400"/>
            <a:ext cx="37338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7338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906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1688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2575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6075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14831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65934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685800"/>
            <a:ext cx="76200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838200" y="1676400"/>
            <a:ext cx="76200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who.int/whr/2007/07_overview_en.pdf" TargetMode="External"/><Relationship Id="rId5" Type="http://schemas.openxmlformats.org/officeDocument/2006/relationships/hyperlink" Target="https://www.iom.edu/~/media" TargetMode="External"/><Relationship Id="rId4" Type="http://schemas.openxmlformats.org/officeDocument/2006/relationships/hyperlink" Target="http://www.meaningfulusenetwork.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meaningfulusenetwork.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r>
              <a:rPr lang="en-US" altLang="en-US" dirty="0" smtClean="0"/>
              <a:t>By Student</a:t>
            </a:r>
            <a:endParaRPr lang="en-US" altLang="en-US" dirty="0"/>
          </a:p>
          <a:p>
            <a:endParaRPr lang="en-US" altLang="en-US" dirty="0"/>
          </a:p>
        </p:txBody>
      </p:sp>
      <p:sp>
        <p:nvSpPr>
          <p:cNvPr id="2053" name="Rectangle 5"/>
          <p:cNvSpPr>
            <a:spLocks noGrp="1" noChangeArrowheads="1"/>
          </p:cNvSpPr>
          <p:nvPr>
            <p:ph type="ctrTitle"/>
          </p:nvPr>
        </p:nvSpPr>
        <p:spPr>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r>
              <a:rPr lang="en-US" altLang="en-US" dirty="0" smtClean="0"/>
              <a:t>System Life Cycle</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Implementation-Pre/Post</a:t>
            </a:r>
            <a:endParaRPr lang="en-US" altLang="en-US" sz="4000" dirty="0">
              <a:solidFill>
                <a:schemeClr val="tx1"/>
              </a:solidFill>
            </a:endParaRPr>
          </a:p>
        </p:txBody>
      </p:sp>
      <p:sp>
        <p:nvSpPr>
          <p:cNvPr id="60419" name="Rectangle 3"/>
          <p:cNvSpPr>
            <a:spLocks noGrp="1" noChangeArrowheads="1"/>
          </p:cNvSpPr>
          <p:nvPr>
            <p:ph type="body" idx="1"/>
          </p:nvPr>
        </p:nvSpPr>
        <p:spPr>
          <a:xfrm>
            <a:off x="1981200" y="1981200"/>
            <a:ext cx="7010400" cy="4648200"/>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Pre-testing of systems functionality </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Pre-Testing based on specific timeframes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Adopt and plan for both pre-test and post-test that coincide with customers internal timeframes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Implement a roll-out/start-up phase of pre-testing and a planned process for post testing that follows RFP deliverable requirements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en-US" sz="1800" dirty="0" smtClean="0">
                <a:solidFill>
                  <a:schemeClr val="tx1"/>
                </a:solidFill>
              </a:rPr>
              <a:t>Pre-Testing and Post-testing procedures for system changes that allow ender users to learn and adapt to new system or new database changes</a:t>
            </a:r>
          </a:p>
          <a:p>
            <a:pPr>
              <a:lnSpc>
                <a:spcPct val="80000"/>
              </a:lnSpc>
            </a:pPr>
            <a:endParaRPr lang="en-US" altLang="en-US" sz="1800" dirty="0">
              <a:solidFill>
                <a:schemeClr val="tx1"/>
              </a:solidFill>
            </a:endParaRPr>
          </a:p>
          <a:p>
            <a:pPr>
              <a:lnSpc>
                <a:spcPct val="80000"/>
              </a:lnSpc>
            </a:pPr>
            <a:endParaRPr lang="en-US" altLang="en-US" sz="1800" dirty="0" smtClean="0">
              <a:solidFill>
                <a:schemeClr val="tx1"/>
              </a:solidFill>
            </a:endParaRPr>
          </a:p>
          <a:p>
            <a:pPr marL="0" indent="0">
              <a:lnSpc>
                <a:spcPct val="80000"/>
              </a:lnSpc>
              <a:buNone/>
            </a:pPr>
            <a:r>
              <a:rPr lang="en-US" altLang="ko-KR" sz="1200" dirty="0" smtClean="0">
                <a:solidFill>
                  <a:schemeClr val="tx1"/>
                </a:solidFill>
                <a:latin typeface="Verdana" panose="020B0604030504040204" pitchFamily="34" charset="0"/>
                <a:ea typeface="굴림" panose="020B0600000101010101" pitchFamily="34" charset="-127"/>
              </a:rPr>
              <a:t>Guerrero, A. (2012). Planning a successful EMR project management strategy. Retrieved from http://www.meaningfulusenetwork.com/planning-a-successful-emr-project-management-strategy</a:t>
            </a:r>
            <a:r>
              <a:rPr lang="en-US" altLang="ko-KR" sz="1800" dirty="0" smtClean="0">
                <a:solidFill>
                  <a:schemeClr val="tx1"/>
                </a:solidFill>
                <a:latin typeface="Verdana" panose="020B0604030504040204" pitchFamily="34" charset="0"/>
                <a:ea typeface="굴림" panose="020B0600000101010101" pitchFamily="34" charset="-127"/>
              </a:rPr>
              <a:t>/</a:t>
            </a:r>
          </a:p>
          <a:p>
            <a:pPr>
              <a:lnSpc>
                <a:spcPct val="80000"/>
              </a:lnSpc>
            </a:pPr>
            <a:endParaRPr lang="en-US" altLang="en-US" sz="1800" dirty="0">
              <a:solidFill>
                <a:schemeClr val="tx1"/>
              </a:solidFill>
            </a:endParaRP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2428958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Process </a:t>
            </a:r>
            <a:r>
              <a:rPr lang="en-US" altLang="en-US" dirty="0" smtClean="0">
                <a:solidFill>
                  <a:schemeClr val="tx1"/>
                </a:solidFill>
              </a:rPr>
              <a:t>Selecting a New System</a:t>
            </a:r>
            <a:endParaRPr lang="en-US" altLang="en-US" sz="4000" dirty="0">
              <a:solidFill>
                <a:schemeClr val="tx1"/>
              </a:solidFill>
            </a:endParaRPr>
          </a:p>
        </p:txBody>
      </p:sp>
      <p:sp>
        <p:nvSpPr>
          <p:cNvPr id="60419" name="Rectangle 3"/>
          <p:cNvSpPr>
            <a:spLocks noGrp="1" noChangeArrowheads="1"/>
          </p:cNvSpPr>
          <p:nvPr>
            <p:ph type="body" idx="1"/>
          </p:nvPr>
        </p:nvSpPr>
        <p:spPr>
          <a:xfrm>
            <a:off x="1981200" y="1981200"/>
            <a:ext cx="6934200" cy="4724400"/>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Creative and innovative concerning workflow design that may need to be revised</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Prepare for different complex system and data demands from different departments and diverse end users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Processes considered post and pre selecting a new system to address risk in testing stages not when go live</a:t>
            </a: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en-US" sz="1800" dirty="0" smtClean="0">
                <a:solidFill>
                  <a:schemeClr val="tx1"/>
                </a:solidFill>
              </a:rPr>
              <a:t>Development of comprehensive information for ender users that prevent failure of functional fits </a:t>
            </a:r>
          </a:p>
          <a:p>
            <a:pPr>
              <a:lnSpc>
                <a:spcPct val="80000"/>
              </a:lnSpc>
            </a:pPr>
            <a:endParaRPr lang="en-US" altLang="en-US" sz="1800" dirty="0">
              <a:solidFill>
                <a:schemeClr val="tx1"/>
              </a:solidFill>
            </a:endParaRPr>
          </a:p>
          <a:p>
            <a:pPr>
              <a:lnSpc>
                <a:spcPct val="80000"/>
              </a:lnSpc>
            </a:pPr>
            <a:r>
              <a:rPr lang="en-US" altLang="en-US" sz="1800" dirty="0" smtClean="0">
                <a:solidFill>
                  <a:schemeClr val="tx1"/>
                </a:solidFill>
              </a:rPr>
              <a:t>Testing the critical processes based on deliverables from RFP that are mandatory due to RFP future development</a:t>
            </a:r>
          </a:p>
          <a:p>
            <a:pPr>
              <a:lnSpc>
                <a:spcPct val="80000"/>
              </a:lnSpc>
            </a:pPr>
            <a:endParaRPr lang="en-US" altLang="en-US" sz="1800" dirty="0">
              <a:solidFill>
                <a:schemeClr val="tx1"/>
              </a:solidFill>
            </a:endParaRPr>
          </a:p>
          <a:p>
            <a:pPr>
              <a:lnSpc>
                <a:spcPct val="80000"/>
              </a:lnSpc>
            </a:pPr>
            <a:r>
              <a:rPr lang="en-US" altLang="en-US" sz="1200" dirty="0" smtClean="0">
                <a:solidFill>
                  <a:schemeClr val="tx1"/>
                </a:solidFill>
              </a:rPr>
              <a:t>Escalle, C., Cotteleer, M. &amp; Austin, R., (1999). Enterprise Resource Planning (ERP), Report No 	9-699-020, USA: MA, Harvard Business School, Cambridge/</a:t>
            </a: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1734444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Strategies RFP </a:t>
            </a:r>
            <a:r>
              <a:rPr lang="en-US" altLang="en-US" dirty="0" smtClean="0">
                <a:solidFill>
                  <a:schemeClr val="tx1"/>
                </a:solidFill>
              </a:rPr>
              <a:t>Development Process</a:t>
            </a:r>
            <a:endParaRPr lang="en-US" altLang="en-US" sz="4000" dirty="0">
              <a:solidFill>
                <a:schemeClr val="tx1"/>
              </a:solidFill>
            </a:endParaRPr>
          </a:p>
        </p:txBody>
      </p:sp>
      <p:sp>
        <p:nvSpPr>
          <p:cNvPr id="60419" name="Rectangle 3"/>
          <p:cNvSpPr>
            <a:spLocks noGrp="1" noChangeArrowheads="1"/>
          </p:cNvSpPr>
          <p:nvPr>
            <p:ph type="body" idx="1"/>
          </p:nvPr>
        </p:nvSpPr>
        <p:spPr>
          <a:xfrm>
            <a:off x="1981200" y="1981200"/>
            <a:ext cx="7010400" cy="4724400"/>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Allow Software vendors to create entire system approach</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RFP business requirements reflect an accurate standard of requirements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en-US" sz="1800" dirty="0" smtClean="0">
                <a:solidFill>
                  <a:schemeClr val="tx1"/>
                </a:solidFill>
              </a:rPr>
              <a:t>RFP solutions and outcomes should be developing along with reviewing process that tracks the findings</a:t>
            </a:r>
          </a:p>
          <a:p>
            <a:pPr>
              <a:lnSpc>
                <a:spcPct val="80000"/>
              </a:lnSpc>
            </a:pPr>
            <a:endParaRPr lang="en-US" altLang="en-US" sz="1800" dirty="0">
              <a:solidFill>
                <a:schemeClr val="tx1"/>
              </a:solidFill>
            </a:endParaRPr>
          </a:p>
          <a:p>
            <a:pPr>
              <a:lnSpc>
                <a:spcPct val="80000"/>
              </a:lnSpc>
            </a:pPr>
            <a:r>
              <a:rPr lang="en-US" altLang="en-US" sz="1800" dirty="0" smtClean="0">
                <a:solidFill>
                  <a:schemeClr val="tx1"/>
                </a:solidFill>
              </a:rPr>
              <a:t>Healthcare organizations' investment in RFP process needs to be aligned with implementation and development processes</a:t>
            </a:r>
          </a:p>
          <a:p>
            <a:pPr>
              <a:lnSpc>
                <a:spcPct val="80000"/>
              </a:lnSpc>
            </a:pPr>
            <a:endParaRPr lang="en-US" altLang="en-US" sz="1800" dirty="0">
              <a:solidFill>
                <a:schemeClr val="tx1"/>
              </a:solidFill>
            </a:endParaRPr>
          </a:p>
          <a:p>
            <a:pPr>
              <a:lnSpc>
                <a:spcPct val="80000"/>
              </a:lnSpc>
            </a:pPr>
            <a:r>
              <a:rPr lang="en-US" altLang="en-US" sz="1800" dirty="0" smtClean="0">
                <a:solidFill>
                  <a:schemeClr val="tx1"/>
                </a:solidFill>
              </a:rPr>
              <a:t>All functional and specifications expected deliverables to ensure all requirements are met</a:t>
            </a:r>
          </a:p>
          <a:p>
            <a:pPr>
              <a:lnSpc>
                <a:spcPct val="80000"/>
              </a:lnSpc>
            </a:pPr>
            <a:endParaRPr lang="en-US" altLang="en-US" sz="1800" dirty="0">
              <a:solidFill>
                <a:schemeClr val="tx1"/>
              </a:solidFill>
            </a:endParaRPr>
          </a:p>
          <a:p>
            <a:pPr marL="0" indent="0">
              <a:lnSpc>
                <a:spcPct val="80000"/>
              </a:lnSpc>
              <a:buNone/>
            </a:pPr>
            <a:r>
              <a:rPr lang="en-US" altLang="en-US" sz="1200" dirty="0" smtClean="0">
                <a:solidFill>
                  <a:schemeClr val="tx1"/>
                </a:solidFill>
              </a:rPr>
              <a:t>Frédéric, A, &amp; David, S., (2004). The enterprise resource planning decade. Retrieved from http://www.igi-global.com/book/encyclopedia-decision-making-decision-support/348</a:t>
            </a: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3483197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Importance of System Documentation</a:t>
            </a:r>
            <a:endParaRPr lang="en-US" altLang="en-US" sz="4000" dirty="0">
              <a:solidFill>
                <a:schemeClr val="tx1"/>
              </a:solidFill>
            </a:endParaRPr>
          </a:p>
        </p:txBody>
      </p:sp>
      <p:sp>
        <p:nvSpPr>
          <p:cNvPr id="60419" name="Rectangle 3"/>
          <p:cNvSpPr>
            <a:spLocks noGrp="1" noChangeArrowheads="1"/>
          </p:cNvSpPr>
          <p:nvPr>
            <p:ph type="body" idx="1"/>
          </p:nvPr>
        </p:nvSpPr>
        <p:spPr>
          <a:xfrm>
            <a:off x="1981200" y="1981200"/>
            <a:ext cx="6934200" cy="4267200"/>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System updated schedules are important to the success of accurate system documentation</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Preservation of previous versions critical to system documentation</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Identified business analysts that will be responsible for updated system documentation</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Contingency plan for system designs issues that may not be available in current system documentation</a:t>
            </a: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endParaRPr lang="en-US" altLang="en-US" sz="1800" dirty="0">
              <a:solidFill>
                <a:schemeClr val="tx1"/>
              </a:solidFill>
            </a:endParaRP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2250339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Security of Electronic Patient Information </a:t>
            </a:r>
            <a:endParaRPr lang="en-US" altLang="en-US" sz="4000" dirty="0">
              <a:solidFill>
                <a:schemeClr val="tx1"/>
              </a:solidFill>
            </a:endParaRPr>
          </a:p>
        </p:txBody>
      </p:sp>
      <p:sp>
        <p:nvSpPr>
          <p:cNvPr id="60419" name="Rectangle 3"/>
          <p:cNvSpPr>
            <a:spLocks noGrp="1" noChangeArrowheads="1"/>
          </p:cNvSpPr>
          <p:nvPr>
            <p:ph type="body" idx="1"/>
          </p:nvPr>
        </p:nvSpPr>
        <p:spPr>
          <a:xfrm>
            <a:off x="1825625" y="1647371"/>
            <a:ext cx="7318376" cy="5188858"/>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Sharing of electronic patient information is associated with an escalation of risks that are associated security breaches (World Health Organization, 2008). Improves delivery of patient care</a:t>
            </a:r>
          </a:p>
          <a:p>
            <a:pPr>
              <a:lnSpc>
                <a:spcPct val="80000"/>
              </a:lnSpc>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Sharing of patient information improved outcomes</a:t>
            </a:r>
          </a:p>
          <a:p>
            <a:pPr>
              <a:lnSpc>
                <a:spcPct val="80000"/>
              </a:lnSpc>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Strong healthcare model</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Protecting the privacy of patient information</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Preventing security risk</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Quality clinical delivery systems</a:t>
            </a:r>
          </a:p>
          <a:p>
            <a:pPr>
              <a:lnSpc>
                <a:spcPct val="80000"/>
              </a:lnSpc>
            </a:pPr>
            <a:endParaRPr lang="en-US" altLang="en-US"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en-US" sz="1800" dirty="0" smtClean="0">
                <a:solidFill>
                  <a:schemeClr val="tx1"/>
                </a:solidFill>
                <a:latin typeface="Verdana" panose="020B0604030504040204" pitchFamily="34" charset="0"/>
                <a:ea typeface="굴림" panose="020B0600000101010101" pitchFamily="34" charset="-127"/>
              </a:rPr>
              <a:t>Adopting best strategy protecting patient information</a:t>
            </a:r>
          </a:p>
          <a:p>
            <a:pPr>
              <a:lnSpc>
                <a:spcPct val="80000"/>
              </a:lnSpc>
            </a:pPr>
            <a:endParaRPr lang="en-US" altLang="en-US" sz="1800" dirty="0" smtClean="0">
              <a:solidFill>
                <a:schemeClr val="tx1"/>
              </a:solidFill>
              <a:latin typeface="Verdana" panose="020B0604030504040204" pitchFamily="34" charset="0"/>
              <a:ea typeface="굴림" panose="020B0600000101010101" pitchFamily="34" charset="-127"/>
            </a:endParaRPr>
          </a:p>
          <a:p>
            <a:pPr marL="0" indent="0">
              <a:lnSpc>
                <a:spcPct val="80000"/>
              </a:lnSpc>
              <a:buNone/>
            </a:pPr>
            <a:r>
              <a:rPr lang="en-US" altLang="en-US" sz="1200" dirty="0" smtClean="0">
                <a:solidFill>
                  <a:schemeClr val="tx1"/>
                </a:solidFill>
              </a:rPr>
              <a:t>World Health Organization.(2007).The world health report 2007: A safer future: Global public health security in the 21st century. Retrieved from http://www.who.int/whr/2007/07_overview_en.pdf</a:t>
            </a:r>
          </a:p>
          <a:p>
            <a:pPr marL="0" indent="0">
              <a:lnSpc>
                <a:spcPct val="80000"/>
              </a:lnSpc>
              <a:buNone/>
            </a:pPr>
            <a:endParaRPr lang="en-US" altLang="en-US" sz="1200" dirty="0" smtClean="0">
              <a:solidFill>
                <a:schemeClr val="tx1"/>
              </a:solidFill>
            </a:endParaRPr>
          </a:p>
          <a:p>
            <a:pPr>
              <a:lnSpc>
                <a:spcPct val="80000"/>
              </a:lnSpc>
            </a:pPr>
            <a:endParaRPr lang="en-US" altLang="en-US" sz="1800" dirty="0" smtClean="0">
              <a:solidFill>
                <a:schemeClr val="tx1"/>
              </a:solidFill>
            </a:endParaRPr>
          </a:p>
          <a:p>
            <a:pPr>
              <a:lnSpc>
                <a:spcPct val="80000"/>
              </a:lnSpc>
            </a:pPr>
            <a:endParaRPr lang="en-US" altLang="en-US" sz="1800" dirty="0" smtClean="0">
              <a:solidFill>
                <a:schemeClr val="tx1"/>
              </a:solidFill>
            </a:endParaRPr>
          </a:p>
          <a:p>
            <a:pPr>
              <a:lnSpc>
                <a:spcPct val="80000"/>
              </a:lnSpc>
            </a:pPr>
            <a:endParaRPr lang="en-US" altLang="en-US" sz="1800" dirty="0" smtClean="0">
              <a:solidFill>
                <a:schemeClr val="tx1"/>
              </a:solidFill>
            </a:endParaRPr>
          </a:p>
        </p:txBody>
      </p:sp>
    </p:spTree>
    <p:extLst>
      <p:ext uri="{BB962C8B-B14F-4D97-AF65-F5344CB8AC3E}">
        <p14:creationId xmlns:p14="http://schemas.microsoft.com/office/powerpoint/2010/main" val="245408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References </a:t>
            </a:r>
            <a:endParaRPr lang="en-US" altLang="en-US" sz="4000" dirty="0">
              <a:solidFill>
                <a:schemeClr val="tx1"/>
              </a:solidFill>
            </a:endParaRPr>
          </a:p>
        </p:txBody>
      </p:sp>
      <p:sp>
        <p:nvSpPr>
          <p:cNvPr id="60419" name="Rectangle 3"/>
          <p:cNvSpPr>
            <a:spLocks noGrp="1" noChangeArrowheads="1"/>
          </p:cNvSpPr>
          <p:nvPr>
            <p:ph type="body" idx="1"/>
          </p:nvPr>
        </p:nvSpPr>
        <p:spPr>
          <a:xfrm>
            <a:off x="1825625" y="1647371"/>
            <a:ext cx="7318376" cy="5188858"/>
          </a:xfrm>
        </p:spPr>
        <p:txBody>
          <a:bodyPr/>
          <a:lstStyle/>
          <a:p>
            <a:pPr marL="0" indent="0">
              <a:lnSpc>
                <a:spcPct val="80000"/>
              </a:lnSpc>
              <a:buNone/>
            </a:pPr>
            <a:r>
              <a:rPr lang="en-US" altLang="en-US" sz="1400" dirty="0" smtClean="0">
                <a:solidFill>
                  <a:schemeClr val="tx1"/>
                </a:solidFill>
              </a:rPr>
              <a:t>Alhadi, N., &amp; Ahmad, K. (2012). Query tuning in oracle database. Journal of Computer Science, 8(11), 1889-1896.</a:t>
            </a:r>
          </a:p>
          <a:p>
            <a:pPr marL="0" indent="0">
              <a:lnSpc>
                <a:spcPct val="80000"/>
              </a:lnSpc>
              <a:buNone/>
            </a:pPr>
            <a:endParaRPr lang="en-US" altLang="en-US" sz="1400" dirty="0">
              <a:solidFill>
                <a:schemeClr val="tx1"/>
              </a:solidFill>
            </a:endParaRPr>
          </a:p>
          <a:p>
            <a:pPr marL="0" indent="0">
              <a:lnSpc>
                <a:spcPct val="80000"/>
              </a:lnSpc>
              <a:buNone/>
            </a:pPr>
            <a:r>
              <a:rPr lang="en-US" altLang="en-US" sz="1400" dirty="0" smtClean="0">
                <a:solidFill>
                  <a:schemeClr val="tx1"/>
                </a:solidFill>
              </a:rPr>
              <a:t>Escalle, C., Cotteleer, M. &amp; Austin, R., (1999). Enterprise Resource Planning (ERP), Report No 	9-699-020, USA: MA, Harvard Business School, Cambridge/</a:t>
            </a:r>
          </a:p>
          <a:p>
            <a:pPr marL="0" indent="0">
              <a:lnSpc>
                <a:spcPct val="80000"/>
              </a:lnSpc>
              <a:buNone/>
            </a:pPr>
            <a:endParaRPr lang="en-US" altLang="en-US" sz="1400" dirty="0">
              <a:solidFill>
                <a:schemeClr val="tx1"/>
              </a:solidFill>
            </a:endParaRPr>
          </a:p>
          <a:p>
            <a:pPr marL="0" indent="0">
              <a:lnSpc>
                <a:spcPct val="80000"/>
              </a:lnSpc>
              <a:buNone/>
            </a:pPr>
            <a:r>
              <a:rPr lang="en-US" altLang="en-US" sz="1400" dirty="0" smtClean="0">
                <a:solidFill>
                  <a:schemeClr val="tx1"/>
                </a:solidFill>
              </a:rPr>
              <a:t>Frédéric, A, &amp; David, S., (2004). The enterprise resource planning decade. Retrieved from http://www.igi-global.com/book/encyclopedia-decision-making-decision-support/348</a:t>
            </a:r>
          </a:p>
          <a:p>
            <a:pPr marL="0" indent="0">
              <a:lnSpc>
                <a:spcPct val="80000"/>
              </a:lnSpc>
              <a:buNone/>
            </a:pPr>
            <a:endParaRPr lang="en-US" altLang="en-US" sz="1400" dirty="0" smtClean="0">
              <a:solidFill>
                <a:schemeClr val="tx1"/>
              </a:solidFill>
            </a:endParaRPr>
          </a:p>
          <a:p>
            <a:pPr marL="0" indent="0">
              <a:lnSpc>
                <a:spcPct val="80000"/>
              </a:lnSpc>
              <a:buNone/>
            </a:pPr>
            <a:r>
              <a:rPr lang="en-US" altLang="en-US" sz="1400" dirty="0" smtClean="0">
                <a:solidFill>
                  <a:schemeClr val="tx1"/>
                </a:solidFill>
              </a:rPr>
              <a:t>Guerrero, A. (2012). Planning a successful EMR project management strategy. Retrieved from </a:t>
            </a:r>
            <a:r>
              <a:rPr lang="en-US" altLang="en-US" sz="1400" dirty="0" smtClean="0">
                <a:solidFill>
                  <a:schemeClr val="tx1"/>
                </a:solidFill>
                <a:hlinkClick r:id="rId4"/>
              </a:rPr>
              <a:t>http://www.meaningfulusenetwork.com</a:t>
            </a:r>
            <a:endParaRPr lang="en-US" altLang="en-US" sz="1400" dirty="0" smtClean="0">
              <a:solidFill>
                <a:schemeClr val="tx1"/>
              </a:solidFill>
            </a:endParaRPr>
          </a:p>
          <a:p>
            <a:pPr marL="0" indent="0">
              <a:lnSpc>
                <a:spcPct val="80000"/>
              </a:lnSpc>
              <a:buNone/>
            </a:pPr>
            <a:r>
              <a:rPr lang="en-US" altLang="en-US" sz="1400" dirty="0" smtClean="0">
                <a:solidFill>
                  <a:schemeClr val="tx1"/>
                </a:solidFill>
              </a:rPr>
              <a:t>/planning-a-successful-emr-project-management-strategy/</a:t>
            </a:r>
          </a:p>
          <a:p>
            <a:pPr marL="0" indent="0">
              <a:lnSpc>
                <a:spcPct val="80000"/>
              </a:lnSpc>
              <a:buNone/>
            </a:pPr>
            <a:endParaRPr lang="en-US" altLang="en-US" sz="1400" dirty="0" smtClean="0">
              <a:solidFill>
                <a:schemeClr val="tx1"/>
              </a:solidFill>
              <a:latin typeface="Verdana" panose="020B0604030504040204" pitchFamily="34" charset="0"/>
              <a:ea typeface="굴림" panose="020B0600000101010101" pitchFamily="34" charset="-127"/>
            </a:endParaRPr>
          </a:p>
          <a:p>
            <a:pPr marL="0" indent="0">
              <a:lnSpc>
                <a:spcPct val="80000"/>
              </a:lnSpc>
              <a:buNone/>
            </a:pPr>
            <a:r>
              <a:rPr lang="en-US" altLang="en-US" sz="1400" dirty="0" smtClean="0">
                <a:solidFill>
                  <a:schemeClr val="tx1"/>
                </a:solidFill>
              </a:rPr>
              <a:t>Lundteigen, A. M., Rausand, M., &amp; Utne, B. I. (2009). Integrating RAMS engineering and management with the safety life cycle of IEC 61508. Reliability Engineering &amp; System Safety, 94(12), 1894–1903. </a:t>
            </a:r>
          </a:p>
          <a:p>
            <a:pPr marL="0" indent="0">
              <a:lnSpc>
                <a:spcPct val="80000"/>
              </a:lnSpc>
              <a:buNone/>
            </a:pPr>
            <a:endParaRPr lang="en-US" altLang="en-US" sz="1400" dirty="0" smtClean="0">
              <a:solidFill>
                <a:schemeClr val="tx1"/>
              </a:solidFill>
            </a:endParaRPr>
          </a:p>
          <a:p>
            <a:pPr marL="0" indent="0">
              <a:lnSpc>
                <a:spcPct val="80000"/>
              </a:lnSpc>
              <a:buNone/>
            </a:pPr>
            <a:r>
              <a:rPr lang="en-US" altLang="en-US" sz="1400" dirty="0" smtClean="0">
                <a:solidFill>
                  <a:schemeClr val="tx1"/>
                </a:solidFill>
              </a:rPr>
              <a:t>National Academies Press, (2001).Crossing the quality chasm: A new health system for the 21st century: Committee on Quality of Health Care in America, Institute of Medicine. Retrieved from </a:t>
            </a:r>
            <a:r>
              <a:rPr lang="en-US" altLang="en-US" sz="1400" dirty="0" smtClean="0">
                <a:solidFill>
                  <a:schemeClr val="tx1"/>
                </a:solidFill>
                <a:hlinkClick r:id="rId5"/>
              </a:rPr>
              <a:t>https://www.iom.edu/~/media</a:t>
            </a:r>
            <a:endParaRPr lang="en-US" altLang="en-US" sz="1400" dirty="0" smtClean="0">
              <a:solidFill>
                <a:schemeClr val="tx1"/>
              </a:solidFill>
            </a:endParaRPr>
          </a:p>
          <a:p>
            <a:pPr marL="0" indent="0">
              <a:lnSpc>
                <a:spcPct val="80000"/>
              </a:lnSpc>
              <a:buNone/>
            </a:pPr>
            <a:r>
              <a:rPr lang="en-US" altLang="en-US" sz="1400" dirty="0" smtClean="0">
                <a:solidFill>
                  <a:schemeClr val="tx1"/>
                </a:solidFill>
              </a:rPr>
              <a:t>/Files/Report%20Files/2001/Crossing-the-Quality-</a:t>
            </a:r>
          </a:p>
          <a:p>
            <a:pPr marL="0" indent="0">
              <a:lnSpc>
                <a:spcPct val="80000"/>
              </a:lnSpc>
              <a:buNone/>
            </a:pPr>
            <a:endParaRPr lang="en-US" altLang="en-US" sz="1400" dirty="0" smtClean="0">
              <a:solidFill>
                <a:schemeClr val="tx1"/>
              </a:solidFill>
            </a:endParaRPr>
          </a:p>
          <a:p>
            <a:pPr marL="0" indent="0">
              <a:lnSpc>
                <a:spcPct val="80000"/>
              </a:lnSpc>
              <a:buNone/>
            </a:pPr>
            <a:r>
              <a:rPr lang="en-US" altLang="en-US" sz="1400" dirty="0" smtClean="0">
                <a:solidFill>
                  <a:schemeClr val="tx1"/>
                </a:solidFill>
              </a:rPr>
              <a:t>World Health Organization.(2007).The world health report 2007: A safer future: Global public health security in the 21st century. Retrieved from </a:t>
            </a:r>
            <a:r>
              <a:rPr lang="en-US" altLang="en-US" sz="1400" dirty="0" smtClean="0">
                <a:solidFill>
                  <a:schemeClr val="tx1"/>
                </a:solidFill>
                <a:hlinkClick r:id="rId6"/>
              </a:rPr>
              <a:t>http://www.who.int/whr/2007/07_overview_en.pdf</a:t>
            </a:r>
            <a:endParaRPr lang="en-US" altLang="en-US" sz="1400" dirty="0" smtClean="0">
              <a:solidFill>
                <a:schemeClr val="tx1"/>
              </a:solidFill>
            </a:endParaRPr>
          </a:p>
          <a:p>
            <a:pPr marL="0" indent="0">
              <a:lnSpc>
                <a:spcPct val="80000"/>
              </a:lnSpc>
              <a:buNone/>
            </a:pPr>
            <a:endParaRPr lang="en-US" altLang="en-US" sz="1400" dirty="0" smtClean="0">
              <a:solidFill>
                <a:schemeClr val="tx1"/>
              </a:solidFill>
            </a:endParaRPr>
          </a:p>
          <a:p>
            <a:pPr marL="0" indent="0">
              <a:lnSpc>
                <a:spcPct val="80000"/>
              </a:lnSpc>
              <a:buNone/>
            </a:pPr>
            <a:r>
              <a:rPr lang="en-US" altLang="en-US" sz="1400" dirty="0" smtClean="0">
                <a:solidFill>
                  <a:schemeClr val="tx1"/>
                </a:solidFill>
              </a:rPr>
              <a:t> </a:t>
            </a:r>
            <a:endParaRPr lang="en-US" altLang="en-US" sz="1400" dirty="0" smtClean="0">
              <a:solidFill>
                <a:schemeClr val="tx1"/>
              </a:solidFill>
            </a:endParaRPr>
          </a:p>
          <a:p>
            <a:pPr marL="0" indent="0">
              <a:lnSpc>
                <a:spcPct val="80000"/>
              </a:lnSpc>
              <a:buNone/>
            </a:pPr>
            <a:endParaRPr lang="en-US" altLang="en-US" sz="1100" dirty="0" smtClean="0">
              <a:solidFill>
                <a:schemeClr val="tx1"/>
              </a:solidFill>
            </a:endParaRPr>
          </a:p>
          <a:p>
            <a:pPr>
              <a:lnSpc>
                <a:spcPct val="80000"/>
              </a:lnSpc>
            </a:pPr>
            <a:endParaRPr lang="en-US" altLang="en-US" sz="1800" dirty="0" smtClean="0">
              <a:solidFill>
                <a:schemeClr val="tx1"/>
              </a:solidFill>
            </a:endParaRPr>
          </a:p>
          <a:p>
            <a:pPr>
              <a:lnSpc>
                <a:spcPct val="80000"/>
              </a:lnSpc>
            </a:pPr>
            <a:endParaRPr lang="en-US" altLang="en-US" sz="1800" dirty="0" smtClean="0">
              <a:solidFill>
                <a:schemeClr val="tx1"/>
              </a:solidFill>
            </a:endParaRPr>
          </a:p>
          <a:p>
            <a:pPr>
              <a:lnSpc>
                <a:spcPct val="80000"/>
              </a:lnSpc>
            </a:pPr>
            <a:endParaRPr lang="en-US" altLang="en-US" sz="1800" dirty="0" smtClean="0">
              <a:solidFill>
                <a:schemeClr val="tx1"/>
              </a:solidFill>
            </a:endParaRPr>
          </a:p>
        </p:txBody>
      </p:sp>
    </p:spTree>
    <p:extLst>
      <p:ext uri="{BB962C8B-B14F-4D97-AF65-F5344CB8AC3E}">
        <p14:creationId xmlns:p14="http://schemas.microsoft.com/office/powerpoint/2010/main" val="3786309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dirty="0" smtClean="0">
                <a:solidFill>
                  <a:schemeClr val="tx1"/>
                </a:solidFill>
              </a:rPr>
              <a:t>The End </a:t>
            </a:r>
            <a:r>
              <a:rPr lang="en-US" altLang="en-US" sz="4000" dirty="0" smtClean="0">
                <a:solidFill>
                  <a:schemeClr val="tx1"/>
                </a:solidFill>
              </a:rPr>
              <a:t> </a:t>
            </a:r>
            <a:endParaRPr lang="en-US" altLang="en-US" sz="4000" dirty="0">
              <a:solidFill>
                <a:schemeClr val="tx1"/>
              </a:solidFill>
            </a:endParaRPr>
          </a:p>
        </p:txBody>
      </p:sp>
      <p:sp>
        <p:nvSpPr>
          <p:cNvPr id="60419" name="Rectangle 3"/>
          <p:cNvSpPr>
            <a:spLocks noGrp="1" noChangeArrowheads="1"/>
          </p:cNvSpPr>
          <p:nvPr>
            <p:ph type="body" idx="1"/>
          </p:nvPr>
        </p:nvSpPr>
        <p:spPr>
          <a:xfrm>
            <a:off x="1825625" y="1647371"/>
            <a:ext cx="7318376" cy="5188858"/>
          </a:xfrm>
        </p:spPr>
        <p:txBody>
          <a:bodyPr/>
          <a:lstStyle/>
          <a:p>
            <a:pPr marL="0" indent="0">
              <a:lnSpc>
                <a:spcPct val="80000"/>
              </a:lnSpc>
              <a:buNone/>
            </a:pPr>
            <a:endParaRPr lang="en-US" altLang="en-US" sz="1200" dirty="0" smtClean="0">
              <a:solidFill>
                <a:schemeClr val="tx1"/>
              </a:solidFill>
            </a:endParaRPr>
          </a:p>
          <a:p>
            <a:pPr marL="0" indent="0">
              <a:lnSpc>
                <a:spcPct val="80000"/>
              </a:lnSpc>
              <a:buNone/>
            </a:pPr>
            <a:r>
              <a:rPr lang="en-US" altLang="en-US" sz="5400" dirty="0" smtClean="0">
                <a:solidFill>
                  <a:schemeClr val="tx1"/>
                </a:solidFill>
              </a:rPr>
              <a:t>Thank you </a:t>
            </a:r>
          </a:p>
          <a:p>
            <a:pPr>
              <a:lnSpc>
                <a:spcPct val="80000"/>
              </a:lnSpc>
            </a:pPr>
            <a:endParaRPr lang="en-US" altLang="en-US" sz="1800" dirty="0" smtClean="0">
              <a:solidFill>
                <a:schemeClr val="tx1"/>
              </a:solidFill>
            </a:endParaRPr>
          </a:p>
          <a:p>
            <a:pPr>
              <a:lnSpc>
                <a:spcPct val="80000"/>
              </a:lnSpc>
            </a:pPr>
            <a:endParaRPr lang="en-US" altLang="en-US" sz="1800" dirty="0" smtClean="0">
              <a:solidFill>
                <a:schemeClr val="tx1"/>
              </a:solidFill>
            </a:endParaRPr>
          </a:p>
          <a:p>
            <a:pPr>
              <a:lnSpc>
                <a:spcPct val="80000"/>
              </a:lnSpc>
            </a:pPr>
            <a:endParaRPr lang="en-US" altLang="en-US" sz="1800" dirty="0" smtClean="0">
              <a:solidFill>
                <a:schemeClr val="tx1"/>
              </a:solidFill>
            </a:endParaRPr>
          </a:p>
        </p:txBody>
      </p:sp>
    </p:spTree>
    <p:extLst>
      <p:ext uri="{BB962C8B-B14F-4D97-AF65-F5344CB8AC3E}">
        <p14:creationId xmlns:p14="http://schemas.microsoft.com/office/powerpoint/2010/main" val="2403977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p:txBody>
          <a:bodyPr/>
          <a:lstStyle/>
          <a:p>
            <a:pPr algn="ctr"/>
            <a:r>
              <a:rPr lang="en-US" altLang="en-US" sz="4000" dirty="0" smtClean="0"/>
              <a:t>Agenda</a:t>
            </a:r>
            <a:endParaRPr lang="ru-RU" altLang="en-US" sz="4000" dirty="0"/>
          </a:p>
        </p:txBody>
      </p:sp>
      <p:sp>
        <p:nvSpPr>
          <p:cNvPr id="17415" name="Rectangle 7"/>
          <p:cNvSpPr>
            <a:spLocks noGrp="1" noChangeArrowheads="1"/>
          </p:cNvSpPr>
          <p:nvPr>
            <p:ph type="body" idx="1"/>
          </p:nvPr>
        </p:nvSpPr>
        <p:spPr/>
        <p:txBody>
          <a:bodyPr/>
          <a:lstStyle/>
          <a:p>
            <a:pPr>
              <a:lnSpc>
                <a:spcPct val="80000"/>
              </a:lnSpc>
            </a:pPr>
            <a:r>
              <a:rPr lang="en-US" altLang="ko-KR" sz="1800" dirty="0" smtClean="0">
                <a:latin typeface="Verdana" panose="020B0604030504040204" pitchFamily="34" charset="0"/>
                <a:ea typeface="굴림" panose="020B0600000101010101" pitchFamily="34" charset="-127"/>
              </a:rPr>
              <a:t>Database Systems</a:t>
            </a:r>
          </a:p>
          <a:p>
            <a:pPr>
              <a:lnSpc>
                <a:spcPct val="80000"/>
              </a:lnSpc>
            </a:pPr>
            <a:r>
              <a:rPr lang="en-US" altLang="ko-KR" sz="1800" dirty="0" smtClean="0">
                <a:latin typeface="Verdana" panose="020B0604030504040204" pitchFamily="34" charset="0"/>
                <a:ea typeface="굴림" panose="020B0600000101010101" pitchFamily="34" charset="-127"/>
              </a:rPr>
              <a:t>Electronic Patient Information</a:t>
            </a:r>
          </a:p>
          <a:p>
            <a:pPr>
              <a:lnSpc>
                <a:spcPct val="80000"/>
              </a:lnSpc>
            </a:pPr>
            <a:r>
              <a:rPr lang="en-US" altLang="ko-KR" sz="1800" dirty="0" smtClean="0">
                <a:latin typeface="Verdana" panose="020B0604030504040204" pitchFamily="34" charset="0"/>
                <a:ea typeface="굴림" panose="020B0600000101010101" pitchFamily="34" charset="-127"/>
              </a:rPr>
              <a:t>Application Project Management Projects</a:t>
            </a:r>
          </a:p>
          <a:p>
            <a:pPr>
              <a:lnSpc>
                <a:spcPct val="80000"/>
              </a:lnSpc>
            </a:pPr>
            <a:r>
              <a:rPr lang="en-US" altLang="ko-KR" sz="1800" dirty="0" smtClean="0">
                <a:latin typeface="Verdana" panose="020B0604030504040204" pitchFamily="34" charset="0"/>
                <a:ea typeface="굴림" panose="020B0600000101010101" pitchFamily="34" charset="-127"/>
              </a:rPr>
              <a:t>Integration of System Life Cycles</a:t>
            </a:r>
          </a:p>
          <a:p>
            <a:pPr>
              <a:lnSpc>
                <a:spcPct val="80000"/>
              </a:lnSpc>
            </a:pPr>
            <a:r>
              <a:rPr lang="en-US" altLang="ko-KR" sz="1800" dirty="0" smtClean="0">
                <a:latin typeface="Verdana" panose="020B0604030504040204" pitchFamily="34" charset="0"/>
                <a:ea typeface="굴림" panose="020B0600000101010101" pitchFamily="34" charset="-127"/>
              </a:rPr>
              <a:t>Needs for System Integration</a:t>
            </a:r>
          </a:p>
          <a:p>
            <a:pPr>
              <a:lnSpc>
                <a:spcPct val="80000"/>
              </a:lnSpc>
            </a:pPr>
            <a:r>
              <a:rPr lang="en-US" altLang="ko-KR" sz="1800" dirty="0" smtClean="0">
                <a:latin typeface="Verdana" panose="020B0604030504040204" pitchFamily="34" charset="0"/>
                <a:ea typeface="굴림" panose="020B0600000101010101" pitchFamily="34" charset="-127"/>
              </a:rPr>
              <a:t>Ongoing System Maintenance Requirements</a:t>
            </a:r>
          </a:p>
          <a:p>
            <a:pPr>
              <a:lnSpc>
                <a:spcPct val="80000"/>
              </a:lnSpc>
            </a:pPr>
            <a:r>
              <a:rPr lang="en-US" altLang="ko-KR" sz="1800" dirty="0" smtClean="0">
                <a:latin typeface="Verdana" panose="020B0604030504040204" pitchFamily="34" charset="0"/>
                <a:ea typeface="굴림" panose="020B0600000101010101" pitchFamily="34" charset="-127"/>
              </a:rPr>
              <a:t>Project Resources Needs</a:t>
            </a:r>
          </a:p>
          <a:p>
            <a:pPr>
              <a:lnSpc>
                <a:spcPct val="80000"/>
              </a:lnSpc>
            </a:pPr>
            <a:r>
              <a:rPr lang="en-US" altLang="ko-KR" sz="1800" dirty="0" smtClean="0">
                <a:latin typeface="Verdana" panose="020B0604030504040204" pitchFamily="34" charset="0"/>
                <a:ea typeface="굴림" panose="020B0600000101010101" pitchFamily="34" charset="-127"/>
              </a:rPr>
              <a:t>System Implementation Successes and Failures</a:t>
            </a:r>
          </a:p>
          <a:p>
            <a:pPr>
              <a:lnSpc>
                <a:spcPct val="80000"/>
              </a:lnSpc>
            </a:pPr>
            <a:r>
              <a:rPr lang="en-US" altLang="ko-KR" sz="1800" dirty="0" smtClean="0">
                <a:latin typeface="Verdana" panose="020B0604030504040204" pitchFamily="34" charset="0"/>
                <a:ea typeface="굴림" panose="020B0600000101010101" pitchFamily="34" charset="-127"/>
              </a:rPr>
              <a:t>Plan End User Training</a:t>
            </a:r>
          </a:p>
          <a:p>
            <a:pPr>
              <a:lnSpc>
                <a:spcPct val="80000"/>
              </a:lnSpc>
            </a:pPr>
            <a:r>
              <a:rPr lang="en-US" altLang="ko-KR" sz="1800" dirty="0" smtClean="0">
                <a:latin typeface="Verdana" panose="020B0604030504040204" pitchFamily="34" charset="0"/>
                <a:ea typeface="굴림" panose="020B0600000101010101" pitchFamily="34" charset="-127"/>
              </a:rPr>
              <a:t>Pre/Post Implementation</a:t>
            </a:r>
          </a:p>
          <a:p>
            <a:pPr>
              <a:lnSpc>
                <a:spcPct val="80000"/>
              </a:lnSpc>
            </a:pPr>
            <a:r>
              <a:rPr lang="en-US" altLang="ko-KR" sz="1800" dirty="0" smtClean="0">
                <a:latin typeface="Verdana" panose="020B0604030504040204" pitchFamily="34" charset="0"/>
                <a:ea typeface="굴림" panose="020B0600000101010101" pitchFamily="34" charset="-127"/>
              </a:rPr>
              <a:t>Process Selecting New Systems</a:t>
            </a:r>
          </a:p>
          <a:p>
            <a:pPr>
              <a:lnSpc>
                <a:spcPct val="80000"/>
              </a:lnSpc>
            </a:pPr>
            <a:r>
              <a:rPr lang="en-US" altLang="ko-KR" sz="1800" dirty="0" smtClean="0">
                <a:latin typeface="Verdana" panose="020B0604030504040204" pitchFamily="34" charset="0"/>
                <a:ea typeface="굴림" panose="020B0600000101010101" pitchFamily="34" charset="-127"/>
              </a:rPr>
              <a:t>Strategies RFP Development Process</a:t>
            </a:r>
          </a:p>
          <a:p>
            <a:pPr>
              <a:lnSpc>
                <a:spcPct val="80000"/>
              </a:lnSpc>
            </a:pPr>
            <a:r>
              <a:rPr lang="en-US" altLang="ko-KR" sz="1800" dirty="0" smtClean="0">
                <a:latin typeface="Verdana" panose="020B0604030504040204" pitchFamily="34" charset="0"/>
                <a:ea typeface="굴림" panose="020B0600000101010101" pitchFamily="34" charset="-127"/>
              </a:rPr>
              <a:t>Importance of System Documentation</a:t>
            </a:r>
          </a:p>
          <a:p>
            <a:pPr>
              <a:lnSpc>
                <a:spcPct val="80000"/>
              </a:lnSpc>
            </a:pPr>
            <a:r>
              <a:rPr lang="en-US" altLang="ko-KR" sz="1800" dirty="0" smtClean="0">
                <a:latin typeface="Verdana" panose="020B0604030504040204" pitchFamily="34" charset="0"/>
                <a:ea typeface="굴림" panose="020B0600000101010101" pitchFamily="34" charset="-127"/>
              </a:rPr>
              <a:t>Security of Electronic Patient Information</a:t>
            </a:r>
          </a:p>
          <a:p>
            <a:pPr>
              <a:lnSpc>
                <a:spcPct val="80000"/>
              </a:lnSpc>
            </a:pPr>
            <a:r>
              <a:rPr lang="en-US" altLang="ko-KR" sz="1800" dirty="0" smtClean="0">
                <a:latin typeface="Verdana" panose="020B0604030504040204" pitchFamily="34" charset="0"/>
                <a:ea typeface="굴림" panose="020B0600000101010101" pitchFamily="34" charset="-127"/>
              </a:rPr>
              <a:t>References</a:t>
            </a: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endParaRPr lang="ru-RU" altLang="en-US" sz="1800" dirty="0"/>
          </a:p>
          <a:p>
            <a:pPr>
              <a:lnSpc>
                <a:spcPct val="80000"/>
              </a:lnSpc>
            </a:pPr>
            <a:endParaRPr lang="ru-RU" alt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Database Systems</a:t>
            </a:r>
            <a:endParaRPr lang="en-US" altLang="en-US" sz="4000" dirty="0">
              <a:solidFill>
                <a:schemeClr val="tx1"/>
              </a:solidFill>
            </a:endParaRPr>
          </a:p>
        </p:txBody>
      </p:sp>
      <p:sp>
        <p:nvSpPr>
          <p:cNvPr id="60419" name="Rectangle 3"/>
          <p:cNvSpPr>
            <a:spLocks noGrp="1" noChangeArrowheads="1"/>
          </p:cNvSpPr>
          <p:nvPr>
            <p:ph type="body" idx="1"/>
          </p:nvPr>
        </p:nvSpPr>
        <p:spPr>
          <a:xfrm>
            <a:off x="1981200" y="1905000"/>
            <a:ext cx="7162800" cy="4953000"/>
          </a:xfrm>
        </p:spPr>
        <p:txBody>
          <a:bodyPr/>
          <a:lstStyle/>
          <a:p>
            <a:pPr>
              <a:lnSpc>
                <a:spcPct val="80000"/>
              </a:lnSpc>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Data systems assortment of components working together with a variation of elements</a:t>
            </a:r>
          </a:p>
          <a:p>
            <a:pPr marL="0" indent="0">
              <a:lnSpc>
                <a:spcPct val="80000"/>
              </a:lnSpc>
              <a:buNone/>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System life cycle relationships with data systems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Set of processes elaborately defined</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Data capturing and data storage</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Data base distinctive beginnings </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Presentation of facts or information created in computer readable form</a:t>
            </a:r>
            <a:endParaRPr lang="en-US" altLang="en-US" sz="1800" dirty="0">
              <a:solidFill>
                <a:schemeClr val="tx1"/>
              </a:solidFill>
            </a:endParaRPr>
          </a:p>
          <a:p>
            <a:pPr>
              <a:lnSpc>
                <a:spcPct val="80000"/>
              </a:lnSpc>
            </a:pPr>
            <a:endParaRPr lang="en-US" altLang="en-US" sz="1800" dirty="0" smtClean="0">
              <a:solidFill>
                <a:schemeClr val="tx1"/>
              </a:solidFill>
            </a:endParaRPr>
          </a:p>
          <a:p>
            <a:pPr>
              <a:lnSpc>
                <a:spcPct val="80000"/>
              </a:lnSpc>
            </a:pPr>
            <a:r>
              <a:rPr lang="en-US" altLang="en-US" sz="1800" dirty="0" smtClean="0">
                <a:solidFill>
                  <a:schemeClr val="tx1"/>
                </a:solidFill>
              </a:rPr>
              <a:t>Data quality and integrity of information </a:t>
            </a:r>
          </a:p>
          <a:p>
            <a:pPr>
              <a:lnSpc>
                <a:spcPct val="80000"/>
              </a:lnSpc>
            </a:pPr>
            <a:endParaRPr lang="en-US" altLang="en-US" sz="1800" dirty="0">
              <a:solidFill>
                <a:schemeClr val="tx1"/>
              </a:solidFill>
            </a:endParaRPr>
          </a:p>
          <a:p>
            <a:pPr marL="0" indent="0">
              <a:lnSpc>
                <a:spcPct val="80000"/>
              </a:lnSpc>
              <a:buNone/>
            </a:pPr>
            <a:r>
              <a:rPr lang="en-US" altLang="en-US" sz="1200" dirty="0">
                <a:solidFill>
                  <a:schemeClr val="tx1"/>
                </a:solidFill>
              </a:rPr>
              <a:t> </a:t>
            </a:r>
            <a:r>
              <a:rPr lang="en-US" altLang="en-US" sz="1200" dirty="0" smtClean="0">
                <a:solidFill>
                  <a:schemeClr val="tx1"/>
                </a:solidFill>
              </a:rPr>
              <a:t>      Alhadi, N., &amp; Ahmad, K. (2012). Query tuning in oracle database. Journal of Computer Science,   </a:t>
            </a:r>
          </a:p>
          <a:p>
            <a:pPr marL="0" indent="0">
              <a:lnSpc>
                <a:spcPct val="80000"/>
              </a:lnSpc>
              <a:buNone/>
            </a:pPr>
            <a:r>
              <a:rPr lang="en-US" altLang="en-US" sz="1200" dirty="0" smtClean="0">
                <a:solidFill>
                  <a:schemeClr val="tx1"/>
                </a:solidFill>
              </a:rPr>
              <a:t>       8(11), 1889-1896.</a:t>
            </a:r>
          </a:p>
          <a:p>
            <a:pPr>
              <a:lnSpc>
                <a:spcPct val="80000"/>
              </a:lnSpc>
            </a:pPr>
            <a:endParaRPr lang="en-US" altLang="en-US" sz="1000" dirty="0" smtClean="0">
              <a:solidFill>
                <a:schemeClr val="tx1"/>
              </a:solidFill>
            </a:endParaRPr>
          </a:p>
          <a:p>
            <a:pPr>
              <a:lnSpc>
                <a:spcPct val="80000"/>
              </a:lnSpc>
            </a:pPr>
            <a:endParaRPr lang="en-US" altLang="en-US" sz="1800" dirty="0" smtClean="0">
              <a:solidFill>
                <a:schemeClr val="tx1"/>
              </a:solidFill>
            </a:endParaRPr>
          </a:p>
          <a:p>
            <a:pPr marL="0" indent="0">
              <a:lnSpc>
                <a:spcPct val="80000"/>
              </a:lnSpc>
              <a:buNone/>
            </a:pPr>
            <a:endParaRPr lang="en-US" altLang="en-US" sz="1800" dirty="0" smtClean="0">
              <a:solidFill>
                <a:schemeClr val="tx1"/>
              </a:solidFill>
            </a:endParaRPr>
          </a:p>
          <a:p>
            <a:pPr>
              <a:lnSpc>
                <a:spcPct val="80000"/>
              </a:lnSpc>
            </a:pPr>
            <a:endParaRPr lang="en-US" altLang="en-US" sz="1800" dirty="0">
              <a:solidFill>
                <a:schemeClr val="tx1"/>
              </a:solidFill>
            </a:endParaRPr>
          </a:p>
          <a:p>
            <a:r>
              <a:rPr lang="en-US" sz="1800" dirty="0" smtClean="0"/>
              <a:t>Refe</a:t>
            </a:r>
            <a:endParaRPr lang="en-US" altLang="en-US" sz="18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Application Project Management Concepts</a:t>
            </a:r>
            <a:endParaRPr lang="en-US" altLang="en-US" sz="4000" dirty="0">
              <a:solidFill>
                <a:schemeClr val="tx1"/>
              </a:solidFill>
            </a:endParaRPr>
          </a:p>
        </p:txBody>
      </p:sp>
      <p:sp>
        <p:nvSpPr>
          <p:cNvPr id="60419" name="Rectangle 3"/>
          <p:cNvSpPr>
            <a:spLocks noGrp="1" noChangeArrowheads="1"/>
          </p:cNvSpPr>
          <p:nvPr>
            <p:ph type="body" idx="1"/>
          </p:nvPr>
        </p:nvSpPr>
        <p:spPr>
          <a:xfrm>
            <a:off x="1981200" y="1981200"/>
            <a:ext cx="6934200" cy="4724400"/>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Implementation of Electronic Medical Records(EMR)</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Examination of different aspects of EMR systems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Evaluation of system application conditions end users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Monitoring employee user high performance levels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Measuring system integration overall functionality </a:t>
            </a:r>
          </a:p>
          <a:p>
            <a:pPr>
              <a:lnSpc>
                <a:spcPct val="80000"/>
              </a:lnSpc>
            </a:pPr>
            <a:endParaRPr lang="en-US" altLang="en-US"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en-US" sz="1800" dirty="0" smtClean="0">
                <a:solidFill>
                  <a:schemeClr val="tx1"/>
                </a:solidFill>
                <a:latin typeface="Verdana" panose="020B0604030504040204" pitchFamily="34" charset="0"/>
                <a:ea typeface="굴림" panose="020B0600000101010101" pitchFamily="34" charset="-127"/>
              </a:rPr>
              <a:t>Implementation of EMR with new resources</a:t>
            </a:r>
          </a:p>
          <a:p>
            <a:pPr>
              <a:lnSpc>
                <a:spcPct val="80000"/>
              </a:lnSpc>
            </a:pPr>
            <a:endParaRPr lang="en-US" altLang="en-US"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en-US" sz="1800" dirty="0" smtClean="0">
                <a:solidFill>
                  <a:schemeClr val="tx1"/>
                </a:solidFill>
                <a:latin typeface="Verdana" panose="020B0604030504040204" pitchFamily="34" charset="0"/>
                <a:ea typeface="굴림" panose="020B0600000101010101" pitchFamily="34" charset="-127"/>
              </a:rPr>
              <a:t>Choosing best cost effective framework</a:t>
            </a:r>
          </a:p>
          <a:p>
            <a:pPr>
              <a:lnSpc>
                <a:spcPct val="80000"/>
              </a:lnSpc>
            </a:pPr>
            <a:endParaRPr lang="en-US" altLang="en-US"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en-US" sz="1800" dirty="0" smtClean="0">
                <a:solidFill>
                  <a:schemeClr val="tx1"/>
                </a:solidFill>
                <a:latin typeface="Verdana" panose="020B0604030504040204" pitchFamily="34" charset="0"/>
                <a:ea typeface="굴림" panose="020B0600000101010101" pitchFamily="34" charset="-127"/>
              </a:rPr>
              <a:t>Methodology model for EMR</a:t>
            </a:r>
          </a:p>
          <a:p>
            <a:pPr>
              <a:lnSpc>
                <a:spcPct val="80000"/>
              </a:lnSpc>
            </a:pPr>
            <a:endParaRPr lang="en-US" altLang="en-US" sz="1800" dirty="0">
              <a:solidFill>
                <a:schemeClr val="tx1"/>
              </a:solidFill>
              <a:latin typeface="Verdana" panose="020B0604030504040204" pitchFamily="34" charset="0"/>
              <a:ea typeface="굴림" panose="020B0600000101010101" pitchFamily="34" charset="-127"/>
            </a:endParaRPr>
          </a:p>
          <a:p>
            <a:pPr marL="0" indent="0">
              <a:lnSpc>
                <a:spcPct val="80000"/>
              </a:lnSpc>
              <a:buNone/>
            </a:pPr>
            <a:endParaRPr lang="en-US" altLang="en-US" sz="1800" dirty="0" smtClean="0">
              <a:solidFill>
                <a:schemeClr val="tx1"/>
              </a:solidFill>
              <a:latin typeface="Verdana" panose="020B0604030504040204" pitchFamily="34" charset="0"/>
              <a:ea typeface="굴림" panose="020B0600000101010101" pitchFamily="34" charset="-127"/>
            </a:endParaRP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1237542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381000"/>
            <a:ext cx="7318376" cy="715963"/>
          </a:xfrm>
        </p:spPr>
        <p:txBody>
          <a:bodyPr/>
          <a:lstStyle/>
          <a:p>
            <a:r>
              <a:rPr lang="en-US" altLang="en-US" dirty="0" smtClean="0">
                <a:solidFill>
                  <a:schemeClr val="tx1"/>
                </a:solidFill>
              </a:rPr>
              <a:t>System Life Cycle</a:t>
            </a:r>
            <a:endParaRPr lang="en-US" altLang="en-US" sz="4000" dirty="0">
              <a:solidFill>
                <a:schemeClr val="tx1"/>
              </a:solidFill>
            </a:endParaRPr>
          </a:p>
        </p:txBody>
      </p:sp>
      <p:sp>
        <p:nvSpPr>
          <p:cNvPr id="60419" name="Rectangle 3"/>
          <p:cNvSpPr>
            <a:spLocks noGrp="1" noChangeArrowheads="1"/>
          </p:cNvSpPr>
          <p:nvPr>
            <p:ph type="body" idx="1"/>
          </p:nvPr>
        </p:nvSpPr>
        <p:spPr>
          <a:xfrm>
            <a:off x="2005262" y="1096962"/>
            <a:ext cx="6986337" cy="5913437"/>
          </a:xfrm>
        </p:spPr>
        <p:txBody>
          <a:bodyPr/>
          <a:lstStyle/>
          <a:p>
            <a:pPr marL="0" indent="0">
              <a:lnSpc>
                <a:spcPct val="80000"/>
              </a:lnSpc>
              <a:buNone/>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Accommodating properties that will enhance functionality during system life cycle</a:t>
            </a:r>
          </a:p>
          <a:p>
            <a:pPr marL="0" indent="0">
              <a:lnSpc>
                <a:spcPct val="80000"/>
              </a:lnSpc>
              <a:buNone/>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Database systems functioning with components divergent between varieties of elements through out the system life cycle</a:t>
            </a:r>
          </a:p>
          <a:p>
            <a:pPr marL="0" indent="0">
              <a:lnSpc>
                <a:spcPct val="80000"/>
              </a:lnSpc>
              <a:buNone/>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Relationship of system life cycle and database systems exist impacting a distinctive beginning and end</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System life cycle as a composite of diverse processes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Arraignment of individual processes determine the system life cycle results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Significance of systems life cycle in database systems includes accommodating properties enhancing efficiency and functionality of the database.</a:t>
            </a:r>
          </a:p>
          <a:p>
            <a:pPr marL="0" indent="0">
              <a:lnSpc>
                <a:spcPct val="80000"/>
              </a:lnSpc>
              <a:buNone/>
            </a:pPr>
            <a:endParaRPr lang="en-US" altLang="ko-KR" sz="1800" dirty="0" smtClean="0">
              <a:solidFill>
                <a:schemeClr val="tx1"/>
              </a:solidFill>
              <a:latin typeface="Verdana" panose="020B0604030504040204" pitchFamily="34" charset="0"/>
              <a:ea typeface="굴림" panose="020B0600000101010101" pitchFamily="34" charset="-127"/>
            </a:endParaRPr>
          </a:p>
          <a:p>
            <a:pPr marL="0" indent="0">
              <a:lnSpc>
                <a:spcPct val="80000"/>
              </a:lnSpc>
              <a:buNone/>
            </a:pPr>
            <a:r>
              <a:rPr lang="en-US" altLang="ko-KR" sz="1200" dirty="0" smtClean="0">
                <a:solidFill>
                  <a:schemeClr val="tx1"/>
                </a:solidFill>
                <a:latin typeface="Verdana" panose="020B0604030504040204" pitchFamily="34" charset="0"/>
                <a:ea typeface="굴림" panose="020B0600000101010101" pitchFamily="34" charset="-127"/>
              </a:rPr>
              <a:t>Lundteigen, A. M., Rausand, M., &amp; Utne, B. I. (2009). Integrating RAMS engineering and 	management with the safety life cycle of IEC 61508. Reliability Engineering &amp; System 	Safety, 94(12), 1894–1903. </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endParaRPr lang="en-US" altLang="en-US" sz="1800" dirty="0">
              <a:solidFill>
                <a:schemeClr val="tx1"/>
              </a:solidFill>
            </a:endParaRP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3008630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4" y="685800"/>
            <a:ext cx="7013575" cy="715963"/>
          </a:xfrm>
        </p:spPr>
        <p:txBody>
          <a:bodyPr/>
          <a:lstStyle/>
          <a:p>
            <a:r>
              <a:rPr lang="en-US" altLang="en-US" sz="4000" dirty="0" smtClean="0">
                <a:solidFill>
                  <a:schemeClr val="tx1"/>
                </a:solidFill>
              </a:rPr>
              <a:t>Ongoing </a:t>
            </a:r>
            <a:r>
              <a:rPr lang="en-US" altLang="en-US" dirty="0" smtClean="0">
                <a:solidFill>
                  <a:schemeClr val="tx1"/>
                </a:solidFill>
              </a:rPr>
              <a:t>System Maintenance Requirements</a:t>
            </a:r>
            <a:endParaRPr lang="en-US" altLang="en-US" sz="4000" dirty="0">
              <a:solidFill>
                <a:schemeClr val="tx1"/>
              </a:solidFill>
            </a:endParaRPr>
          </a:p>
        </p:txBody>
      </p:sp>
      <p:sp>
        <p:nvSpPr>
          <p:cNvPr id="60419" name="Rectangle 3"/>
          <p:cNvSpPr>
            <a:spLocks noGrp="1" noChangeArrowheads="1"/>
          </p:cNvSpPr>
          <p:nvPr>
            <p:ph type="body" idx="1"/>
          </p:nvPr>
        </p:nvSpPr>
        <p:spPr>
          <a:xfrm>
            <a:off x="1904999" y="1676400"/>
            <a:ext cx="6934200" cy="5181600"/>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Important process of system maintenance facilitating effective and uninterrupted performance</a:t>
            </a:r>
          </a:p>
          <a:p>
            <a:pPr>
              <a:lnSpc>
                <a:spcPct val="80000"/>
              </a:lnSpc>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Allowing the system to adapt to new system requirements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Need for systematization to facilitate easy identification of the needs for maintenance</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Suitable platform to monitor the system maintenance changes and updates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Routine maintenance schedule to address complex updates and change of complex technology</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marL="0" indent="0">
              <a:lnSpc>
                <a:spcPct val="80000"/>
              </a:lnSpc>
              <a:buNone/>
            </a:pPr>
            <a:endParaRPr lang="en-US" altLang="en-US" sz="1800" dirty="0" smtClean="0">
              <a:solidFill>
                <a:schemeClr val="tx1"/>
              </a:solidFill>
            </a:endParaRPr>
          </a:p>
          <a:p>
            <a:pPr marL="0" indent="0">
              <a:lnSpc>
                <a:spcPct val="80000"/>
              </a:lnSpc>
              <a:buNone/>
            </a:pPr>
            <a:r>
              <a:rPr lang="en-US" altLang="en-US" sz="1800" dirty="0" smtClean="0">
                <a:solidFill>
                  <a:schemeClr val="tx1"/>
                </a:solidFill>
              </a:rPr>
              <a:t>Guerrero, A. (2012). Planning a successful EMR project management strategy. Retrieved from </a:t>
            </a:r>
            <a:r>
              <a:rPr lang="en-US" altLang="en-US" sz="1800" dirty="0" smtClean="0">
                <a:solidFill>
                  <a:schemeClr val="tx1"/>
                </a:solidFill>
                <a:hlinkClick r:id="rId4"/>
              </a:rPr>
              <a:t>http://www.meaningfulusenetwork.com</a:t>
            </a:r>
            <a:endParaRPr lang="en-US" altLang="en-US" sz="1800" dirty="0" smtClean="0">
              <a:solidFill>
                <a:schemeClr val="tx1"/>
              </a:solidFill>
            </a:endParaRPr>
          </a:p>
          <a:p>
            <a:pPr marL="0" indent="0">
              <a:lnSpc>
                <a:spcPct val="80000"/>
              </a:lnSpc>
              <a:buNone/>
            </a:pPr>
            <a:r>
              <a:rPr lang="en-US" altLang="en-US" sz="1800" dirty="0" smtClean="0">
                <a:solidFill>
                  <a:schemeClr val="tx1"/>
                </a:solidFill>
              </a:rPr>
              <a:t>/planning-a-successful-emr-project-management-strategy/</a:t>
            </a:r>
          </a:p>
          <a:p>
            <a:pPr marL="0" indent="0">
              <a:lnSpc>
                <a:spcPct val="80000"/>
              </a:lnSpc>
              <a:buNone/>
            </a:pPr>
            <a:endParaRPr lang="en-US" altLang="en-US" sz="1800" dirty="0" smtClean="0">
              <a:solidFill>
                <a:schemeClr val="tx1"/>
              </a:solidFill>
            </a:endParaRPr>
          </a:p>
          <a:p>
            <a:pPr>
              <a:lnSpc>
                <a:spcPct val="80000"/>
              </a:lnSpc>
            </a:pPr>
            <a:endParaRPr lang="en-US" altLang="en-US" sz="1800" dirty="0" smtClean="0">
              <a:solidFill>
                <a:schemeClr val="tx1"/>
              </a:solidFill>
            </a:endParaRP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3884489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Project Resource Needs</a:t>
            </a:r>
            <a:endParaRPr lang="en-US" altLang="en-US" sz="4000" dirty="0">
              <a:solidFill>
                <a:schemeClr val="tx1"/>
              </a:solidFill>
            </a:endParaRPr>
          </a:p>
        </p:txBody>
      </p:sp>
      <p:sp>
        <p:nvSpPr>
          <p:cNvPr id="60419" name="Rectangle 3"/>
          <p:cNvSpPr>
            <a:spLocks noGrp="1" noChangeArrowheads="1"/>
          </p:cNvSpPr>
          <p:nvPr>
            <p:ph type="body" idx="1"/>
          </p:nvPr>
        </p:nvSpPr>
        <p:spPr>
          <a:xfrm>
            <a:off x="2057400" y="1393742"/>
            <a:ext cx="6858000" cy="5464258"/>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Proper system skills set for database management</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Strong technical leadership for team management</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Excellent communication channels for systems team and end users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Managers platform that captures daily request for changes to system or database </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Organizations measurement tools to determine if the system needs are what the client needs and the end user is effective </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Project Management tools for all system and database team to follow critical deliverables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endParaRPr lang="en-US" altLang="en-US" sz="1800" dirty="0">
              <a:solidFill>
                <a:schemeClr val="tx1"/>
              </a:solidFill>
            </a:endParaRP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505944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System Implementation Successes and Failures</a:t>
            </a:r>
            <a:endParaRPr lang="en-US" altLang="en-US" sz="4000" dirty="0">
              <a:solidFill>
                <a:schemeClr val="tx1"/>
              </a:solidFill>
            </a:endParaRPr>
          </a:p>
        </p:txBody>
      </p:sp>
      <p:sp>
        <p:nvSpPr>
          <p:cNvPr id="60419" name="Rectangle 3"/>
          <p:cNvSpPr>
            <a:spLocks noGrp="1" noChangeArrowheads="1"/>
          </p:cNvSpPr>
          <p:nvPr>
            <p:ph type="body" idx="1"/>
          </p:nvPr>
        </p:nvSpPr>
        <p:spPr>
          <a:xfrm>
            <a:off x="2133600" y="1828800"/>
            <a:ext cx="7162800" cy="5638800"/>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Established processes and procedures for system failures and the impact to all users</a:t>
            </a:r>
          </a:p>
          <a:p>
            <a:pPr marL="0" indent="0">
              <a:lnSpc>
                <a:spcPct val="80000"/>
              </a:lnSpc>
              <a:buNone/>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Tracking system for successes that can be logged and accessed when similar system problems occur</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Internal processes to track failures that are outside the system environment(risk identified)</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Establish parameters for business rules that must remain constant during system fixes due to failures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Pre planning and post-planning processes that include contingency plans for system failures</a:t>
            </a:r>
          </a:p>
          <a:p>
            <a:pPr>
              <a:lnSpc>
                <a:spcPct val="80000"/>
              </a:lnSpc>
            </a:pPr>
            <a:endParaRPr lang="en-US" altLang="ko-KR" sz="1800" dirty="0" smtClean="0">
              <a:solidFill>
                <a:schemeClr val="tx1"/>
              </a:solidFill>
              <a:latin typeface="Verdana" panose="020B0604030504040204" pitchFamily="34" charset="0"/>
              <a:ea typeface="굴림" panose="020B0600000101010101" pitchFamily="34" charset="-127"/>
            </a:endParaRPr>
          </a:p>
          <a:p>
            <a:pPr marL="0" indent="0">
              <a:lnSpc>
                <a:spcPct val="80000"/>
              </a:lnSpc>
              <a:buNone/>
            </a:pPr>
            <a:r>
              <a:rPr lang="en-US" altLang="ko-KR" sz="1200" dirty="0" smtClean="0">
                <a:solidFill>
                  <a:schemeClr val="tx1"/>
                </a:solidFill>
                <a:latin typeface="Verdana" panose="020B0604030504040204" pitchFamily="34" charset="0"/>
                <a:ea typeface="굴림" panose="020B0600000101010101" pitchFamily="34" charset="-127"/>
              </a:rPr>
              <a:t>Guerrero, A. (2012). Planning a successful EMR project management strategy. Retrieved from http://www.meaningfulusenetwork.com/planning-a-successful-emr-project-management-strategy/</a:t>
            </a:r>
          </a:p>
          <a:p>
            <a:pPr>
              <a:lnSpc>
                <a:spcPct val="80000"/>
              </a:lnSpc>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endParaRPr lang="en-US" altLang="en-US" sz="1800" dirty="0">
              <a:solidFill>
                <a:schemeClr val="tx1"/>
              </a:solidFill>
            </a:endParaRP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2139625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685800"/>
            <a:ext cx="6421438" cy="715963"/>
          </a:xfrm>
        </p:spPr>
        <p:txBody>
          <a:bodyPr/>
          <a:lstStyle/>
          <a:p>
            <a:r>
              <a:rPr lang="en-US" altLang="en-US" sz="4000" dirty="0" smtClean="0">
                <a:solidFill>
                  <a:schemeClr val="tx1"/>
                </a:solidFill>
              </a:rPr>
              <a:t>Plan End User Training</a:t>
            </a:r>
            <a:endParaRPr lang="en-US" altLang="en-US" sz="4000" dirty="0">
              <a:solidFill>
                <a:schemeClr val="tx1"/>
              </a:solidFill>
            </a:endParaRPr>
          </a:p>
        </p:txBody>
      </p:sp>
      <p:sp>
        <p:nvSpPr>
          <p:cNvPr id="60419" name="Rectangle 3"/>
          <p:cNvSpPr>
            <a:spLocks noGrp="1" noChangeArrowheads="1"/>
          </p:cNvSpPr>
          <p:nvPr>
            <p:ph type="body" idx="1"/>
          </p:nvPr>
        </p:nvSpPr>
        <p:spPr>
          <a:xfrm>
            <a:off x="1905000" y="1600200"/>
            <a:ext cx="6934200" cy="4267200"/>
          </a:xfrm>
        </p:spPr>
        <p:txBody>
          <a:bodyPr/>
          <a:lstStyle/>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Computer Based Training for end users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Ensure end users have the resources and tools to address any technical changes or requests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Individual training for end users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Hands on classroom training modules</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Seminar style group demonstration </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1800" dirty="0" smtClean="0">
                <a:solidFill>
                  <a:schemeClr val="tx1"/>
                </a:solidFill>
                <a:latin typeface="Verdana" panose="020B0604030504040204" pitchFamily="34" charset="0"/>
                <a:ea typeface="굴림" panose="020B0600000101010101" pitchFamily="34" charset="-127"/>
              </a:rPr>
              <a:t>Provide an user manual training for ender user that is online accessible, print and mobile access</a:t>
            </a:r>
          </a:p>
          <a:p>
            <a:pPr marL="0" indent="0">
              <a:lnSpc>
                <a:spcPct val="80000"/>
              </a:lnSpc>
              <a:buNone/>
            </a:pPr>
            <a:endParaRPr lang="en-US" altLang="ko-KR" sz="1800" dirty="0" smtClean="0">
              <a:solidFill>
                <a:schemeClr val="tx1"/>
              </a:solidFill>
              <a:latin typeface="Verdana" panose="020B0604030504040204" pitchFamily="34" charset="0"/>
              <a:ea typeface="굴림" panose="020B0600000101010101" pitchFamily="34" charset="-127"/>
            </a:endParaRPr>
          </a:p>
          <a:p>
            <a:pPr>
              <a:lnSpc>
                <a:spcPct val="80000"/>
              </a:lnSpc>
            </a:pPr>
            <a:r>
              <a:rPr lang="en-US" altLang="en-US" sz="1800" dirty="0" smtClean="0">
                <a:solidFill>
                  <a:schemeClr val="tx1"/>
                </a:solidFill>
              </a:rPr>
              <a:t>RFP should ensure that all ender user requirements are met and systems are in place to track the RFP mandatory deliverables</a:t>
            </a:r>
            <a:endParaRPr lang="en-US" altLang="en-US" sz="1800" dirty="0">
              <a:solidFill>
                <a:schemeClr val="tx1"/>
              </a:solidFill>
            </a:endParaRPr>
          </a:p>
          <a:p>
            <a:pPr>
              <a:lnSpc>
                <a:spcPct val="80000"/>
              </a:lnSpc>
            </a:pPr>
            <a:endParaRPr lang="en-US" altLang="en-US" sz="1800" dirty="0">
              <a:solidFill>
                <a:schemeClr val="tx1"/>
              </a:solidFill>
            </a:endParaRPr>
          </a:p>
        </p:txBody>
      </p:sp>
    </p:spTree>
    <p:extLst>
      <p:ext uri="{BB962C8B-B14F-4D97-AF65-F5344CB8AC3E}">
        <p14:creationId xmlns:p14="http://schemas.microsoft.com/office/powerpoint/2010/main" val="3879063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powerpoint-template-24 12">
      <a:dk1>
        <a:srgbClr val="4D4D4D"/>
      </a:dk1>
      <a:lt1>
        <a:srgbClr val="FFFFFF"/>
      </a:lt1>
      <a:dk2>
        <a:srgbClr val="4D4D4D"/>
      </a:dk2>
      <a:lt2>
        <a:srgbClr val="011635"/>
      </a:lt2>
      <a:accent1>
        <a:srgbClr val="012971"/>
      </a:accent1>
      <a:accent2>
        <a:srgbClr val="0039A2"/>
      </a:accent2>
      <a:accent3>
        <a:srgbClr val="FFFFFF"/>
      </a:accent3>
      <a:accent4>
        <a:srgbClr val="404040"/>
      </a:accent4>
      <a:accent5>
        <a:srgbClr val="AAACBB"/>
      </a:accent5>
      <a:accent6>
        <a:srgbClr val="003392"/>
      </a:accent6>
      <a:hlink>
        <a:srgbClr val="0155DC"/>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205EDC"/>
        </a:lt2>
        <a:accent1>
          <a:srgbClr val="3488E9"/>
        </a:accent1>
        <a:accent2>
          <a:srgbClr val="50B3F5"/>
        </a:accent2>
        <a:accent3>
          <a:srgbClr val="FFFFFF"/>
        </a:accent3>
        <a:accent4>
          <a:srgbClr val="404040"/>
        </a:accent4>
        <a:accent5>
          <a:srgbClr val="AEC3F2"/>
        </a:accent5>
        <a:accent6>
          <a:srgbClr val="48A2DE"/>
        </a:accent6>
        <a:hlink>
          <a:srgbClr val="65D4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11635"/>
        </a:lt2>
        <a:accent1>
          <a:srgbClr val="012971"/>
        </a:accent1>
        <a:accent2>
          <a:srgbClr val="0039A2"/>
        </a:accent2>
        <a:accent3>
          <a:srgbClr val="FFFFFF"/>
        </a:accent3>
        <a:accent4>
          <a:srgbClr val="404040"/>
        </a:accent4>
        <a:accent5>
          <a:srgbClr val="AAACBB"/>
        </a:accent5>
        <a:accent6>
          <a:srgbClr val="003392"/>
        </a:accent6>
        <a:hlink>
          <a:srgbClr val="0155DC"/>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Template>
  <TotalTime>1514</TotalTime>
  <Words>2829</Words>
  <Application>Microsoft Office PowerPoint</Application>
  <PresentationFormat>On-screen Show (4:3)</PresentationFormat>
  <Paragraphs>283</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Microsoft Sans Serif</vt:lpstr>
      <vt:lpstr>Verdana</vt:lpstr>
      <vt:lpstr>굴림</vt:lpstr>
      <vt:lpstr>Times New Roman</vt:lpstr>
      <vt:lpstr>powerpoint-template-24</vt:lpstr>
      <vt:lpstr>System Life Cycle</vt:lpstr>
      <vt:lpstr>Agenda</vt:lpstr>
      <vt:lpstr>Database Systems</vt:lpstr>
      <vt:lpstr>Application Project Management Concepts</vt:lpstr>
      <vt:lpstr>System Life Cycle</vt:lpstr>
      <vt:lpstr>Ongoing System Maintenance Requirements</vt:lpstr>
      <vt:lpstr>Project Resource Needs</vt:lpstr>
      <vt:lpstr>System Implementation Successes and Failures</vt:lpstr>
      <vt:lpstr>Plan End User Training</vt:lpstr>
      <vt:lpstr>Implementation-Pre/Post</vt:lpstr>
      <vt:lpstr>Process Selecting a New System</vt:lpstr>
      <vt:lpstr>Strategies RFP Development Process</vt:lpstr>
      <vt:lpstr>Importance of System Documentation</vt:lpstr>
      <vt:lpstr>Security of Electronic Patient Information </vt:lpstr>
      <vt:lpstr>References </vt:lpstr>
      <vt:lpstr>The End  </vt:lpstr>
    </vt:vector>
  </TitlesOfParts>
  <Company>Templates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Life Cycle</dc:title>
  <dc:creator>Bruce Mosley</dc:creator>
  <cp:lastModifiedBy>Bruce Mosley</cp:lastModifiedBy>
  <cp:revision>188</cp:revision>
  <dcterms:created xsi:type="dcterms:W3CDTF">2015-05-21T04:44:15Z</dcterms:created>
  <dcterms:modified xsi:type="dcterms:W3CDTF">2015-05-22T05:58:44Z</dcterms:modified>
</cp:coreProperties>
</file>