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19"/>
  </p:notesMasterIdLst>
  <p:sldIdLst>
    <p:sldId id="256" r:id="rId2"/>
    <p:sldId id="257" r:id="rId3"/>
    <p:sldId id="258" r:id="rId4"/>
    <p:sldId id="260" r:id="rId5"/>
    <p:sldId id="262" r:id="rId6"/>
    <p:sldId id="263" r:id="rId7"/>
    <p:sldId id="264" r:id="rId8"/>
    <p:sldId id="266" r:id="rId9"/>
    <p:sldId id="267" r:id="rId10"/>
    <p:sldId id="270" r:id="rId11"/>
    <p:sldId id="268" r:id="rId12"/>
    <p:sldId id="269" r:id="rId13"/>
    <p:sldId id="271" r:id="rId14"/>
    <p:sldId id="275"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660"/>
  </p:normalViewPr>
  <p:slideViewPr>
    <p:cSldViewPr snapToGrid="0">
      <p:cViewPr varScale="1">
        <p:scale>
          <a:sx n="42" d="100"/>
          <a:sy n="42" d="100"/>
        </p:scale>
        <p:origin x="54" y="780"/>
      </p:cViewPr>
      <p:guideLst/>
    </p:cSldViewPr>
  </p:slideViewPr>
  <p:notesTextViewPr>
    <p:cViewPr>
      <p:scale>
        <a:sx n="1" d="1"/>
        <a:sy n="1" d="1"/>
      </p:scale>
      <p:origin x="0" y="-24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0B45B-2999-4BF0-8CF8-F4A006336356}" type="datetimeFigureOut">
              <a:rPr lang="en-US" smtClean="0"/>
              <a:t>4/16/2015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5CBCBB-2667-4A33-8DAC-A4D1BDB52284}" type="slidenum">
              <a:rPr lang="en-US" smtClean="0"/>
              <a:t>‹#›</a:t>
            </a:fld>
            <a:endParaRPr lang="en-US"/>
          </a:p>
        </p:txBody>
      </p:sp>
    </p:spTree>
    <p:extLst>
      <p:ext uri="{BB962C8B-B14F-4D97-AF65-F5344CB8AC3E}">
        <p14:creationId xmlns:p14="http://schemas.microsoft.com/office/powerpoint/2010/main" val="352505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company depicts </a:t>
            </a:r>
            <a:r>
              <a:rPr lang="en-US" sz="1200" kern="1200" dirty="0" smtClean="0">
                <a:solidFill>
                  <a:schemeClr val="tx1"/>
                </a:solidFill>
                <a:effectLst/>
                <a:latin typeface="+mn-lt"/>
                <a:ea typeface="+mn-ea"/>
                <a:cs typeface="+mn-cs"/>
              </a:rPr>
              <a:t>the kind of resistance that is given towards a change initiative that is indifferent.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Indifference </a:t>
            </a:r>
            <a:r>
              <a:rPr lang="en-US" sz="1200" kern="1200" dirty="0" smtClean="0">
                <a:solidFill>
                  <a:schemeClr val="tx1"/>
                </a:solidFill>
                <a:effectLst/>
                <a:latin typeface="+mn-lt"/>
                <a:ea typeface="+mn-ea"/>
                <a:cs typeface="+mn-cs"/>
              </a:rPr>
              <a:t>to change that is expressed by mere cooperation to the change initiative with little to no input from the employee(s)</a:t>
            </a: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2</a:t>
            </a:fld>
            <a:endParaRPr lang="en-US"/>
          </a:p>
        </p:txBody>
      </p:sp>
    </p:spTree>
    <p:extLst>
      <p:ext uri="{BB962C8B-B14F-4D97-AF65-F5344CB8AC3E}">
        <p14:creationId xmlns:p14="http://schemas.microsoft.com/office/powerpoint/2010/main" val="3335477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Coordination within the organization is hampered by a number of issues.</a:t>
            </a:r>
          </a:p>
          <a:p>
            <a:r>
              <a:rPr lang="en-US" sz="1200" kern="1200" dirty="0" smtClean="0">
                <a:solidFill>
                  <a:schemeClr val="tx1"/>
                </a:solidFill>
                <a:effectLst/>
                <a:latin typeface="+mn-lt"/>
                <a:ea typeface="+mn-ea"/>
                <a:cs typeface="+mn-cs"/>
              </a:rPr>
              <a:t>One of the most significant is the lack of synergy between the functional areas. The functional units have different perspectives and as such make coordination considerably difficult.</a:t>
            </a:r>
          </a:p>
          <a:p>
            <a:r>
              <a:rPr lang="en-US" sz="1200" kern="1200" dirty="0" smtClean="0">
                <a:solidFill>
                  <a:schemeClr val="tx1"/>
                </a:solidFill>
                <a:effectLst/>
                <a:latin typeface="+mn-lt"/>
                <a:ea typeface="+mn-ea"/>
                <a:cs typeface="+mn-cs"/>
              </a:rPr>
              <a:t>There is considerable deviation in perceptions about cross-functional coordination. This is mainly due to the difference in how employees from different functional units recognize each other.</a:t>
            </a: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13</a:t>
            </a:fld>
            <a:endParaRPr lang="en-US"/>
          </a:p>
        </p:txBody>
      </p:sp>
    </p:spTree>
    <p:extLst>
      <p:ext uri="{BB962C8B-B14F-4D97-AF65-F5344CB8AC3E}">
        <p14:creationId xmlns:p14="http://schemas.microsoft.com/office/powerpoint/2010/main" val="1264911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considerable portion of the employees within the organization are highly involved in their work. </a:t>
            </a:r>
          </a:p>
          <a:p>
            <a:r>
              <a:rPr lang="en-US" dirty="0" smtClean="0"/>
              <a:t>However, there is a concerning opinion that indicates employees are have low levels of involvement when it comes to their work. </a:t>
            </a:r>
          </a:p>
          <a:p>
            <a:r>
              <a:rPr lang="en-US" dirty="0" smtClean="0"/>
              <a:t>A considerable portion of the employees feel they are highly likely to have a positive impact if they applied themselves. </a:t>
            </a: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15</a:t>
            </a:fld>
            <a:endParaRPr lang="en-US"/>
          </a:p>
        </p:txBody>
      </p:sp>
    </p:spTree>
    <p:extLst>
      <p:ext uri="{BB962C8B-B14F-4D97-AF65-F5344CB8AC3E}">
        <p14:creationId xmlns:p14="http://schemas.microsoft.com/office/powerpoint/2010/main" val="29737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is a unanimous consensus that the organization is team oriented and it encourages cross-functional collaboration and cooperation.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is also a moderate sense of the relationships between specific functional roles and processes.</a:t>
            </a:r>
          </a:p>
          <a:p>
            <a:r>
              <a:rPr lang="en-US" sz="1200" kern="1200" dirty="0" smtClean="0">
                <a:solidFill>
                  <a:schemeClr val="tx1"/>
                </a:solidFill>
                <a:effectLst/>
                <a:latin typeface="+mn-lt"/>
                <a:ea typeface="+mn-ea"/>
                <a:cs typeface="+mn-cs"/>
              </a:rPr>
              <a:t>The organization is team oriented, with operations being team-based. There’s generally moderate flow of information between teams and functional units.</a:t>
            </a:r>
          </a:p>
          <a:p>
            <a:r>
              <a:rPr lang="en-US" sz="1200" kern="1200" dirty="0" smtClean="0">
                <a:solidFill>
                  <a:schemeClr val="tx1"/>
                </a:solidFill>
                <a:effectLst/>
                <a:latin typeface="+mn-lt"/>
                <a:ea typeface="+mn-ea"/>
                <a:cs typeface="+mn-cs"/>
              </a:rPr>
              <a:t>The organization has fostered a culture of openness so as to nurture authenticity and trust between the team members. By having an environment of team trust, miscommunications and conflict can be easily sorted out before they develop into a hindrance in the execution of business functions. </a:t>
            </a:r>
          </a:p>
          <a:p>
            <a:r>
              <a:rPr lang="en-US" sz="1200" kern="1200" dirty="0" smtClean="0">
                <a:solidFill>
                  <a:schemeClr val="tx1"/>
                </a:solidFill>
                <a:effectLst/>
                <a:latin typeface="+mn-lt"/>
                <a:ea typeface="+mn-ea"/>
                <a:cs typeface="+mn-cs"/>
              </a:rPr>
              <a:t>A culture of openness enhances communication and the fluidity of business processes between the different business members. A fluid communication network translates to efficiency and effectiveness.</a:t>
            </a: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16</a:t>
            </a:fld>
            <a:endParaRPr lang="en-US"/>
          </a:p>
        </p:txBody>
      </p:sp>
    </p:spTree>
    <p:extLst>
      <p:ext uri="{BB962C8B-B14F-4D97-AF65-F5344CB8AC3E}">
        <p14:creationId xmlns:p14="http://schemas.microsoft.com/office/powerpoint/2010/main" val="4261144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considerable portion of the company’s employees believe that their capabilities do not affect their competitiveness within the organization. </a:t>
            </a:r>
          </a:p>
          <a:p>
            <a:r>
              <a:rPr lang="en-US" dirty="0" smtClean="0"/>
              <a:t>There is a considerable and undecidedness on the delegation of authority. The employees depict varying levels of delegation realized in the execution of the duties. </a:t>
            </a:r>
            <a:endParaRPr lang="en-US" dirty="0" smtClean="0"/>
          </a:p>
          <a:p>
            <a:r>
              <a:rPr lang="en-US" sz="1200" kern="1200" dirty="0" smtClean="0">
                <a:solidFill>
                  <a:schemeClr val="tx1"/>
                </a:solidFill>
                <a:effectLst/>
                <a:latin typeface="+mn-lt"/>
                <a:ea typeface="+mn-ea"/>
                <a:cs typeface="+mn-cs"/>
              </a:rPr>
              <a:t>The organization generally has a weak bench, translating to a weak internal talent pipeline. </a:t>
            </a:r>
          </a:p>
          <a:p>
            <a:r>
              <a:rPr lang="en-GB" sz="1200" kern="1200" dirty="0" smtClean="0">
                <a:solidFill>
                  <a:schemeClr val="tx1"/>
                </a:solidFill>
                <a:effectLst/>
                <a:latin typeface="+mn-lt"/>
                <a:ea typeface="+mn-ea"/>
                <a:cs typeface="+mn-cs"/>
              </a:rPr>
              <a:t>Internal talent pipelines are most commonly used as they require the company to identify highly creative, efficient and effective employees that show potential to be lead.</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is considerable deviation when it comes to the full use of an employee’s abilities by the company. There appears to be a difference in investment in employee capabilities. While some depict high levels of investment, others report low investments levels in their capability.</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17</a:t>
            </a:fld>
            <a:endParaRPr lang="en-US"/>
          </a:p>
        </p:txBody>
      </p:sp>
    </p:spTree>
    <p:extLst>
      <p:ext uri="{BB962C8B-B14F-4D97-AF65-F5344CB8AC3E}">
        <p14:creationId xmlns:p14="http://schemas.microsoft.com/office/powerpoint/2010/main" val="2659393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 employees found the organization to be moderately responsive to change. </a:t>
            </a:r>
          </a:p>
          <a:p>
            <a:r>
              <a:rPr lang="en-US" sz="1200" kern="1200" dirty="0" smtClean="0">
                <a:solidFill>
                  <a:schemeClr val="tx1"/>
                </a:solidFill>
                <a:effectLst/>
                <a:latin typeface="+mn-lt"/>
                <a:ea typeface="+mn-ea"/>
                <a:cs typeface="+mn-cs"/>
              </a:rPr>
              <a:t>Employees depict a generally moderate ability to read the organization’s external environment, identify prevailing trends and adapt with the changes in trends. The organization depicts a general resistance to change. The low rating on the frequency of resistance to change is an indicator on the ratings on the other aspects of change that have been analyzed.</a:t>
            </a:r>
          </a:p>
          <a:p>
            <a:r>
              <a:rPr lang="en-US" sz="1200" kern="1200" dirty="0" smtClean="0">
                <a:solidFill>
                  <a:schemeClr val="tx1"/>
                </a:solidFill>
                <a:effectLst/>
                <a:latin typeface="+mn-lt"/>
                <a:ea typeface="+mn-ea"/>
                <a:cs typeface="+mn-cs"/>
              </a:rPr>
              <a:t>The organization depicts a moderate ability to adopt new ways of doing things. This rating can be much higher, hindered by the general resistance to change within the organization.</a:t>
            </a:r>
          </a:p>
          <a:p>
            <a:r>
              <a:rPr lang="en-US" sz="1200" kern="1200" dirty="0" smtClean="0">
                <a:solidFill>
                  <a:schemeClr val="tx1"/>
                </a:solidFill>
                <a:effectLst/>
                <a:latin typeface="+mn-lt"/>
                <a:ea typeface="+mn-ea"/>
                <a:cs typeface="+mn-cs"/>
              </a:rPr>
              <a:t>There is minimal deviation, i.e. between 0.5 and 0.577 in the results obtained under this section. This depicts that concepts about creating change are not too far apart to create considerable differences in this aspect of the organizations culture. </a:t>
            </a:r>
          </a:p>
          <a:p>
            <a:r>
              <a:rPr lang="en-US" sz="1200" kern="1200" dirty="0" smtClean="0">
                <a:solidFill>
                  <a:schemeClr val="tx1"/>
                </a:solidFill>
                <a:effectLst/>
                <a:latin typeface="+mn-lt"/>
                <a:ea typeface="+mn-ea"/>
                <a:cs typeface="+mn-cs"/>
              </a:rPr>
              <a:t>However, there is considerable deviation (&gt;1) when it comes to cooperation between units to create change.</a:t>
            </a: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3</a:t>
            </a:fld>
            <a:endParaRPr lang="en-US"/>
          </a:p>
        </p:txBody>
      </p:sp>
    </p:spTree>
    <p:extLst>
      <p:ext uri="{BB962C8B-B14F-4D97-AF65-F5344CB8AC3E}">
        <p14:creationId xmlns:p14="http://schemas.microsoft.com/office/powerpoint/2010/main" val="220249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company is customer-centric, with a lot of attention given to customer satisfaction. By virtue of the customer having considerable control over the results if the production process, the company maintains a cordial relationship with its clientele.</a:t>
            </a:r>
          </a:p>
          <a:p>
            <a:r>
              <a:rPr lang="en-US" sz="1200" kern="1200" dirty="0" smtClean="0">
                <a:solidFill>
                  <a:schemeClr val="tx1"/>
                </a:solidFill>
                <a:effectLst/>
                <a:latin typeface="+mn-lt"/>
                <a:ea typeface="+mn-ea"/>
                <a:cs typeface="+mn-cs"/>
              </a:rPr>
              <a:t>It is notable that there is considerable deviation when it comes to perceptions about the recommendations of the clients having influence on the outcome. Some employees depict different opinions on the matter, though the majority believe customer opinions are moderately considered.</a:t>
            </a: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4</a:t>
            </a:fld>
            <a:endParaRPr lang="en-US"/>
          </a:p>
        </p:txBody>
      </p:sp>
    </p:spTree>
    <p:extLst>
      <p:ext uri="{BB962C8B-B14F-4D97-AF65-F5344CB8AC3E}">
        <p14:creationId xmlns:p14="http://schemas.microsoft.com/office/powerpoint/2010/main" val="2961696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 of the employees believe that the organization encourages innovation and rewards thoughtful risk taking.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However, employees unanimously believe that the organization has a good grip of its operations and takes each failure as a chance to learn something new</a:t>
            </a:r>
          </a:p>
          <a:p>
            <a:r>
              <a:rPr lang="en-US" sz="1200" kern="1200" dirty="0" smtClean="0">
                <a:solidFill>
                  <a:schemeClr val="tx1"/>
                </a:solidFill>
                <a:effectLst/>
                <a:latin typeface="+mn-lt"/>
                <a:ea typeface="+mn-ea"/>
                <a:cs typeface="+mn-cs"/>
              </a:rPr>
              <a:t>The strategic plan that encompasses the organization’s mission and vision statements, define the organization’s perceived goals, targets and direction in the long-term. </a:t>
            </a:r>
          </a:p>
          <a:p>
            <a:r>
              <a:rPr lang="en-US" sz="1200" kern="1200" dirty="0" smtClean="0">
                <a:solidFill>
                  <a:schemeClr val="tx1"/>
                </a:solidFill>
                <a:effectLst/>
                <a:latin typeface="+mn-lt"/>
                <a:ea typeface="+mn-ea"/>
                <a:cs typeface="+mn-cs"/>
              </a:rPr>
              <a:t>As such the corporate values of the organization can be derived in the manner in which it sets its targets and goals and the way it will achieve these targets and goals.</a:t>
            </a:r>
          </a:p>
          <a:p>
            <a:r>
              <a:rPr lang="en-US" sz="1200" kern="1200" dirty="0" smtClean="0">
                <a:solidFill>
                  <a:schemeClr val="tx1"/>
                </a:solidFill>
                <a:effectLst/>
                <a:latin typeface="+mn-lt"/>
                <a:ea typeface="+mn-ea"/>
                <a:cs typeface="+mn-cs"/>
              </a:rPr>
              <a:t>There is considerable deviations in perceptions of the company’s true strategic plan. Employees appear to have conflicting perceptions of the existence and application of the company’s strategic plan.</a:t>
            </a: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5</a:t>
            </a:fld>
            <a:endParaRPr lang="en-US"/>
          </a:p>
        </p:txBody>
      </p:sp>
    </p:spTree>
    <p:extLst>
      <p:ext uri="{BB962C8B-B14F-4D97-AF65-F5344CB8AC3E}">
        <p14:creationId xmlns:p14="http://schemas.microsoft.com/office/powerpoint/2010/main" val="2709305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strategic</a:t>
            </a:r>
            <a:r>
              <a:rPr lang="en-GB" baseline="0" dirty="0" smtClean="0"/>
              <a:t> direction and intent of the organization is not quite clear to all employees. </a:t>
            </a:r>
          </a:p>
          <a:p>
            <a:r>
              <a:rPr lang="en-GB" baseline="0" dirty="0" smtClean="0"/>
              <a:t>There is minimal evaluation in perceptions on the strategic direction and intent. </a:t>
            </a:r>
          </a:p>
          <a:p>
            <a:r>
              <a:rPr lang="en-GB" baseline="0" dirty="0" smtClean="0"/>
              <a:t>As the organization is customer-centric, it seeks to become a marked leader. However, this strategy is only recognized moderately by employees.</a:t>
            </a:r>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7</a:t>
            </a:fld>
            <a:endParaRPr lang="en-US"/>
          </a:p>
        </p:txBody>
      </p:sp>
    </p:spTree>
    <p:extLst>
      <p:ext uri="{BB962C8B-B14F-4D97-AF65-F5344CB8AC3E}">
        <p14:creationId xmlns:p14="http://schemas.microsoft.com/office/powerpoint/2010/main" val="105729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 of the employees acknowledge moderately monitoring their performance against the set goals. </a:t>
            </a:r>
          </a:p>
          <a:p>
            <a:r>
              <a:rPr lang="en-US" dirty="0" smtClean="0"/>
              <a:t>Most of the employees believe that the organization is moderately ambitious but realistic. </a:t>
            </a:r>
          </a:p>
          <a:p>
            <a:r>
              <a:rPr lang="en-US" dirty="0" smtClean="0"/>
              <a:t>Most of the employees believe there is a moderate consensus about organizations goals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However, there is a high sense of what is expected of every employee within the organization.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order for the organization to achieve its intended success, it has to identify and set clear goals and objectives. These are short-term milestones that can be used to benchmark the organizations progress against its intended vision and mission path. </a:t>
            </a: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8</a:t>
            </a:fld>
            <a:endParaRPr lang="en-US"/>
          </a:p>
        </p:txBody>
      </p:sp>
    </p:spTree>
    <p:extLst>
      <p:ext uri="{BB962C8B-B14F-4D97-AF65-F5344CB8AC3E}">
        <p14:creationId xmlns:p14="http://schemas.microsoft.com/office/powerpoint/2010/main" val="1575388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vision statement on the other hand defines the organization’s long term goals and aspirations. The organization’s employees can better align their responsibilities and duties within the organization if they better understand and grasp the mission and vision statements.</a:t>
            </a:r>
          </a:p>
          <a:p>
            <a:r>
              <a:rPr lang="en-US" sz="1200" kern="1200" dirty="0" smtClean="0">
                <a:solidFill>
                  <a:schemeClr val="tx1"/>
                </a:solidFill>
                <a:effectLst/>
                <a:latin typeface="+mn-lt"/>
                <a:ea typeface="+mn-ea"/>
                <a:cs typeface="+mn-cs"/>
              </a:rPr>
              <a:t>There is considerable deviation in perceptions of a shared organizational vision of the company’s future. This would considerably hamper realizing the organization’s perceived goals, targets and direction in the long-term. As such the corporate values of the organization can be difficult to derive in a manner in which it realistic targets and goals.</a:t>
            </a: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9</a:t>
            </a:fld>
            <a:endParaRPr lang="en-US"/>
          </a:p>
        </p:txBody>
      </p:sp>
    </p:spTree>
    <p:extLst>
      <p:ext uri="{BB962C8B-B14F-4D97-AF65-F5344CB8AC3E}">
        <p14:creationId xmlns:p14="http://schemas.microsoft.com/office/powerpoint/2010/main" val="889804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company</a:t>
            </a:r>
            <a:r>
              <a:rPr lang="en-GB" baseline="0" dirty="0" smtClean="0"/>
              <a:t> fails to depict standard core values</a:t>
            </a:r>
          </a:p>
          <a:p>
            <a:r>
              <a:rPr lang="en-GB" baseline="0" dirty="0" smtClean="0"/>
              <a:t>Employees have different perceptions of the company’s core values indicating different treatment for employees.</a:t>
            </a:r>
          </a:p>
          <a:p>
            <a:r>
              <a:rPr lang="en-GB" baseline="0" dirty="0" smtClean="0"/>
              <a:t>There is considerable deviation in perception of the company’s core values showing an uniform core value system that is applied throughout the organization</a:t>
            </a:r>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11</a:t>
            </a:fld>
            <a:endParaRPr lang="en-US"/>
          </a:p>
        </p:txBody>
      </p:sp>
    </p:spTree>
    <p:extLst>
      <p:ext uri="{BB962C8B-B14F-4D97-AF65-F5344CB8AC3E}">
        <p14:creationId xmlns:p14="http://schemas.microsoft.com/office/powerpoint/2010/main" val="3942868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a general problem with conflict management within the company. The organization finds it difficult to resolve issues to generate an all-inclusive solution to disagreements and conflict.</a:t>
            </a:r>
          </a:p>
          <a:p>
            <a:r>
              <a:rPr lang="en-GB" sz="1200" kern="1200" dirty="0" smtClean="0">
                <a:solidFill>
                  <a:schemeClr val="tx1"/>
                </a:solidFill>
                <a:effectLst/>
                <a:latin typeface="+mn-lt"/>
                <a:ea typeface="+mn-ea"/>
                <a:cs typeface="+mn-cs"/>
              </a:rPr>
              <a:t>Owing to the differences in character, weaknesses and strengths of individuals, particularly managers, conflict will arise from the management style employed in a given team setting.</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is considerable deviation in perceptions of agreement and conflict management. This depicts the different personalities embodied in the employees. There is lack of a proper conflict management strategy.</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D5CBCBB-2667-4A33-8DAC-A4D1BDB52284}" type="slidenum">
              <a:rPr lang="en-US" smtClean="0"/>
              <a:t>12</a:t>
            </a:fld>
            <a:endParaRPr lang="en-US"/>
          </a:p>
        </p:txBody>
      </p:sp>
    </p:spTree>
    <p:extLst>
      <p:ext uri="{BB962C8B-B14F-4D97-AF65-F5344CB8AC3E}">
        <p14:creationId xmlns:p14="http://schemas.microsoft.com/office/powerpoint/2010/main" val="2899426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4/16/2015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The Denison Organizational Culture Model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2178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768890"/>
            <a:ext cx="8911687" cy="1280890"/>
          </a:xfrm>
        </p:spPr>
        <p:txBody>
          <a:bodyPr/>
          <a:lstStyle/>
          <a:p>
            <a:r>
              <a:rPr lang="en-GB" dirty="0" smtClean="0"/>
              <a:t>Consistency</a:t>
            </a:r>
            <a:endParaRPr lang="en-US" dirty="0"/>
          </a:p>
        </p:txBody>
      </p:sp>
      <p:sp>
        <p:nvSpPr>
          <p:cNvPr id="3" name="Content Placeholder 2"/>
          <p:cNvSpPr>
            <a:spLocks noGrp="1"/>
          </p:cNvSpPr>
          <p:nvPr>
            <p:ph idx="1"/>
          </p:nvPr>
        </p:nvSpPr>
        <p:spPr/>
        <p:txBody>
          <a:bodyPr/>
          <a:lstStyle/>
          <a:p>
            <a:r>
              <a:rPr lang="en-US" dirty="0" smtClean="0"/>
              <a:t>This </a:t>
            </a:r>
            <a:r>
              <a:rPr lang="en-US" dirty="0"/>
              <a:t>is the essential ingredient to developing an internal governance system that is founded on consensual support from all parties within the organization. It highlights aspects of integration, control and coordination.</a:t>
            </a:r>
          </a:p>
          <a:p>
            <a:r>
              <a:rPr lang="en-GB" dirty="0" smtClean="0"/>
              <a:t>It comprises three elements</a:t>
            </a:r>
          </a:p>
          <a:p>
            <a:pPr lvl="2"/>
            <a:r>
              <a:rPr lang="en-GB" dirty="0" smtClean="0"/>
              <a:t>Core Values</a:t>
            </a:r>
          </a:p>
          <a:p>
            <a:pPr lvl="2"/>
            <a:r>
              <a:rPr lang="en-GB" dirty="0" smtClean="0"/>
              <a:t>Agreement</a:t>
            </a:r>
            <a:endParaRPr lang="en-GB" dirty="0" smtClean="0"/>
          </a:p>
          <a:p>
            <a:pPr lvl="2"/>
            <a:r>
              <a:rPr lang="en-GB" dirty="0" smtClean="0"/>
              <a:t>Coordination and Integration</a:t>
            </a:r>
          </a:p>
          <a:p>
            <a:pPr lvl="2"/>
            <a:endParaRPr lang="en-US" dirty="0"/>
          </a:p>
        </p:txBody>
      </p:sp>
    </p:spTree>
    <p:extLst>
      <p:ext uri="{BB962C8B-B14F-4D97-AF65-F5344CB8AC3E}">
        <p14:creationId xmlns:p14="http://schemas.microsoft.com/office/powerpoint/2010/main" val="3515262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Values</a:t>
            </a:r>
            <a:endParaRPr lang="en-US" dirty="0"/>
          </a:p>
        </p:txBody>
      </p:sp>
      <p:sp>
        <p:nvSpPr>
          <p:cNvPr id="3" name="Content Placeholder 2"/>
          <p:cNvSpPr>
            <a:spLocks noGrp="1"/>
          </p:cNvSpPr>
          <p:nvPr>
            <p:ph idx="1"/>
          </p:nvPr>
        </p:nvSpPr>
        <p:spPr>
          <a:xfrm>
            <a:off x="2589212" y="1905000"/>
            <a:ext cx="8915400" cy="3777622"/>
          </a:xfrm>
        </p:spPr>
        <p:txBody>
          <a:bodyPr/>
          <a:lstStyle/>
          <a:p>
            <a:r>
              <a:rPr lang="en-US" dirty="0"/>
              <a:t>Failure to adhere to the company’s core values is met with different consequences for employees. </a:t>
            </a:r>
            <a:endParaRPr lang="en-US" dirty="0" smtClean="0"/>
          </a:p>
          <a:p>
            <a:r>
              <a:rPr lang="en-US" dirty="0" smtClean="0"/>
              <a:t>While </a:t>
            </a:r>
            <a:r>
              <a:rPr lang="en-US" dirty="0"/>
              <a:t>some experience very high consequences, others experience low-level consequences. </a:t>
            </a:r>
            <a:endParaRPr lang="en-US" dirty="0" smtClean="0"/>
          </a:p>
          <a:p>
            <a:r>
              <a:rPr lang="en-US" dirty="0" smtClean="0"/>
              <a:t>Employees </a:t>
            </a:r>
            <a:r>
              <a:rPr lang="en-US" dirty="0"/>
              <a:t>have a moderate sense of the ethical codes that govern operations and behavior within the organization. </a:t>
            </a:r>
            <a:endParaRPr lang="en-US" dirty="0" smtClean="0"/>
          </a:p>
          <a:p>
            <a:r>
              <a:rPr lang="en-US" dirty="0" smtClean="0"/>
              <a:t>Most </a:t>
            </a:r>
            <a:r>
              <a:rPr lang="en-US" dirty="0"/>
              <a:t>of the employees have a moderate sense of the management style the company employs, but acknowledge that manager have an above average rate of follow through.</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5187622"/>
              </p:ext>
            </p:extLst>
          </p:nvPr>
        </p:nvGraphicFramePr>
        <p:xfrm>
          <a:off x="2821622" y="4892041"/>
          <a:ext cx="8128317" cy="1601789"/>
        </p:xfrm>
        <a:graphic>
          <a:graphicData uri="http://schemas.openxmlformats.org/drawingml/2006/table">
            <a:tbl>
              <a:tblPr firstRow="1" firstCol="1" bandRow="1">
                <a:tableStyleId>{5C22544A-7EE6-4342-B048-85BDC9FD1C3A}</a:tableStyleId>
              </a:tblPr>
              <a:tblGrid>
                <a:gridCol w="5991095"/>
                <a:gridCol w="2137222"/>
              </a:tblGrid>
              <a:tr h="297179">
                <a:tc>
                  <a:txBody>
                    <a:bodyPr/>
                    <a:lstStyle/>
                    <a:p>
                      <a:pPr algn="l">
                        <a:lnSpc>
                          <a:spcPct val="107000"/>
                        </a:lnSpc>
                        <a:spcAft>
                          <a:spcPts val="0"/>
                        </a:spcAft>
                      </a:pPr>
                      <a:r>
                        <a:rPr lang="en-US" sz="1600" dirty="0">
                          <a:effectLst/>
                        </a:rPr>
                        <a:t>Core Values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040">
                <a:tc>
                  <a:txBody>
                    <a:bodyPr/>
                    <a:lstStyle/>
                    <a:p>
                      <a:pPr algn="l">
                        <a:lnSpc>
                          <a:spcPct val="107000"/>
                        </a:lnSpc>
                        <a:spcAft>
                          <a:spcPts val="0"/>
                        </a:spcAft>
                      </a:pPr>
                      <a:r>
                        <a:rPr lang="en-US" sz="1600">
                          <a:effectLst/>
                        </a:rPr>
                        <a:t>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040">
                <a:tc>
                  <a:txBody>
                    <a:bodyPr/>
                    <a:lstStyle/>
                    <a:p>
                      <a:pPr algn="l">
                        <a:lnSpc>
                          <a:spcPct val="107000"/>
                        </a:lnSpc>
                        <a:spcAft>
                          <a:spcPts val="0"/>
                        </a:spcAft>
                      </a:pPr>
                      <a:r>
                        <a:rPr lang="en-US" sz="1600">
                          <a:effectLst/>
                        </a:rPr>
                        <a:t>46.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040">
                <a:tc>
                  <a:txBody>
                    <a:bodyPr/>
                    <a:lstStyle/>
                    <a:p>
                      <a:pPr algn="l">
                        <a:lnSpc>
                          <a:spcPct val="107000"/>
                        </a:lnSpc>
                        <a:spcAft>
                          <a:spcPts val="0"/>
                        </a:spcAft>
                      </a:pPr>
                      <a:r>
                        <a:rPr lang="en-US" sz="1600">
                          <a:effectLst/>
                        </a:rPr>
                        <a:t>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040">
                <a:tc>
                  <a:txBody>
                    <a:bodyPr/>
                    <a:lstStyle/>
                    <a:p>
                      <a:pPr algn="l">
                        <a:lnSpc>
                          <a:spcPct val="107000"/>
                        </a:lnSpc>
                        <a:spcAft>
                          <a:spcPts val="0"/>
                        </a:spcAft>
                      </a:pPr>
                      <a:r>
                        <a:rPr lang="en-US" sz="1600">
                          <a:effectLst/>
                        </a:rPr>
                        <a:t>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040">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29968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Agreement</a:t>
            </a:r>
          </a:p>
        </p:txBody>
      </p:sp>
      <p:sp>
        <p:nvSpPr>
          <p:cNvPr id="3" name="Content Placeholder 2"/>
          <p:cNvSpPr>
            <a:spLocks noGrp="1"/>
          </p:cNvSpPr>
          <p:nvPr>
            <p:ph idx="1"/>
          </p:nvPr>
        </p:nvSpPr>
        <p:spPr/>
        <p:txBody>
          <a:bodyPr/>
          <a:lstStyle/>
          <a:p>
            <a:r>
              <a:rPr lang="en-US" dirty="0"/>
              <a:t>A considerable portion of the employees have moderate issues when attempting agreement on important issues. </a:t>
            </a:r>
            <a:endParaRPr lang="en-US" dirty="0" smtClean="0"/>
          </a:p>
          <a:p>
            <a:r>
              <a:rPr lang="en-US" dirty="0" smtClean="0"/>
              <a:t>Most </a:t>
            </a:r>
            <a:r>
              <a:rPr lang="en-US" dirty="0"/>
              <a:t>of the employees have a high sense of the organization’s culture, but employees experience different levels of difficulty on arriving at a consensus on contentious issues. </a:t>
            </a:r>
            <a:endParaRPr lang="en-US" dirty="0" smtClean="0"/>
          </a:p>
          <a:p>
            <a:r>
              <a:rPr lang="en-US" dirty="0" smtClean="0"/>
              <a:t>The </a:t>
            </a:r>
            <a:r>
              <a:rPr lang="en-US" dirty="0"/>
              <a:t>company moderately seeks a win-win solution in solving disagreements and disputes.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88110756"/>
              </p:ext>
            </p:extLst>
          </p:nvPr>
        </p:nvGraphicFramePr>
        <p:xfrm>
          <a:off x="2775902" y="4528001"/>
          <a:ext cx="8174037" cy="1795519"/>
        </p:xfrm>
        <a:graphic>
          <a:graphicData uri="http://schemas.openxmlformats.org/drawingml/2006/table">
            <a:tbl>
              <a:tblPr firstRow="1" firstCol="1" bandRow="1">
                <a:tableStyleId>{5C22544A-7EE6-4342-B048-85BDC9FD1C3A}</a:tableStyleId>
              </a:tblPr>
              <a:tblGrid>
                <a:gridCol w="6024794"/>
                <a:gridCol w="2149243"/>
              </a:tblGrid>
              <a:tr h="386899">
                <a:tc>
                  <a:txBody>
                    <a:bodyPr/>
                    <a:lstStyle/>
                    <a:p>
                      <a:pPr algn="l">
                        <a:lnSpc>
                          <a:spcPct val="107000"/>
                        </a:lnSpc>
                        <a:spcAft>
                          <a:spcPts val="0"/>
                        </a:spcAft>
                      </a:pPr>
                      <a:r>
                        <a:rPr lang="en-US" sz="1600">
                          <a:effectLst/>
                        </a:rPr>
                        <a:t>Agreement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724">
                <a:tc>
                  <a:txBody>
                    <a:bodyPr/>
                    <a:lstStyle/>
                    <a:p>
                      <a:pPr algn="l">
                        <a:lnSpc>
                          <a:spcPct val="107000"/>
                        </a:lnSpc>
                        <a:spcAft>
                          <a:spcPts val="0"/>
                        </a:spcAft>
                      </a:pPr>
                      <a:r>
                        <a:rPr lang="en-US" sz="1600">
                          <a:effectLst/>
                        </a:rPr>
                        <a:t>28.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724">
                <a:tc>
                  <a:txBody>
                    <a:bodyPr/>
                    <a:lstStyle/>
                    <a:p>
                      <a:pPr algn="l">
                        <a:lnSpc>
                          <a:spcPct val="107000"/>
                        </a:lnSpc>
                        <a:spcAft>
                          <a:spcPts val="0"/>
                        </a:spcAft>
                      </a:pPr>
                      <a:r>
                        <a:rPr lang="en-US" sz="1600">
                          <a:effectLst/>
                        </a:rPr>
                        <a:t>38.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724">
                <a:tc>
                  <a:txBody>
                    <a:bodyPr/>
                    <a:lstStyle/>
                    <a:p>
                      <a:pPr algn="l">
                        <a:lnSpc>
                          <a:spcPct val="107000"/>
                        </a:lnSpc>
                        <a:spcAft>
                          <a:spcPts val="0"/>
                        </a:spcAft>
                      </a:pPr>
                      <a:r>
                        <a:rPr lang="en-US"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724">
                <a:tc>
                  <a:txBody>
                    <a:bodyPr/>
                    <a:lstStyle/>
                    <a:p>
                      <a:pPr algn="l">
                        <a:lnSpc>
                          <a:spcPct val="107000"/>
                        </a:lnSpc>
                        <a:spcAft>
                          <a:spcPts val="0"/>
                        </a:spcAft>
                      </a:pPr>
                      <a:r>
                        <a:rPr lang="en-US" sz="1600">
                          <a:effectLst/>
                        </a:rPr>
                        <a:t>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724">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39410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Coordination &amp; Integration</a:t>
            </a:r>
          </a:p>
        </p:txBody>
      </p:sp>
      <p:sp>
        <p:nvSpPr>
          <p:cNvPr id="3" name="Content Placeholder 2"/>
          <p:cNvSpPr>
            <a:spLocks noGrp="1"/>
          </p:cNvSpPr>
          <p:nvPr>
            <p:ph idx="1"/>
          </p:nvPr>
        </p:nvSpPr>
        <p:spPr/>
        <p:txBody>
          <a:bodyPr/>
          <a:lstStyle/>
          <a:p>
            <a:r>
              <a:rPr lang="en-US" dirty="0"/>
              <a:t>Coordination within the organization is moderate, this is owing to the moderate alignment of goals across all the levels within the organization. </a:t>
            </a:r>
            <a:endParaRPr lang="en-US" dirty="0" smtClean="0"/>
          </a:p>
          <a:p>
            <a:r>
              <a:rPr lang="en-US" dirty="0" smtClean="0"/>
              <a:t>The </a:t>
            </a:r>
            <a:r>
              <a:rPr lang="en-US" dirty="0"/>
              <a:t>company highly employs a consistent and predictable manner of conducting business and executing its functional areas. </a:t>
            </a:r>
            <a:endParaRPr lang="en-US" dirty="0" smtClean="0"/>
          </a:p>
          <a:p>
            <a:r>
              <a:rPr lang="en-US" dirty="0" smtClean="0"/>
              <a:t>Employees </a:t>
            </a:r>
            <a:r>
              <a:rPr lang="en-US" dirty="0"/>
              <a:t>have experience different levels of synergy amongst themselves. However, there a generally similar perspective between units from different functional areas of the organization.</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37519360"/>
              </p:ext>
            </p:extLst>
          </p:nvPr>
        </p:nvGraphicFramePr>
        <p:xfrm>
          <a:off x="2589212" y="4540701"/>
          <a:ext cx="8915400" cy="1985451"/>
        </p:xfrm>
        <a:graphic>
          <a:graphicData uri="http://schemas.openxmlformats.org/drawingml/2006/table">
            <a:tbl>
              <a:tblPr firstRow="1" firstCol="1" bandRow="1">
                <a:tableStyleId>{5C22544A-7EE6-4342-B048-85BDC9FD1C3A}</a:tableStyleId>
              </a:tblPr>
              <a:tblGrid>
                <a:gridCol w="6571226"/>
                <a:gridCol w="2344174"/>
              </a:tblGrid>
              <a:tr h="419919">
                <a:tc>
                  <a:txBody>
                    <a:bodyPr/>
                    <a:lstStyle/>
                    <a:p>
                      <a:pPr algn="l">
                        <a:lnSpc>
                          <a:spcPct val="107000"/>
                        </a:lnSpc>
                        <a:spcAft>
                          <a:spcPts val="0"/>
                        </a:spcAft>
                      </a:pPr>
                      <a:r>
                        <a:rPr lang="en-US" sz="1600">
                          <a:effectLst/>
                        </a:rPr>
                        <a:t>Coordination &amp; Integration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8003">
                <a:tc>
                  <a:txBody>
                    <a:bodyPr/>
                    <a:lstStyle/>
                    <a:p>
                      <a:pPr algn="l">
                        <a:lnSpc>
                          <a:spcPct val="107000"/>
                        </a:lnSpc>
                        <a:spcAft>
                          <a:spcPts val="0"/>
                        </a:spcAft>
                      </a:pPr>
                      <a:r>
                        <a:rPr lang="en-US"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8003">
                <a:tc>
                  <a:txBody>
                    <a:bodyPr/>
                    <a:lstStyle/>
                    <a:p>
                      <a:pPr algn="l">
                        <a:lnSpc>
                          <a:spcPct val="107000"/>
                        </a:lnSpc>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8003">
                <a:tc>
                  <a:txBody>
                    <a:bodyPr/>
                    <a:lstStyle/>
                    <a:p>
                      <a:pPr algn="l">
                        <a:lnSpc>
                          <a:spcPct val="107000"/>
                        </a:lnSpc>
                        <a:spcAft>
                          <a:spcPts val="0"/>
                        </a:spcAft>
                      </a:pPr>
                      <a:r>
                        <a:rPr lang="en-US" sz="1600">
                          <a:effectLst/>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8003">
                <a:tc>
                  <a:txBody>
                    <a:bodyPr/>
                    <a:lstStyle/>
                    <a:p>
                      <a:pPr algn="l">
                        <a:lnSpc>
                          <a:spcPct val="107000"/>
                        </a:lnSpc>
                        <a:spcAft>
                          <a:spcPts val="0"/>
                        </a:spcAft>
                      </a:pPr>
                      <a:r>
                        <a:rPr lang="en-US" sz="1600">
                          <a:effectLst/>
                        </a:rPr>
                        <a:t>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8003">
                <a:tc>
                  <a:txBody>
                    <a:bodyPr/>
                    <a:lstStyle/>
                    <a:p>
                      <a:pPr algn="l">
                        <a:lnSpc>
                          <a:spcPct val="107000"/>
                        </a:lnSpc>
                        <a:spcAft>
                          <a:spcPts val="0"/>
                        </a:spcAft>
                      </a:pPr>
                      <a:r>
                        <a:rPr lang="en-US" sz="1600">
                          <a:effectLst/>
                        </a:rPr>
                        <a:t>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8003">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935668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Involvement</a:t>
            </a:r>
            <a:endParaRPr lang="en-US" dirty="0"/>
          </a:p>
        </p:txBody>
      </p:sp>
      <p:sp>
        <p:nvSpPr>
          <p:cNvPr id="3" name="Content Placeholder 2"/>
          <p:cNvSpPr>
            <a:spLocks noGrp="1"/>
          </p:cNvSpPr>
          <p:nvPr>
            <p:ph idx="1"/>
          </p:nvPr>
        </p:nvSpPr>
        <p:spPr/>
        <p:txBody>
          <a:bodyPr/>
          <a:lstStyle/>
          <a:p>
            <a:r>
              <a:rPr lang="en-GB" dirty="0" smtClean="0"/>
              <a:t>Involvement defines the level of responsibility and ownership that an organization employees naturally experience in the work environment.</a:t>
            </a:r>
          </a:p>
          <a:p>
            <a:r>
              <a:rPr lang="en-GB" dirty="0" smtClean="0"/>
              <a:t>This serves to foster commitment and an increased capacity for autonomous thinking.</a:t>
            </a:r>
            <a:endParaRPr lang="en-US" dirty="0"/>
          </a:p>
        </p:txBody>
      </p:sp>
    </p:spTree>
    <p:extLst>
      <p:ext uri="{BB962C8B-B14F-4D97-AF65-F5344CB8AC3E}">
        <p14:creationId xmlns:p14="http://schemas.microsoft.com/office/powerpoint/2010/main" val="2294075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Empowerment</a:t>
            </a:r>
          </a:p>
        </p:txBody>
      </p:sp>
      <p:sp>
        <p:nvSpPr>
          <p:cNvPr id="3" name="Content Placeholder 2"/>
          <p:cNvSpPr>
            <a:spLocks noGrp="1"/>
          </p:cNvSpPr>
          <p:nvPr>
            <p:ph idx="1"/>
          </p:nvPr>
        </p:nvSpPr>
        <p:spPr/>
        <p:txBody>
          <a:bodyPr>
            <a:normAutofit/>
          </a:bodyPr>
          <a:lstStyle/>
          <a:p>
            <a:r>
              <a:rPr lang="en-US" dirty="0"/>
              <a:t>The company appears to moderately empower its employees. </a:t>
            </a:r>
            <a:endParaRPr lang="en-US" dirty="0" smtClean="0"/>
          </a:p>
          <a:p>
            <a:r>
              <a:rPr lang="en-US" dirty="0" smtClean="0"/>
              <a:t>There </a:t>
            </a:r>
            <a:r>
              <a:rPr lang="en-US" dirty="0"/>
              <a:t>appears to be general rift when it comes to the sharing of information. </a:t>
            </a:r>
            <a:endParaRPr lang="en-US" dirty="0" smtClean="0"/>
          </a:p>
          <a:p>
            <a:r>
              <a:rPr lang="en-US" dirty="0" smtClean="0"/>
              <a:t>The </a:t>
            </a:r>
            <a:r>
              <a:rPr lang="en-US" dirty="0"/>
              <a:t>company appears to have a one half of its employees experiencing very high information flow while the other half </a:t>
            </a:r>
            <a:r>
              <a:rPr lang="en-US" dirty="0" smtClean="0"/>
              <a:t>experiences </a:t>
            </a:r>
            <a:r>
              <a:rPr lang="en-US" dirty="0"/>
              <a:t>low levels of information flow. The organizations appears to moderately apply best information criteria in its decision making.</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31262873"/>
              </p:ext>
            </p:extLst>
          </p:nvPr>
        </p:nvGraphicFramePr>
        <p:xfrm>
          <a:off x="2589212" y="4540701"/>
          <a:ext cx="8589328" cy="1947375"/>
        </p:xfrm>
        <a:graphic>
          <a:graphicData uri="http://schemas.openxmlformats.org/drawingml/2006/table">
            <a:tbl>
              <a:tblPr firstRow="1" firstCol="1" bandRow="1">
                <a:tableStyleId>{5C22544A-7EE6-4342-B048-85BDC9FD1C3A}</a:tableStyleId>
              </a:tblPr>
              <a:tblGrid>
                <a:gridCol w="6330890"/>
                <a:gridCol w="2258438"/>
              </a:tblGrid>
              <a:tr h="374199">
                <a:tc>
                  <a:txBody>
                    <a:bodyPr/>
                    <a:lstStyle/>
                    <a:p>
                      <a:pPr algn="l">
                        <a:lnSpc>
                          <a:spcPct val="107000"/>
                        </a:lnSpc>
                        <a:spcAft>
                          <a:spcPts val="0"/>
                        </a:spcAft>
                      </a:pPr>
                      <a:r>
                        <a:rPr lang="en-US" sz="1600">
                          <a:effectLst/>
                        </a:rPr>
                        <a:t>Empowerment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2196">
                <a:tc>
                  <a:txBody>
                    <a:bodyPr/>
                    <a:lstStyle/>
                    <a:p>
                      <a:pPr algn="l">
                        <a:lnSpc>
                          <a:spcPct val="107000"/>
                        </a:lnSpc>
                        <a:spcAft>
                          <a:spcPts val="0"/>
                        </a:spcAft>
                      </a:pPr>
                      <a:r>
                        <a:rPr lang="en-US"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2196">
                <a:tc>
                  <a:txBody>
                    <a:bodyPr/>
                    <a:lstStyle/>
                    <a:p>
                      <a:pPr algn="l">
                        <a:lnSpc>
                          <a:spcPct val="107000"/>
                        </a:lnSpc>
                        <a:spcAft>
                          <a:spcPts val="0"/>
                        </a:spcAft>
                      </a:pPr>
                      <a:r>
                        <a:rPr lang="en-US" sz="16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2196">
                <a:tc>
                  <a:txBody>
                    <a:bodyPr/>
                    <a:lstStyle/>
                    <a:p>
                      <a:pPr algn="l">
                        <a:lnSpc>
                          <a:spcPct val="107000"/>
                        </a:lnSpc>
                        <a:spcAft>
                          <a:spcPts val="0"/>
                        </a:spcAft>
                      </a:pPr>
                      <a:r>
                        <a:rPr lang="en-US" sz="1600">
                          <a:effectLst/>
                        </a:rPr>
                        <a:t>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2196">
                <a:tc>
                  <a:txBody>
                    <a:bodyPr/>
                    <a:lstStyle/>
                    <a:p>
                      <a:pPr algn="l">
                        <a:lnSpc>
                          <a:spcPct val="107000"/>
                        </a:lnSpc>
                        <a:spcAft>
                          <a:spcPts val="0"/>
                        </a:spcAft>
                      </a:pPr>
                      <a:r>
                        <a:rPr lang="en-US" sz="1600">
                          <a:effectLst/>
                        </a:rPr>
                        <a:t>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2196">
                <a:tc>
                  <a:txBody>
                    <a:bodyPr/>
                    <a:lstStyle/>
                    <a:p>
                      <a:pPr algn="l">
                        <a:lnSpc>
                          <a:spcPct val="107000"/>
                        </a:lnSpc>
                        <a:spcAft>
                          <a:spcPts val="0"/>
                        </a:spcAft>
                      </a:pPr>
                      <a:r>
                        <a:rPr lang="en-US" sz="1600">
                          <a:effectLst/>
                        </a:rPr>
                        <a:t>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2196">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4502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a:t>
            </a:r>
            <a:r>
              <a:rPr lang="en-US" dirty="0" smtClean="0"/>
              <a:t>Orientation</a:t>
            </a:r>
            <a:endParaRPr lang="en-US" dirty="0"/>
          </a:p>
        </p:txBody>
      </p:sp>
      <p:sp>
        <p:nvSpPr>
          <p:cNvPr id="3" name="Content Placeholder 2"/>
          <p:cNvSpPr>
            <a:spLocks noGrp="1"/>
          </p:cNvSpPr>
          <p:nvPr>
            <p:ph idx="1"/>
          </p:nvPr>
        </p:nvSpPr>
        <p:spPr/>
        <p:txBody>
          <a:bodyPr/>
          <a:lstStyle/>
          <a:p>
            <a:r>
              <a:rPr lang="en-US" dirty="0"/>
              <a:t>The organization has a high application of team work and team setting to accomplish specific tasks. </a:t>
            </a:r>
            <a:endParaRPr lang="en-US" dirty="0" smtClean="0"/>
          </a:p>
          <a:p>
            <a:r>
              <a:rPr lang="en-US" dirty="0" smtClean="0"/>
              <a:t>The </a:t>
            </a:r>
            <a:r>
              <a:rPr lang="en-US" dirty="0"/>
              <a:t>organization appears to disfavor the hierarchical structure in applying control and coordination techniques. </a:t>
            </a:r>
            <a:endParaRPr lang="en-US" dirty="0" smtClean="0"/>
          </a:p>
          <a:p>
            <a:r>
              <a:rPr lang="en-US" dirty="0" smtClean="0"/>
              <a:t>Teams </a:t>
            </a:r>
            <a:r>
              <a:rPr lang="en-US" dirty="0"/>
              <a:t>make up the primary foundation of execution of processes within the </a:t>
            </a:r>
            <a:r>
              <a:rPr lang="en-US" dirty="0" smtClean="0"/>
              <a:t>organization. </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374917893"/>
              </p:ext>
            </p:extLst>
          </p:nvPr>
        </p:nvGraphicFramePr>
        <p:xfrm>
          <a:off x="2589212" y="4340382"/>
          <a:ext cx="8657908" cy="2023074"/>
        </p:xfrm>
        <a:graphic>
          <a:graphicData uri="http://schemas.openxmlformats.org/drawingml/2006/table">
            <a:tbl>
              <a:tblPr firstRow="1" firstCol="1" bandRow="1">
                <a:tableStyleId>{5C22544A-7EE6-4342-B048-85BDC9FD1C3A}</a:tableStyleId>
              </a:tblPr>
              <a:tblGrid>
                <a:gridCol w="6381438"/>
                <a:gridCol w="2276470"/>
              </a:tblGrid>
              <a:tr h="368778">
                <a:tc>
                  <a:txBody>
                    <a:bodyPr/>
                    <a:lstStyle/>
                    <a:p>
                      <a:pPr algn="l">
                        <a:lnSpc>
                          <a:spcPct val="107000"/>
                        </a:lnSpc>
                        <a:spcAft>
                          <a:spcPts val="0"/>
                        </a:spcAft>
                      </a:pPr>
                      <a:r>
                        <a:rPr lang="en-US" sz="1600">
                          <a:effectLst/>
                        </a:rPr>
                        <a:t>Team Orientation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5716">
                <a:tc>
                  <a:txBody>
                    <a:bodyPr/>
                    <a:lstStyle/>
                    <a:p>
                      <a:pPr algn="l">
                        <a:lnSpc>
                          <a:spcPct val="107000"/>
                        </a:lnSpc>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5716">
                <a:tc>
                  <a:txBody>
                    <a:bodyPr/>
                    <a:lstStyle/>
                    <a:p>
                      <a:pPr algn="l">
                        <a:lnSpc>
                          <a:spcPct val="107000"/>
                        </a:lnSpc>
                        <a:spcAft>
                          <a:spcPts val="0"/>
                        </a:spcAft>
                      </a:pPr>
                      <a:r>
                        <a:rPr lang="en-US" sz="1600">
                          <a:effectLst/>
                        </a:rPr>
                        <a:t>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5716">
                <a:tc>
                  <a:txBody>
                    <a:bodyPr/>
                    <a:lstStyle/>
                    <a:p>
                      <a:pPr algn="l">
                        <a:lnSpc>
                          <a:spcPct val="107000"/>
                        </a:lnSpc>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5716">
                <a:tc>
                  <a:txBody>
                    <a:bodyPr/>
                    <a:lstStyle/>
                    <a:p>
                      <a:pPr algn="l">
                        <a:lnSpc>
                          <a:spcPct val="107000"/>
                        </a:lnSpc>
                        <a:spcAft>
                          <a:spcPts val="0"/>
                        </a:spcAft>
                      </a:pPr>
                      <a:r>
                        <a:rPr lang="en-US" sz="1600">
                          <a:effectLst/>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5716">
                <a:tc>
                  <a:txBody>
                    <a:bodyPr/>
                    <a:lstStyle/>
                    <a:p>
                      <a:pPr algn="l">
                        <a:lnSpc>
                          <a:spcPct val="107000"/>
                        </a:lnSpc>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5716">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3.95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34374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Capability Development</a:t>
            </a:r>
          </a:p>
        </p:txBody>
      </p:sp>
      <p:sp>
        <p:nvSpPr>
          <p:cNvPr id="3" name="Content Placeholder 2"/>
          <p:cNvSpPr>
            <a:spLocks noGrp="1"/>
          </p:cNvSpPr>
          <p:nvPr>
            <p:ph idx="1"/>
          </p:nvPr>
        </p:nvSpPr>
        <p:spPr/>
        <p:txBody>
          <a:bodyPr/>
          <a:lstStyle/>
          <a:p>
            <a:r>
              <a:rPr lang="en-US" dirty="0"/>
              <a:t>The organization makes very low investments in capability development. </a:t>
            </a:r>
            <a:endParaRPr lang="en-US" dirty="0" smtClean="0"/>
          </a:p>
          <a:p>
            <a:r>
              <a:rPr lang="en-US" dirty="0" smtClean="0"/>
              <a:t>The </a:t>
            </a:r>
            <a:r>
              <a:rPr lang="en-US" dirty="0"/>
              <a:t>organization appears to be investing very highly in the skills of particular individuals while investing moderately in others. </a:t>
            </a:r>
            <a:endParaRPr lang="en-US" dirty="0" smtClean="0"/>
          </a:p>
          <a:p>
            <a:r>
              <a:rPr lang="en-US" dirty="0" smtClean="0"/>
              <a:t>Problems </a:t>
            </a:r>
            <a:r>
              <a:rPr lang="en-US" dirty="0"/>
              <a:t>arise as a result of the general lack of the skills necessary to complete the required tasks. The company appears to make very low investments on the upcoming talent within the </a:t>
            </a:r>
            <a:r>
              <a:rPr lang="en-US" dirty="0" smtClean="0"/>
              <a:t>company</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51012443"/>
              </p:ext>
            </p:extLst>
          </p:nvPr>
        </p:nvGraphicFramePr>
        <p:xfrm>
          <a:off x="2589212" y="4363242"/>
          <a:ext cx="8915400" cy="1994838"/>
        </p:xfrm>
        <a:graphic>
          <a:graphicData uri="http://schemas.openxmlformats.org/drawingml/2006/table">
            <a:tbl>
              <a:tblPr firstRow="1" firstCol="1" bandRow="1">
                <a:tableStyleId>{5C22544A-7EE6-4342-B048-85BDC9FD1C3A}</a:tableStyleId>
              </a:tblPr>
              <a:tblGrid>
                <a:gridCol w="6571226"/>
                <a:gridCol w="2344174"/>
              </a:tblGrid>
              <a:tr h="391638">
                <a:tc>
                  <a:txBody>
                    <a:bodyPr/>
                    <a:lstStyle/>
                    <a:p>
                      <a:pPr algn="l">
                        <a:lnSpc>
                          <a:spcPct val="107000"/>
                        </a:lnSpc>
                        <a:spcAft>
                          <a:spcPts val="0"/>
                        </a:spcAft>
                      </a:pPr>
                      <a:r>
                        <a:rPr lang="en-US" sz="1600">
                          <a:effectLst/>
                        </a:rPr>
                        <a:t>Capability Development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7200">
                <a:tc>
                  <a:txBody>
                    <a:bodyPr/>
                    <a:lstStyle/>
                    <a:p>
                      <a:pPr algn="l">
                        <a:lnSpc>
                          <a:spcPct val="107000"/>
                        </a:lnSpc>
                        <a:spcAft>
                          <a:spcPts val="0"/>
                        </a:spcAft>
                      </a:pPr>
                      <a:r>
                        <a:rPr lang="en-US" sz="1600">
                          <a:effectLst/>
                        </a:rPr>
                        <a:t>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7200">
                <a:tc>
                  <a:txBody>
                    <a:bodyPr/>
                    <a:lstStyle/>
                    <a:p>
                      <a:pPr algn="l">
                        <a:lnSpc>
                          <a:spcPct val="107000"/>
                        </a:lnSpc>
                        <a:spcAft>
                          <a:spcPts val="0"/>
                        </a:spcAft>
                      </a:pPr>
                      <a:r>
                        <a:rPr lang="en-US" sz="1600">
                          <a:effectLst/>
                        </a:rPr>
                        <a:t>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7200">
                <a:tc>
                  <a:txBody>
                    <a:bodyPr/>
                    <a:lstStyle/>
                    <a:p>
                      <a:pPr algn="l">
                        <a:lnSpc>
                          <a:spcPct val="107000"/>
                        </a:lnSpc>
                        <a:spcAft>
                          <a:spcPts val="0"/>
                        </a:spcAft>
                      </a:pPr>
                      <a:r>
                        <a:rPr lang="en-US" sz="1600">
                          <a:effectLst/>
                        </a:rPr>
                        <a:t>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7200">
                <a:tc>
                  <a:txBody>
                    <a:bodyPr/>
                    <a:lstStyle/>
                    <a:p>
                      <a:pPr algn="l">
                        <a:lnSpc>
                          <a:spcPct val="107000"/>
                        </a:lnSpc>
                        <a:spcAft>
                          <a:spcPts val="0"/>
                        </a:spcAft>
                      </a:pPr>
                      <a:r>
                        <a:rPr lang="en-US" sz="1600">
                          <a:effectLst/>
                        </a:rPr>
                        <a:t>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7200">
                <a:tc>
                  <a:txBody>
                    <a:bodyPr/>
                    <a:lstStyle/>
                    <a:p>
                      <a:pPr algn="l">
                        <a:lnSpc>
                          <a:spcPct val="107000"/>
                        </a:lnSpc>
                        <a:spcAft>
                          <a:spcPts val="0"/>
                        </a:spcAft>
                      </a:pPr>
                      <a:r>
                        <a:rPr lang="en-US" sz="1600">
                          <a:effectLst/>
                        </a:rPr>
                        <a:t>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2.75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7200">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2.95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77602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Adaptability</a:t>
            </a:r>
          </a:p>
        </p:txBody>
      </p:sp>
      <p:sp>
        <p:nvSpPr>
          <p:cNvPr id="3" name="Content Placeholder 2"/>
          <p:cNvSpPr>
            <a:spLocks noGrp="1"/>
          </p:cNvSpPr>
          <p:nvPr>
            <p:ph idx="1"/>
          </p:nvPr>
        </p:nvSpPr>
        <p:spPr/>
        <p:txBody>
          <a:bodyPr/>
          <a:lstStyle/>
          <a:p>
            <a:r>
              <a:rPr lang="en-US" dirty="0"/>
              <a:t>It is crucial that the modern day organization that seeks high performance to be able to recognize and adequately react to its environment and its customers. </a:t>
            </a:r>
            <a:endParaRPr lang="en-US" dirty="0" smtClean="0"/>
          </a:p>
          <a:p>
            <a:r>
              <a:rPr lang="en-US" dirty="0" smtClean="0"/>
              <a:t>This </a:t>
            </a:r>
            <a:r>
              <a:rPr lang="en-US" dirty="0"/>
              <a:t>is the pre-requisite to restructuring and re-institutionalizing behaviors so as to ensure the organization adapts to the changing environment. </a:t>
            </a:r>
          </a:p>
          <a:p>
            <a:r>
              <a:rPr lang="en-GB" dirty="0" smtClean="0"/>
              <a:t>Adaptability is defined by three factors;</a:t>
            </a:r>
          </a:p>
          <a:p>
            <a:pPr lvl="1"/>
            <a:r>
              <a:rPr lang="en-GB" dirty="0" smtClean="0"/>
              <a:t>Creating Change</a:t>
            </a:r>
          </a:p>
          <a:p>
            <a:pPr lvl="1"/>
            <a:r>
              <a:rPr lang="en-GB" dirty="0" smtClean="0"/>
              <a:t>Customer Focus</a:t>
            </a:r>
          </a:p>
          <a:p>
            <a:pPr lvl="1"/>
            <a:r>
              <a:rPr lang="en-GB" dirty="0" smtClean="0"/>
              <a:t>Organizational Learning</a:t>
            </a:r>
            <a:endParaRPr lang="en-US" dirty="0"/>
          </a:p>
        </p:txBody>
      </p:sp>
    </p:spTree>
    <p:extLst>
      <p:ext uri="{BB962C8B-B14F-4D97-AF65-F5344CB8AC3E}">
        <p14:creationId xmlns:p14="http://schemas.microsoft.com/office/powerpoint/2010/main" val="3043059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Change</a:t>
            </a:r>
          </a:p>
        </p:txBody>
      </p:sp>
      <p:sp>
        <p:nvSpPr>
          <p:cNvPr id="3" name="Content Placeholder 2"/>
          <p:cNvSpPr>
            <a:spLocks noGrp="1"/>
          </p:cNvSpPr>
          <p:nvPr>
            <p:ph idx="1"/>
          </p:nvPr>
        </p:nvSpPr>
        <p:spPr/>
        <p:txBody>
          <a:bodyPr/>
          <a:lstStyle/>
          <a:p>
            <a:r>
              <a:rPr lang="en-US" dirty="0" smtClean="0"/>
              <a:t>The </a:t>
            </a:r>
            <a:r>
              <a:rPr lang="en-US" dirty="0"/>
              <a:t>organization appears to respond moderately to competitors and the external business environment. </a:t>
            </a:r>
            <a:endParaRPr lang="en-US" dirty="0" smtClean="0"/>
          </a:p>
          <a:p>
            <a:r>
              <a:rPr lang="en-US" dirty="0" smtClean="0"/>
              <a:t>The </a:t>
            </a:r>
            <a:r>
              <a:rPr lang="en-US" dirty="0"/>
              <a:t>organization also moderately adopts new ways of executing tasks and process within its structure. </a:t>
            </a:r>
            <a:endParaRPr lang="en-US" dirty="0" smtClean="0"/>
          </a:p>
          <a:p>
            <a:r>
              <a:rPr lang="en-US" dirty="0" smtClean="0"/>
              <a:t>However</a:t>
            </a:r>
            <a:r>
              <a:rPr lang="en-US" dirty="0"/>
              <a:t>, there may be concern over the resistance that changes to the organization meets. This section received some of the lowest scores.</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10493636"/>
              </p:ext>
            </p:extLst>
          </p:nvPr>
        </p:nvGraphicFramePr>
        <p:xfrm>
          <a:off x="3072765" y="4426742"/>
          <a:ext cx="7328535" cy="2088218"/>
        </p:xfrm>
        <a:graphic>
          <a:graphicData uri="http://schemas.openxmlformats.org/drawingml/2006/table">
            <a:tbl>
              <a:tblPr firstRow="1" firstCol="1" bandRow="1">
                <a:tableStyleId>{5C22544A-7EE6-4342-B048-85BDC9FD1C3A}</a:tableStyleId>
              </a:tblPr>
              <a:tblGrid>
                <a:gridCol w="4889152"/>
                <a:gridCol w="2439383"/>
              </a:tblGrid>
              <a:tr h="310358">
                <a:tc>
                  <a:txBody>
                    <a:bodyPr/>
                    <a:lstStyle/>
                    <a:p>
                      <a:pPr algn="l">
                        <a:lnSpc>
                          <a:spcPct val="107000"/>
                        </a:lnSpc>
                        <a:spcAft>
                          <a:spcPts val="0"/>
                        </a:spcAft>
                      </a:pPr>
                      <a:r>
                        <a:rPr lang="en-US" sz="1600" dirty="0">
                          <a:effectLst/>
                        </a:rPr>
                        <a:t>Creating Change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6310">
                <a:tc>
                  <a:txBody>
                    <a:bodyPr/>
                    <a:lstStyle/>
                    <a:p>
                      <a:pPr algn="l">
                        <a:lnSpc>
                          <a:spcPct val="107000"/>
                        </a:lnSpc>
                        <a:spcAft>
                          <a:spcPts val="0"/>
                        </a:spcAft>
                      </a:pPr>
                      <a:r>
                        <a:rPr lang="en-US" sz="16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6310">
                <a:tc>
                  <a:txBody>
                    <a:bodyPr/>
                    <a:lstStyle/>
                    <a:p>
                      <a:pPr algn="l">
                        <a:lnSpc>
                          <a:spcPct val="107000"/>
                        </a:lnSpc>
                        <a:spcAft>
                          <a:spcPts val="0"/>
                        </a:spcAft>
                      </a:pPr>
                      <a:r>
                        <a:rPr lang="en-US" sz="1600" dirty="0">
                          <a:effectLst/>
                        </a:rPr>
                        <a:t>52.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6310">
                <a:tc>
                  <a:txBody>
                    <a:bodyPr/>
                    <a:lstStyle/>
                    <a:p>
                      <a:pPr algn="l">
                        <a:lnSpc>
                          <a:spcPct val="107000"/>
                        </a:lnSpc>
                        <a:spcAft>
                          <a:spcPts val="0"/>
                        </a:spcAft>
                      </a:pPr>
                      <a:r>
                        <a:rPr lang="en-US" sz="1600">
                          <a:effectLst/>
                        </a:rPr>
                        <a:t>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6310">
                <a:tc>
                  <a:txBody>
                    <a:bodyPr/>
                    <a:lstStyle/>
                    <a:p>
                      <a:pPr algn="l">
                        <a:lnSpc>
                          <a:spcPct val="107000"/>
                        </a:lnSpc>
                        <a:spcAft>
                          <a:spcPts val="0"/>
                        </a:spcAft>
                      </a:pPr>
                      <a:r>
                        <a:rPr lang="en-US" sz="1600">
                          <a:effectLst/>
                        </a:rPr>
                        <a:t>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6310">
                <a:tc>
                  <a:txBody>
                    <a:bodyPr/>
                    <a:lstStyle/>
                    <a:p>
                      <a:pPr algn="l">
                        <a:lnSpc>
                          <a:spcPct val="107000"/>
                        </a:lnSpc>
                        <a:spcAft>
                          <a:spcPts val="0"/>
                        </a:spcAft>
                      </a:pPr>
                      <a:r>
                        <a:rPr lang="en-US" sz="1600">
                          <a:effectLst/>
                        </a:rPr>
                        <a:t>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6310">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3444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Focus</a:t>
            </a:r>
          </a:p>
        </p:txBody>
      </p:sp>
      <p:sp>
        <p:nvSpPr>
          <p:cNvPr id="3" name="Content Placeholder 2"/>
          <p:cNvSpPr>
            <a:spLocks noGrp="1"/>
          </p:cNvSpPr>
          <p:nvPr>
            <p:ph idx="1"/>
          </p:nvPr>
        </p:nvSpPr>
        <p:spPr/>
        <p:txBody>
          <a:bodyPr/>
          <a:lstStyle/>
          <a:p>
            <a:r>
              <a:rPr lang="en-US" dirty="0"/>
              <a:t>Employees within the company recognize the importance of serving its customers and finding new techniques of improving customer satisfaction. </a:t>
            </a:r>
            <a:endParaRPr lang="en-US" dirty="0" smtClean="0"/>
          </a:p>
          <a:p>
            <a:r>
              <a:rPr lang="en-US" dirty="0" smtClean="0"/>
              <a:t>This </a:t>
            </a:r>
            <a:r>
              <a:rPr lang="en-US" dirty="0"/>
              <a:t>aspect of the organization’s culture appears to have considerable strengths. The company is highly responsive to the customer and as such is customer-centric.</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33087075"/>
              </p:ext>
            </p:extLst>
          </p:nvPr>
        </p:nvGraphicFramePr>
        <p:xfrm>
          <a:off x="2958465" y="3817142"/>
          <a:ext cx="7811135" cy="2339342"/>
        </p:xfrm>
        <a:graphic>
          <a:graphicData uri="http://schemas.openxmlformats.org/drawingml/2006/table">
            <a:tbl>
              <a:tblPr firstRow="1" firstCol="1" bandRow="1">
                <a:tableStyleId>{5C22544A-7EE6-4342-B048-85BDC9FD1C3A}</a:tableStyleId>
              </a:tblPr>
              <a:tblGrid>
                <a:gridCol w="5092541"/>
                <a:gridCol w="2718594"/>
              </a:tblGrid>
              <a:tr h="310358">
                <a:tc>
                  <a:txBody>
                    <a:bodyPr/>
                    <a:lstStyle/>
                    <a:p>
                      <a:pPr algn="l">
                        <a:lnSpc>
                          <a:spcPct val="107000"/>
                        </a:lnSpc>
                        <a:spcAft>
                          <a:spcPts val="0"/>
                        </a:spcAft>
                      </a:pPr>
                      <a:r>
                        <a:rPr lang="en-US" sz="1600" dirty="0">
                          <a:effectLst/>
                        </a:rPr>
                        <a:t>Customer Focus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164">
                <a:tc>
                  <a:txBody>
                    <a:bodyPr/>
                    <a:lstStyle/>
                    <a:p>
                      <a:pPr algn="l">
                        <a:lnSpc>
                          <a:spcPct val="107000"/>
                        </a:lnSpc>
                        <a:spcAft>
                          <a:spcPts val="0"/>
                        </a:spcAft>
                      </a:pPr>
                      <a:r>
                        <a:rPr lang="en-US" sz="1600">
                          <a:effectLst/>
                        </a:rPr>
                        <a:t>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164">
                <a:tc>
                  <a:txBody>
                    <a:bodyPr/>
                    <a:lstStyle/>
                    <a:p>
                      <a:pPr algn="l">
                        <a:lnSpc>
                          <a:spcPct val="107000"/>
                        </a:lnSpc>
                        <a:spcAft>
                          <a:spcPts val="0"/>
                        </a:spcAft>
                      </a:pPr>
                      <a:r>
                        <a:rPr lang="en-US" sz="1600">
                          <a:effectLst/>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164">
                <a:tc>
                  <a:txBody>
                    <a:bodyPr/>
                    <a:lstStyle/>
                    <a:p>
                      <a:pPr algn="l">
                        <a:lnSpc>
                          <a:spcPct val="107000"/>
                        </a:lnSpc>
                        <a:spcAft>
                          <a:spcPts val="0"/>
                        </a:spcAft>
                      </a:pPr>
                      <a:r>
                        <a:rPr lang="en-US" sz="1600">
                          <a:effectLst/>
                        </a:rPr>
                        <a:t>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164">
                <a:tc>
                  <a:txBody>
                    <a:bodyPr/>
                    <a:lstStyle/>
                    <a:p>
                      <a:pPr algn="l">
                        <a:lnSpc>
                          <a:spcPct val="107000"/>
                        </a:lnSpc>
                        <a:spcAft>
                          <a:spcPts val="0"/>
                        </a:spcAft>
                      </a:pPr>
                      <a:r>
                        <a:rPr lang="en-US" sz="1600">
                          <a:effectLst/>
                        </a:rPr>
                        <a:t>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164">
                <a:tc>
                  <a:txBody>
                    <a:bodyPr/>
                    <a:lstStyle/>
                    <a:p>
                      <a:pPr algn="l">
                        <a:lnSpc>
                          <a:spcPct val="107000"/>
                        </a:lnSpc>
                        <a:spcAft>
                          <a:spcPts val="0"/>
                        </a:spcAft>
                      </a:pPr>
                      <a:r>
                        <a:rPr lang="en-US" sz="1600">
                          <a:effectLst/>
                        </a:rPr>
                        <a:t>39.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164">
                <a:tc>
                  <a:txBody>
                    <a:bodyPr/>
                    <a:lstStyle/>
                    <a:p>
                      <a:pPr algn="l">
                        <a:lnSpc>
                          <a:spcPct val="107000"/>
                        </a:lnSpc>
                        <a:spcAft>
                          <a:spcPts val="0"/>
                        </a:spcAft>
                      </a:pPr>
                      <a:r>
                        <a:rPr lang="en-US" sz="1600" dirty="0">
                          <a:effectLst/>
                        </a:rPr>
                        <a:t>Average Score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5175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Learning</a:t>
            </a:r>
          </a:p>
        </p:txBody>
      </p:sp>
      <p:sp>
        <p:nvSpPr>
          <p:cNvPr id="3" name="Content Placeholder 2"/>
          <p:cNvSpPr>
            <a:spLocks noGrp="1"/>
          </p:cNvSpPr>
          <p:nvPr>
            <p:ph idx="1"/>
          </p:nvPr>
        </p:nvSpPr>
        <p:spPr/>
        <p:txBody>
          <a:bodyPr/>
          <a:lstStyle/>
          <a:p>
            <a:r>
              <a:rPr lang="en-GB" dirty="0" smtClean="0"/>
              <a:t>The organization moderately encourages thoughtful risk taking.</a:t>
            </a:r>
            <a:endParaRPr lang="en-US" dirty="0" smtClean="0"/>
          </a:p>
          <a:p>
            <a:r>
              <a:rPr lang="en-US" dirty="0" smtClean="0"/>
              <a:t>The </a:t>
            </a:r>
            <a:r>
              <a:rPr lang="en-US" dirty="0"/>
              <a:t>organization’s employees appear to experience different levels of communication as regards successes and failures within the company, with some experiencing very little communication and information flow. </a:t>
            </a:r>
            <a:endParaRPr lang="en-US" dirty="0" smtClean="0"/>
          </a:p>
          <a:p>
            <a:r>
              <a:rPr lang="en-US" dirty="0" smtClean="0"/>
              <a:t>The </a:t>
            </a:r>
            <a:r>
              <a:rPr lang="en-US" dirty="0"/>
              <a:t>organization adopts a moderate approach to employees learning on the job</a:t>
            </a:r>
            <a:r>
              <a:rPr lang="en-US" dirty="0" smtClean="0"/>
              <a:t>.</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42985389"/>
              </p:ext>
            </p:extLst>
          </p:nvPr>
        </p:nvGraphicFramePr>
        <p:xfrm>
          <a:off x="2240280" y="4297682"/>
          <a:ext cx="9264332" cy="2006892"/>
        </p:xfrm>
        <a:graphic>
          <a:graphicData uri="http://schemas.openxmlformats.org/drawingml/2006/table">
            <a:tbl>
              <a:tblPr firstRow="1" firstCol="1" bandRow="1">
                <a:tableStyleId>{5C22544A-7EE6-4342-B048-85BDC9FD1C3A}</a:tableStyleId>
              </a:tblPr>
              <a:tblGrid>
                <a:gridCol w="6468900"/>
                <a:gridCol w="2795432"/>
              </a:tblGrid>
              <a:tr h="337818">
                <a:tc>
                  <a:txBody>
                    <a:bodyPr/>
                    <a:lstStyle/>
                    <a:p>
                      <a:pPr algn="l">
                        <a:lnSpc>
                          <a:spcPct val="107000"/>
                        </a:lnSpc>
                        <a:spcAft>
                          <a:spcPts val="0"/>
                        </a:spcAft>
                      </a:pPr>
                      <a:r>
                        <a:rPr lang="en-US" sz="1600" dirty="0">
                          <a:effectLst/>
                        </a:rPr>
                        <a:t>Organizational Learning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179">
                <a:tc>
                  <a:txBody>
                    <a:bodyPr/>
                    <a:lstStyle/>
                    <a:p>
                      <a:pPr algn="l">
                        <a:lnSpc>
                          <a:spcPct val="107000"/>
                        </a:lnSpc>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179">
                <a:tc>
                  <a:txBody>
                    <a:bodyPr/>
                    <a:lstStyle/>
                    <a:p>
                      <a:pPr algn="l">
                        <a:lnSpc>
                          <a:spcPct val="107000"/>
                        </a:lnSpc>
                        <a:spcAft>
                          <a:spcPts val="0"/>
                        </a:spcAft>
                      </a:pPr>
                      <a:r>
                        <a:rPr lang="en-US" sz="1600">
                          <a:effectLst/>
                        </a:rPr>
                        <a:t>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179">
                <a:tc>
                  <a:txBody>
                    <a:bodyPr/>
                    <a:lstStyle/>
                    <a:p>
                      <a:pPr algn="l">
                        <a:lnSpc>
                          <a:spcPct val="107000"/>
                        </a:lnSpc>
                        <a:spcAft>
                          <a:spcPts val="0"/>
                        </a:spcAft>
                      </a:pPr>
                      <a:r>
                        <a:rPr lang="en-US" sz="1600">
                          <a:effectLst/>
                        </a:rPr>
                        <a:t>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179">
                <a:tc>
                  <a:txBody>
                    <a:bodyPr/>
                    <a:lstStyle/>
                    <a:p>
                      <a:pPr algn="l">
                        <a:lnSpc>
                          <a:spcPct val="107000"/>
                        </a:lnSpc>
                        <a:spcAft>
                          <a:spcPts val="0"/>
                        </a:spcAft>
                      </a:pPr>
                      <a:r>
                        <a:rPr lang="en-US" sz="1600">
                          <a:effectLst/>
                        </a:rPr>
                        <a:t>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179">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8179">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9799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a:t>
            </a:r>
          </a:p>
        </p:txBody>
      </p:sp>
      <p:sp>
        <p:nvSpPr>
          <p:cNvPr id="3" name="Content Placeholder 2"/>
          <p:cNvSpPr>
            <a:spLocks noGrp="1"/>
          </p:cNvSpPr>
          <p:nvPr>
            <p:ph idx="1"/>
          </p:nvPr>
        </p:nvSpPr>
        <p:spPr/>
        <p:txBody>
          <a:bodyPr/>
          <a:lstStyle/>
          <a:p>
            <a:r>
              <a:rPr lang="en-US" dirty="0"/>
              <a:t>Every successful organization develops and implements a clear mission that indicates to employees the purpose of their efforts and employment and the inherent value of their contribution. The organization has an average comprehension of its mission</a:t>
            </a:r>
            <a:r>
              <a:rPr lang="en-US" dirty="0" smtClean="0"/>
              <a:t>.</a:t>
            </a:r>
          </a:p>
          <a:p>
            <a:r>
              <a:rPr lang="en-GB" dirty="0" smtClean="0"/>
              <a:t>The mission is defined by three factors;</a:t>
            </a:r>
          </a:p>
          <a:p>
            <a:pPr lvl="1"/>
            <a:r>
              <a:rPr lang="en-GB" dirty="0" smtClean="0"/>
              <a:t>Strategic Direction and Intent</a:t>
            </a:r>
          </a:p>
          <a:p>
            <a:pPr lvl="1"/>
            <a:r>
              <a:rPr lang="en-GB" dirty="0" smtClean="0"/>
              <a:t>Goals and Objectives</a:t>
            </a:r>
          </a:p>
          <a:p>
            <a:pPr lvl="1"/>
            <a:r>
              <a:rPr lang="en-GB" dirty="0" smtClean="0"/>
              <a:t>Vision</a:t>
            </a:r>
            <a:endParaRPr lang="en-US" dirty="0"/>
          </a:p>
        </p:txBody>
      </p:sp>
    </p:spTree>
    <p:extLst>
      <p:ext uri="{BB962C8B-B14F-4D97-AF65-F5344CB8AC3E}">
        <p14:creationId xmlns:p14="http://schemas.microsoft.com/office/powerpoint/2010/main" val="313741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Direction and Intent</a:t>
            </a:r>
          </a:p>
        </p:txBody>
      </p:sp>
      <p:sp>
        <p:nvSpPr>
          <p:cNvPr id="3" name="Content Placeholder 2"/>
          <p:cNvSpPr>
            <a:spLocks noGrp="1"/>
          </p:cNvSpPr>
          <p:nvPr>
            <p:ph idx="1"/>
          </p:nvPr>
        </p:nvSpPr>
        <p:spPr/>
        <p:txBody>
          <a:bodyPr/>
          <a:lstStyle/>
          <a:p>
            <a:r>
              <a:rPr lang="en-US" dirty="0"/>
              <a:t>The employees have a moderate sense of the company’s vision and acknowledge that the company has a long-term purpose and direction. </a:t>
            </a:r>
            <a:endParaRPr lang="en-US" dirty="0" smtClean="0"/>
          </a:p>
          <a:p>
            <a:r>
              <a:rPr lang="en-US" dirty="0" smtClean="0"/>
              <a:t>The </a:t>
            </a:r>
            <a:r>
              <a:rPr lang="en-US" dirty="0"/>
              <a:t>organization seeks o become a strategic market leader, influencing market trends. </a:t>
            </a:r>
            <a:endParaRPr lang="en-US" dirty="0" smtClean="0"/>
          </a:p>
          <a:p>
            <a:r>
              <a:rPr lang="en-US" dirty="0" smtClean="0"/>
              <a:t>Employees </a:t>
            </a:r>
            <a:r>
              <a:rPr lang="en-US" dirty="0"/>
              <a:t>have a moderate sense of clarity as pertains to the organization’s strategic direction</a:t>
            </a:r>
            <a:r>
              <a:rPr lang="en-US" dirty="0" smtClean="0"/>
              <a: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20640076"/>
              </p:ext>
            </p:extLst>
          </p:nvPr>
        </p:nvGraphicFramePr>
        <p:xfrm>
          <a:off x="2798762" y="4271802"/>
          <a:ext cx="8705849" cy="2102856"/>
        </p:xfrm>
        <a:graphic>
          <a:graphicData uri="http://schemas.openxmlformats.org/drawingml/2006/table">
            <a:tbl>
              <a:tblPr firstRow="1" firstCol="1" bandRow="1">
                <a:tableStyleId>{5C22544A-7EE6-4342-B048-85BDC9FD1C3A}</a:tableStyleId>
              </a:tblPr>
              <a:tblGrid>
                <a:gridCol w="6416774"/>
                <a:gridCol w="2289075"/>
              </a:tblGrid>
              <a:tr h="414498">
                <a:tc>
                  <a:txBody>
                    <a:bodyPr/>
                    <a:lstStyle/>
                    <a:p>
                      <a:pPr algn="l">
                        <a:lnSpc>
                          <a:spcPct val="107000"/>
                        </a:lnSpc>
                        <a:spcAft>
                          <a:spcPts val="0"/>
                        </a:spcAft>
                      </a:pPr>
                      <a:r>
                        <a:rPr lang="en-US" sz="1600">
                          <a:effectLst/>
                        </a:rPr>
                        <a:t>Strategic Direction and Intent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393">
                <a:tc>
                  <a:txBody>
                    <a:bodyPr/>
                    <a:lstStyle/>
                    <a:p>
                      <a:pPr algn="l">
                        <a:lnSpc>
                          <a:spcPct val="107000"/>
                        </a:lnSpc>
                        <a:spcAft>
                          <a:spcPts val="0"/>
                        </a:spcAft>
                      </a:pPr>
                      <a:r>
                        <a:rPr lang="en-US" sz="1600">
                          <a:effectLst/>
                        </a:rPr>
                        <a:t>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393">
                <a:tc>
                  <a:txBody>
                    <a:bodyPr/>
                    <a:lstStyle/>
                    <a:p>
                      <a:pPr algn="l">
                        <a:lnSpc>
                          <a:spcPct val="107000"/>
                        </a:lnSpc>
                        <a:spcAft>
                          <a:spcPts val="0"/>
                        </a:spcAft>
                      </a:pPr>
                      <a:r>
                        <a:rPr lang="en-US" sz="1600">
                          <a:effectLst/>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393">
                <a:tc>
                  <a:txBody>
                    <a:bodyPr/>
                    <a:lstStyle/>
                    <a:p>
                      <a:pPr algn="l">
                        <a:lnSpc>
                          <a:spcPct val="107000"/>
                        </a:lnSpc>
                        <a:spcAft>
                          <a:spcPts val="0"/>
                        </a:spcAft>
                      </a:pPr>
                      <a:r>
                        <a:rPr lang="en-US" sz="1600">
                          <a:effectLst/>
                        </a:rPr>
                        <a:t>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393">
                <a:tc>
                  <a:txBody>
                    <a:bodyPr/>
                    <a:lstStyle/>
                    <a:p>
                      <a:pPr algn="l">
                        <a:lnSpc>
                          <a:spcPct val="107000"/>
                        </a:lnSpc>
                        <a:spcAft>
                          <a:spcPts val="0"/>
                        </a:spcAft>
                      </a:pPr>
                      <a:r>
                        <a:rPr lang="en-US" sz="1600">
                          <a:effectLst/>
                        </a:rPr>
                        <a:t>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393">
                <a:tc>
                  <a:txBody>
                    <a:bodyPr/>
                    <a:lstStyle/>
                    <a:p>
                      <a:pPr algn="l">
                        <a:lnSpc>
                          <a:spcPct val="107000"/>
                        </a:lnSpc>
                        <a:spcAft>
                          <a:spcPts val="0"/>
                        </a:spcAft>
                      </a:pPr>
                      <a:r>
                        <a:rPr lang="en-US" sz="1600">
                          <a:effectLst/>
                        </a:rPr>
                        <a:t>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1393">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0815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Objectives</a:t>
            </a:r>
          </a:p>
        </p:txBody>
      </p:sp>
      <p:sp>
        <p:nvSpPr>
          <p:cNvPr id="3" name="Content Placeholder 2"/>
          <p:cNvSpPr>
            <a:spLocks noGrp="1"/>
          </p:cNvSpPr>
          <p:nvPr>
            <p:ph idx="1"/>
          </p:nvPr>
        </p:nvSpPr>
        <p:spPr>
          <a:xfrm>
            <a:off x="2589212" y="1905000"/>
            <a:ext cx="8915400" cy="3777622"/>
          </a:xfrm>
        </p:spPr>
        <p:txBody>
          <a:bodyPr>
            <a:normAutofit/>
          </a:bodyPr>
          <a:lstStyle/>
          <a:p>
            <a:r>
              <a:rPr lang="en-GB" dirty="0" smtClean="0"/>
              <a:t>The organization moderately monitors its performance against the set goals. </a:t>
            </a:r>
          </a:p>
          <a:p>
            <a:r>
              <a:rPr lang="en-US" dirty="0" smtClean="0"/>
              <a:t>However</a:t>
            </a:r>
            <a:r>
              <a:rPr lang="en-US" dirty="0"/>
              <a:t>, a considerable portion of the employees have very high levels of monitoring performance against set goals.  </a:t>
            </a:r>
            <a:endParaRPr lang="en-US" dirty="0" smtClean="0"/>
          </a:p>
          <a:p>
            <a:r>
              <a:rPr lang="en-GB" dirty="0" smtClean="0"/>
              <a:t>The organization is moderately ambitious and realistic.</a:t>
            </a:r>
          </a:p>
          <a:p>
            <a:r>
              <a:rPr lang="en-GB" dirty="0" smtClean="0"/>
              <a:t>The organization’s goals are moderately clear and comprehended by employees</a:t>
            </a:r>
            <a:endParaRPr lang="en-US" dirty="0"/>
          </a:p>
          <a:p>
            <a:r>
              <a:rPr lang="en-GB" dirty="0" smtClean="0"/>
              <a:t>The organization institutes high levels of expectation on its employees.</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080613036"/>
              </p:ext>
            </p:extLst>
          </p:nvPr>
        </p:nvGraphicFramePr>
        <p:xfrm>
          <a:off x="2753042" y="4797582"/>
          <a:ext cx="7968297" cy="1911450"/>
        </p:xfrm>
        <a:graphic>
          <a:graphicData uri="http://schemas.openxmlformats.org/drawingml/2006/table">
            <a:tbl>
              <a:tblPr firstRow="1" firstCol="1" bandRow="1">
                <a:tableStyleId>{5C22544A-7EE6-4342-B048-85BDC9FD1C3A}</a:tableStyleId>
              </a:tblPr>
              <a:tblGrid>
                <a:gridCol w="5873150"/>
                <a:gridCol w="2095147"/>
              </a:tblGrid>
              <a:tr h="345918">
                <a:tc>
                  <a:txBody>
                    <a:bodyPr/>
                    <a:lstStyle/>
                    <a:p>
                      <a:pPr algn="l">
                        <a:lnSpc>
                          <a:spcPct val="107000"/>
                        </a:lnSpc>
                        <a:spcAft>
                          <a:spcPts val="0"/>
                        </a:spcAft>
                      </a:pPr>
                      <a:r>
                        <a:rPr lang="en-US" sz="1600" dirty="0">
                          <a:effectLst/>
                        </a:rPr>
                        <a:t>Goals and Objectives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Average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783">
                <a:tc>
                  <a:txBody>
                    <a:bodyPr/>
                    <a:lstStyle/>
                    <a:p>
                      <a:pPr algn="l">
                        <a:lnSpc>
                          <a:spcPct val="107000"/>
                        </a:lnSpc>
                        <a:spcAft>
                          <a:spcPts val="0"/>
                        </a:spcAft>
                      </a:pPr>
                      <a:r>
                        <a:rPr lang="en-US" sz="1600">
                          <a:effectLst/>
                        </a:rPr>
                        <a:t>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783">
                <a:tc>
                  <a:txBody>
                    <a:bodyPr/>
                    <a:lstStyle/>
                    <a:p>
                      <a:pPr algn="l">
                        <a:lnSpc>
                          <a:spcPct val="107000"/>
                        </a:lnSpc>
                        <a:spcAft>
                          <a:spcPts val="0"/>
                        </a:spcAft>
                      </a:pPr>
                      <a:r>
                        <a:rPr lang="en-US" sz="1600">
                          <a:effectLst/>
                        </a:rPr>
                        <a:t>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783">
                <a:tc>
                  <a:txBody>
                    <a:bodyPr/>
                    <a:lstStyle/>
                    <a:p>
                      <a:pPr algn="l">
                        <a:lnSpc>
                          <a:spcPct val="107000"/>
                        </a:lnSpc>
                        <a:spcAft>
                          <a:spcPts val="0"/>
                        </a:spcAft>
                      </a:pPr>
                      <a:r>
                        <a:rPr lang="en-US" sz="1600">
                          <a:effectLst/>
                        </a:rPr>
                        <a:t>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783">
                <a:tc>
                  <a:txBody>
                    <a:bodyPr/>
                    <a:lstStyle/>
                    <a:p>
                      <a:pPr algn="l">
                        <a:lnSpc>
                          <a:spcPct val="107000"/>
                        </a:lnSpc>
                        <a:spcAft>
                          <a:spcPts val="0"/>
                        </a:spcAft>
                      </a:pPr>
                      <a:r>
                        <a:rPr lang="en-US" sz="1600">
                          <a:effectLst/>
                        </a:rPr>
                        <a:t>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783">
                <a:tc>
                  <a:txBody>
                    <a:bodyPr/>
                    <a:lstStyle/>
                    <a:p>
                      <a:pPr algn="l">
                        <a:lnSpc>
                          <a:spcPct val="107000"/>
                        </a:lnSpc>
                        <a:spcAft>
                          <a:spcPts val="0"/>
                        </a:spcAft>
                      </a:pPr>
                      <a:r>
                        <a:rPr lang="en-US" sz="1600">
                          <a:effectLst/>
                        </a:rPr>
                        <a:t>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1783">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0797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a:t>
            </a:r>
          </a:p>
        </p:txBody>
      </p:sp>
      <p:sp>
        <p:nvSpPr>
          <p:cNvPr id="3" name="Content Placeholder 2"/>
          <p:cNvSpPr>
            <a:spLocks noGrp="1"/>
          </p:cNvSpPr>
          <p:nvPr>
            <p:ph idx="1"/>
          </p:nvPr>
        </p:nvSpPr>
        <p:spPr/>
        <p:txBody>
          <a:bodyPr/>
          <a:lstStyle/>
          <a:p>
            <a:r>
              <a:rPr lang="en-US" dirty="0"/>
              <a:t>The organization’s employees have a moderate sense of what the organization’s vision is. This means the employees have a moderate clarity on the purpose of the existence of the business. </a:t>
            </a:r>
            <a:endParaRPr lang="en-US" dirty="0" smtClean="0"/>
          </a:p>
          <a:p>
            <a:r>
              <a:rPr lang="en-US" dirty="0" smtClean="0"/>
              <a:t>The </a:t>
            </a:r>
            <a:r>
              <a:rPr lang="en-US" dirty="0"/>
              <a:t>organization’s employees have a very high capability of realizing its short-term needs without deviating from the company’s vision. </a:t>
            </a:r>
            <a:r>
              <a:rPr lang="en-US" dirty="0" smtClean="0"/>
              <a:t>T</a:t>
            </a:r>
          </a:p>
          <a:p>
            <a:r>
              <a:rPr lang="en-US" dirty="0" smtClean="0"/>
              <a:t>he </a:t>
            </a:r>
            <a:r>
              <a:rPr lang="en-US" dirty="0"/>
              <a:t>organization’s vision moderately motivates its employees, but there is moderate consensus on what the organizations future should and/or would be like.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06865412"/>
              </p:ext>
            </p:extLst>
          </p:nvPr>
        </p:nvGraphicFramePr>
        <p:xfrm>
          <a:off x="2589212" y="4709163"/>
          <a:ext cx="8915400" cy="1885569"/>
        </p:xfrm>
        <a:graphic>
          <a:graphicData uri="http://schemas.openxmlformats.org/drawingml/2006/table">
            <a:tbl>
              <a:tblPr firstRow="1" firstCol="1" bandRow="1">
                <a:tableStyleId>{5C22544A-7EE6-4342-B048-85BDC9FD1C3A}</a:tableStyleId>
              </a:tblPr>
              <a:tblGrid>
                <a:gridCol w="6571226"/>
                <a:gridCol w="2344174"/>
              </a:tblGrid>
              <a:tr h="320037">
                <a:tc>
                  <a:txBody>
                    <a:bodyPr/>
                    <a:lstStyle/>
                    <a:p>
                      <a:pPr algn="l">
                        <a:lnSpc>
                          <a:spcPct val="107000"/>
                        </a:lnSpc>
                        <a:spcAft>
                          <a:spcPts val="0"/>
                        </a:spcAft>
                      </a:pPr>
                      <a:r>
                        <a:rPr lang="en-US" sz="1600">
                          <a:effectLst/>
                        </a:rPr>
                        <a:t>Vision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Average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4116">
                <a:tc>
                  <a:txBody>
                    <a:bodyPr/>
                    <a:lstStyle/>
                    <a:p>
                      <a:pPr algn="l">
                        <a:lnSpc>
                          <a:spcPct val="107000"/>
                        </a:lnSpc>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4116">
                <a:tc>
                  <a:txBody>
                    <a:bodyPr/>
                    <a:lstStyle/>
                    <a:p>
                      <a:pPr algn="l">
                        <a:lnSpc>
                          <a:spcPct val="107000"/>
                        </a:lnSpc>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4116">
                <a:tc>
                  <a:txBody>
                    <a:bodyPr/>
                    <a:lstStyle/>
                    <a:p>
                      <a:pPr algn="l">
                        <a:lnSpc>
                          <a:spcPct val="107000"/>
                        </a:lnSpc>
                        <a:spcAft>
                          <a:spcPts val="0"/>
                        </a:spcAft>
                      </a:pPr>
                      <a:r>
                        <a:rPr lang="en-US"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4116">
                <a:tc>
                  <a:txBody>
                    <a:bodyPr/>
                    <a:lstStyle/>
                    <a:p>
                      <a:pPr algn="l">
                        <a:lnSpc>
                          <a:spcPct val="107000"/>
                        </a:lnSpc>
                        <a:spcAft>
                          <a:spcPts val="0"/>
                        </a:spcAft>
                      </a:pPr>
                      <a:r>
                        <a:rPr lang="en-US" sz="1600">
                          <a:effectLst/>
                        </a:rPr>
                        <a:t>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4116">
                <a:tc>
                  <a:txBody>
                    <a:bodyPr/>
                    <a:lstStyle/>
                    <a:p>
                      <a:pPr algn="l">
                        <a:lnSpc>
                          <a:spcPct val="107000"/>
                        </a:lnSpc>
                        <a:spcAft>
                          <a:spcPts val="0"/>
                        </a:spcAft>
                      </a:pPr>
                      <a:r>
                        <a:rPr lang="en-US" sz="1600">
                          <a:effectLst/>
                        </a:rPr>
                        <a:t>37.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4116">
                <a:tc>
                  <a:txBody>
                    <a:bodyPr/>
                    <a:lstStyle/>
                    <a:p>
                      <a:pPr algn="l">
                        <a:lnSpc>
                          <a:spcPct val="107000"/>
                        </a:lnSpc>
                        <a:spcAft>
                          <a:spcPts val="0"/>
                        </a:spcAft>
                      </a:pPr>
                      <a:r>
                        <a:rPr lang="en-US" sz="1600">
                          <a:effectLst/>
                        </a:rPr>
                        <a:t>Average 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US" sz="1600" dirty="0">
                          <a:effectLst/>
                        </a:rPr>
                        <a:t>3.55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5795814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2417</Words>
  <Application>Microsoft Office PowerPoint</Application>
  <PresentationFormat>Widescreen</PresentationFormat>
  <Paragraphs>297</Paragraphs>
  <Slides>17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Times New Roman</vt:lpstr>
      <vt:lpstr>Wingdings 3</vt:lpstr>
      <vt:lpstr>Wisp</vt:lpstr>
      <vt:lpstr>The Denison Organizational Culture Model</vt:lpstr>
      <vt:lpstr>Adaptability</vt:lpstr>
      <vt:lpstr>Creating Change</vt:lpstr>
      <vt:lpstr>Customer Focus</vt:lpstr>
      <vt:lpstr>Organizational Learning</vt:lpstr>
      <vt:lpstr>Mission</vt:lpstr>
      <vt:lpstr>Strategic Direction and Intent</vt:lpstr>
      <vt:lpstr>Goals and Objectives</vt:lpstr>
      <vt:lpstr>Vision</vt:lpstr>
      <vt:lpstr>Consistency</vt:lpstr>
      <vt:lpstr>Core Values</vt:lpstr>
      <vt:lpstr>Agreement</vt:lpstr>
      <vt:lpstr>Coordination &amp; Integration</vt:lpstr>
      <vt:lpstr>Involvement</vt:lpstr>
      <vt:lpstr>Empowerment</vt:lpstr>
      <vt:lpstr>Team Orientation</vt:lpstr>
      <vt:lpstr>Capability Development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2015-04-16T11:02:25Z</dcterms:created>
  <dcterms:modified xsi:type="dcterms:W3CDTF">2015-04-16T12:53:19Z</dcterms:modified>
</cp:coreProperties>
</file>