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3" r:id="rId3"/>
    <p:sldId id="266" r:id="rId4"/>
    <p:sldId id="267" r:id="rId5"/>
    <p:sldId id="269" r:id="rId6"/>
    <p:sldId id="271" r:id="rId7"/>
    <p:sldId id="272" r:id="rId8"/>
    <p:sldId id="275" r:id="rId9"/>
    <p:sldId id="273" r:id="rId10"/>
    <p:sldId id="26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73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6/13/2015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6/13/2015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5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8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3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9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6/13/2015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6/13/2015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Moral Stake in Education: Contested Premises and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Course</a:t>
            </a:r>
          </a:p>
          <a:p>
            <a:r>
              <a:rPr lang="en-US" dirty="0" smtClean="0"/>
              <a:t>Instructor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Appiah, K. A. (2011). </a:t>
            </a:r>
            <a:r>
              <a:rPr lang="en-US" i="1" dirty="0"/>
              <a:t>The honor code: How moral revolutions 	</a:t>
            </a:r>
            <a:r>
              <a:rPr lang="en-US" i="1" dirty="0" smtClean="0"/>
              <a:t>happen</a:t>
            </a:r>
            <a:r>
              <a:rPr lang="en-US" dirty="0"/>
              <a:t>. WW Norton &amp; Company.</a:t>
            </a:r>
            <a:endParaRPr lang="en-US" dirty="0" smtClean="0"/>
          </a:p>
          <a:p>
            <a:r>
              <a:rPr lang="en-US" dirty="0"/>
              <a:t>Devine, D., </a:t>
            </a:r>
            <a:r>
              <a:rPr lang="en-US" dirty="0" err="1"/>
              <a:t>Fahie</a:t>
            </a:r>
            <a:r>
              <a:rPr lang="en-US" dirty="0"/>
              <a:t>, D., &amp; </a:t>
            </a:r>
            <a:r>
              <a:rPr lang="en-US" dirty="0" err="1"/>
              <a:t>McGillicuddy</a:t>
            </a:r>
            <a:r>
              <a:rPr lang="en-US" dirty="0"/>
              <a:t>, D. (2013). What is 	</a:t>
            </a:r>
            <a:r>
              <a:rPr lang="en-US" dirty="0" smtClean="0"/>
              <a:t>‘</a:t>
            </a:r>
            <a:r>
              <a:rPr lang="en-US" dirty="0" err="1"/>
              <a:t>good’teaching</a:t>
            </a:r>
            <a:r>
              <a:rPr lang="en-US" dirty="0"/>
              <a:t>? Teacher beliefs and practices about their </a:t>
            </a:r>
            <a:r>
              <a:rPr lang="en-US" dirty="0" smtClean="0"/>
              <a:t>	teaching</a:t>
            </a:r>
            <a:r>
              <a:rPr lang="en-US" dirty="0"/>
              <a:t>. </a:t>
            </a:r>
            <a:r>
              <a:rPr lang="en-US" i="1" dirty="0"/>
              <a:t>Irish Educational Studies</a:t>
            </a:r>
            <a:r>
              <a:rPr lang="en-US" dirty="0"/>
              <a:t>,</a:t>
            </a:r>
            <a:r>
              <a:rPr lang="en-US" i="1" dirty="0"/>
              <a:t>32</a:t>
            </a:r>
            <a:r>
              <a:rPr lang="en-US" dirty="0"/>
              <a:t>(1), 83-108.</a:t>
            </a:r>
            <a:endParaRPr lang="en-US" dirty="0" smtClean="0"/>
          </a:p>
          <a:p>
            <a:r>
              <a:rPr lang="en-US" dirty="0" smtClean="0"/>
              <a:t>Goodman, J.F. &amp; </a:t>
            </a:r>
            <a:r>
              <a:rPr lang="en-US" dirty="0" err="1" smtClean="0"/>
              <a:t>Lesnick</a:t>
            </a:r>
            <a:r>
              <a:rPr lang="en-US" dirty="0" smtClean="0"/>
              <a:t>, H. (2001). </a:t>
            </a:r>
            <a:r>
              <a:rPr lang="en-US" i="1" dirty="0" smtClean="0"/>
              <a:t>The Moral Stake in 			Education: Contested Premises and Practices. </a:t>
            </a:r>
            <a:r>
              <a:rPr lang="en-US" dirty="0" smtClean="0"/>
              <a:t>New York:		Addison Wesley Longman,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2-5: Morality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 smtClean="0"/>
              <a:t>is the morality of education </a:t>
            </a:r>
            <a:r>
              <a:rPr lang="en-US" sz="2800" dirty="0" smtClean="0"/>
              <a:t>of </a:t>
            </a:r>
            <a:r>
              <a:rPr lang="en-US" sz="2800" dirty="0" smtClean="0"/>
              <a:t>critical importance in supporting a teacher’s perspective and execution of the necessary curriculum?</a:t>
            </a:r>
            <a:endParaRPr lang="en-US" sz="2800" dirty="0"/>
          </a:p>
          <a:p>
            <a:r>
              <a:rPr lang="en-US" sz="2800" dirty="0" smtClean="0"/>
              <a:t>Teachers must be able to adapt to different conditions to make a difference in the lives of their students at a high level</a:t>
            </a:r>
            <a:endParaRPr lang="en-US" sz="2800" dirty="0" smtClean="0"/>
          </a:p>
          <a:p>
            <a:r>
              <a:rPr lang="en-US" sz="2800" dirty="0" smtClean="0"/>
              <a:t>Teachers </a:t>
            </a:r>
            <a:r>
              <a:rPr lang="en-US" sz="2800" dirty="0" smtClean="0"/>
              <a:t>must develop their own moral “revolution” to improve their capacity to educate </a:t>
            </a:r>
            <a:r>
              <a:rPr lang="en-US" sz="2800" dirty="0" smtClean="0"/>
              <a:t>others and to improve their overall performance and decision-making capabilities </a:t>
            </a:r>
            <a:r>
              <a:rPr lang="en-US" sz="2800" dirty="0" smtClean="0"/>
              <a:t>(Appiah, 2011)</a:t>
            </a:r>
          </a:p>
        </p:txBody>
      </p:sp>
    </p:spTree>
    <p:extLst>
      <p:ext uri="{BB962C8B-B14F-4D97-AF65-F5344CB8AC3E}">
        <p14:creationId xmlns:p14="http://schemas.microsoft.com/office/powerpoint/2010/main" val="14816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2-5: At the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steps are required for teachers to adopt a moral code in their teaching strategies?</a:t>
            </a:r>
            <a:endParaRPr lang="en-US" sz="2800" dirty="0"/>
          </a:p>
          <a:p>
            <a:r>
              <a:rPr lang="en-US" sz="2800" dirty="0" smtClean="0"/>
              <a:t>The university must support the development of student’s moral conscience and make a difference in the lives of their students</a:t>
            </a:r>
            <a:endParaRPr lang="en-US" sz="2800" dirty="0" smtClean="0"/>
          </a:p>
          <a:p>
            <a:r>
              <a:rPr lang="en-US" sz="2800" dirty="0" smtClean="0"/>
              <a:t>Teachers mus</a:t>
            </a:r>
            <a:r>
              <a:rPr lang="en-US" sz="2800" dirty="0" smtClean="0"/>
              <a:t>t be able to make professional decisions with a strong moral framework in place through the curriculum that is provided </a:t>
            </a:r>
            <a:endParaRPr lang="en-US" sz="2800" dirty="0" smtClean="0"/>
          </a:p>
          <a:p>
            <a:r>
              <a:rPr lang="en-US" sz="2800" dirty="0" smtClean="0"/>
              <a:t>The university must </a:t>
            </a:r>
            <a:r>
              <a:rPr lang="en-US" sz="2800" dirty="0" smtClean="0"/>
              <a:t>adopt an honor code to facilitate moral decision-making </a:t>
            </a:r>
            <a:r>
              <a:rPr lang="en-US" sz="2800" dirty="0" smtClean="0"/>
              <a:t>in their students </a:t>
            </a:r>
            <a:r>
              <a:rPr lang="en-US" sz="2800" dirty="0" smtClean="0"/>
              <a:t>(Appiah</a:t>
            </a:r>
            <a:r>
              <a:rPr lang="en-US" sz="2800" dirty="0" smtClean="0"/>
              <a:t>, 2011)</a:t>
            </a:r>
          </a:p>
        </p:txBody>
      </p:sp>
    </p:spTree>
    <p:extLst>
      <p:ext uri="{BB962C8B-B14F-4D97-AF65-F5344CB8AC3E}">
        <p14:creationId xmlns:p14="http://schemas.microsoft.com/office/powerpoint/2010/main" val="32448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2-5: At the Library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is required </a:t>
            </a:r>
            <a:r>
              <a:rPr lang="en-US" sz="2800" dirty="0" smtClean="0"/>
              <a:t>to understand the moral nature of teaching and decision-making?</a:t>
            </a:r>
            <a:endParaRPr lang="en-US" sz="2800" dirty="0" smtClean="0"/>
          </a:p>
          <a:p>
            <a:r>
              <a:rPr lang="en-US" sz="2800" dirty="0" smtClean="0"/>
              <a:t>Teachers </a:t>
            </a:r>
            <a:r>
              <a:rPr lang="en-US" sz="2800" dirty="0" smtClean="0"/>
              <a:t>must be able to apply the principles that they have learned through their own </a:t>
            </a:r>
            <a:r>
              <a:rPr lang="en-US" sz="2800" dirty="0" smtClean="0"/>
              <a:t>coursework and through independent research </a:t>
            </a:r>
            <a:endParaRPr lang="en-US" sz="2800" dirty="0" smtClean="0"/>
          </a:p>
          <a:p>
            <a:r>
              <a:rPr lang="en-US" sz="2800" dirty="0" smtClean="0"/>
              <a:t>Support and guidance must be achieved through outside research and evaluation </a:t>
            </a:r>
          </a:p>
          <a:p>
            <a:r>
              <a:rPr lang="en-US" sz="2800" dirty="0" smtClean="0"/>
              <a:t>Teachers must translate </a:t>
            </a:r>
            <a:r>
              <a:rPr lang="en-US" sz="2800" dirty="0" smtClean="0"/>
              <a:t>their own moral codes into positive outcomes for students through effective communication and other tools (Devine et.al, 2013)</a:t>
            </a:r>
          </a:p>
        </p:txBody>
      </p:sp>
    </p:spTree>
    <p:extLst>
      <p:ext uri="{BB962C8B-B14F-4D97-AF65-F5344CB8AC3E}">
        <p14:creationId xmlns:p14="http://schemas.microsoft.com/office/powerpoint/2010/main" val="36707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2-5: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Moral judgments must be made across all areas of teaching practice</a:t>
            </a:r>
          </a:p>
          <a:p>
            <a:r>
              <a:rPr lang="en-US" sz="2800" dirty="0" smtClean="0"/>
              <a:t>The university must provide its own moral framework that governs all student-related activities </a:t>
            </a:r>
          </a:p>
          <a:p>
            <a:r>
              <a:rPr lang="en-US" sz="2800" dirty="0" smtClean="0"/>
              <a:t>Teachers mus</a:t>
            </a:r>
            <a:r>
              <a:rPr lang="en-US" sz="2800" dirty="0" smtClean="0"/>
              <a:t>t be able to apply sound moral judgments in the best interest of their students at all times</a:t>
            </a:r>
          </a:p>
          <a:p>
            <a:r>
              <a:rPr lang="en-US" sz="2800" dirty="0" smtClean="0"/>
              <a:t>Teachers must also use the resources that are available to support these objectives in a positive manner to make a moral difference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127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6-9: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To </a:t>
            </a:r>
            <a:r>
              <a:rPr lang="en-US" sz="2800" dirty="0" smtClean="0"/>
              <a:t>what degree are teachers and administrators held accountable for their moral </a:t>
            </a:r>
            <a:r>
              <a:rPr lang="en-US" sz="2800" dirty="0" smtClean="0"/>
              <a:t>decision-making</a:t>
            </a:r>
            <a:r>
              <a:rPr lang="en-US" sz="2800" dirty="0"/>
              <a:t> </a:t>
            </a:r>
            <a:r>
              <a:rPr lang="en-US" sz="2800" dirty="0" smtClean="0"/>
              <a:t>in the school environment?</a:t>
            </a:r>
            <a:endParaRPr lang="en-US" sz="2800" dirty="0"/>
          </a:p>
          <a:p>
            <a:r>
              <a:rPr lang="en-US" sz="2800" dirty="0" smtClean="0"/>
              <a:t>There </a:t>
            </a:r>
            <a:r>
              <a:rPr lang="en-US" sz="2800" dirty="0" smtClean="0"/>
              <a:t>must be a greater emphasis on accountability in all areas of teaching practice to improve outcomes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university must emphasize accountability as a critical component of all coursework and its translation to teaching-based principles</a:t>
            </a:r>
          </a:p>
          <a:p>
            <a:r>
              <a:rPr lang="en-US" sz="2800" dirty="0" smtClean="0"/>
              <a:t>must </a:t>
            </a:r>
            <a:r>
              <a:rPr lang="en-US" sz="2800" dirty="0" smtClean="0"/>
              <a:t>recognize their degree of accountability to their students </a:t>
            </a:r>
            <a:r>
              <a:rPr lang="en-US" sz="2800" dirty="0" smtClean="0"/>
              <a:t>with a moral compass in mind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979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6-9: At the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happens when values at the university clash with personal values?</a:t>
            </a:r>
            <a:endParaRPr lang="en-US" sz="2800" dirty="0"/>
          </a:p>
          <a:p>
            <a:r>
              <a:rPr lang="en-US" sz="2800" dirty="0" smtClean="0"/>
              <a:t>Core </a:t>
            </a:r>
            <a:r>
              <a:rPr lang="en-US" sz="2800" dirty="0" smtClean="0"/>
              <a:t>values of teaching must be balanced to have an impact on students 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university must provide students with the ability to overcome their own value conflicts to impact their own practice</a:t>
            </a:r>
          </a:p>
          <a:p>
            <a:r>
              <a:rPr lang="en-US" sz="2800" dirty="0" smtClean="0"/>
              <a:t>Educators must </a:t>
            </a:r>
            <a:r>
              <a:rPr lang="en-US" sz="2800" dirty="0" smtClean="0"/>
              <a:t>identify the different values that they possess and learn how to balance them </a:t>
            </a:r>
            <a:r>
              <a:rPr lang="en-US" sz="2800" dirty="0" smtClean="0"/>
              <a:t>effectively with those of their students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71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6-9: At the Library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is required to manage a teacher’s pedagogical preferences and moral origins?</a:t>
            </a:r>
            <a:endParaRPr lang="en-US" sz="2800" dirty="0"/>
          </a:p>
          <a:p>
            <a:r>
              <a:rPr lang="en-US" sz="2800" dirty="0" smtClean="0"/>
              <a:t>Teaching-based </a:t>
            </a:r>
            <a:r>
              <a:rPr lang="en-US" sz="2800" dirty="0" smtClean="0"/>
              <a:t>behaviors must balance pedagogical perspectives with moral decision-making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ositive </a:t>
            </a:r>
            <a:r>
              <a:rPr lang="en-US" sz="2800" dirty="0" smtClean="0"/>
              <a:t>student-based performance </a:t>
            </a:r>
            <a:r>
              <a:rPr lang="en-US" sz="2800" dirty="0" smtClean="0"/>
              <a:t>must be generated through independent research and discovery to determine one’s own moral compass</a:t>
            </a:r>
            <a:endParaRPr lang="en-US" sz="2800" dirty="0" smtClean="0"/>
          </a:p>
          <a:p>
            <a:r>
              <a:rPr lang="en-US" sz="2800" dirty="0" smtClean="0"/>
              <a:t>Teachers </a:t>
            </a:r>
            <a:r>
              <a:rPr lang="en-US" sz="2800" dirty="0" smtClean="0"/>
              <a:t>must learn how to adopt key pedagogical </a:t>
            </a:r>
            <a:r>
              <a:rPr lang="en-US" sz="2800" dirty="0" smtClean="0"/>
              <a:t>principles, based upon the information that they retrieve through their own research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0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6-9: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Moral identity requires each teacher to look within to find solutions to serious ethical decisions </a:t>
            </a:r>
            <a:endParaRPr lang="en-US" sz="2800" dirty="0"/>
          </a:p>
          <a:p>
            <a:r>
              <a:rPr lang="en-US" sz="2800" dirty="0" smtClean="0"/>
              <a:t>It </a:t>
            </a:r>
            <a:r>
              <a:rPr lang="en-US" sz="2800" dirty="0" smtClean="0"/>
              <a:t>is the responsibility of teachers to make a difference in their activities and professional growth in a moral capacity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university must set the tone for teachers to recognize their own moral codes</a:t>
            </a:r>
          </a:p>
          <a:p>
            <a:r>
              <a:rPr lang="en-US" sz="2800" smtClean="0"/>
              <a:t>Teachers </a:t>
            </a:r>
            <a:r>
              <a:rPr lang="en-US" sz="2800" dirty="0" smtClean="0"/>
              <a:t>must adopt moral frameworks that are grounded in their personal and professional beliefs</a:t>
            </a:r>
          </a:p>
        </p:txBody>
      </p:sp>
    </p:spTree>
    <p:extLst>
      <p:ext uri="{BB962C8B-B14F-4D97-AF65-F5344CB8AC3E}">
        <p14:creationId xmlns:p14="http://schemas.microsoft.com/office/powerpoint/2010/main" val="24020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614</Words>
  <Application>Microsoft Office PowerPoint</Application>
  <PresentationFormat>Custom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Euphemia</vt:lpstr>
      <vt:lpstr>Serenity 16x9</vt:lpstr>
      <vt:lpstr>The Moral Stake in Education: Contested Premises and Practices</vt:lpstr>
      <vt:lpstr>Chapters 2-5: Morality at School</vt:lpstr>
      <vt:lpstr>Chapters 2-5: At the University </vt:lpstr>
      <vt:lpstr>Chapters 2-5: At the Library </vt:lpstr>
      <vt:lpstr>Chapters 2-5: Summary </vt:lpstr>
      <vt:lpstr>Chapters 6-9: At School</vt:lpstr>
      <vt:lpstr>Chapters 6-9: At the University </vt:lpstr>
      <vt:lpstr>Chapters 6-9: At the Library </vt:lpstr>
      <vt:lpstr>Chapters 6-9: Summary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2015-05-23T15:36:38Z</dcterms:created>
  <dcterms:modified xsi:type="dcterms:W3CDTF">2015-06-13T16:36:50Z</dcterms:modified>
  <cp:version/>
</cp:coreProperties>
</file>